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4" d="100"/>
          <a:sy n="94" d="100"/>
        </p:scale>
        <p:origin x="-9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Mimoúrovňová  křižovatka silnic I/55 a III/36745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města Otrokovice. Hlavní komunikaci tvoří silnice I/55. Silnice I/55  je vedena od Olomouce (D35,I/46), Přerov (D1), Hulín (D1,D49), Otrokovice (I/49), Uherské Hradiště (I/50), Břeclav (D2). Silnice III/36745  spojuje silnici III/36740 se silnicí I/55, současně je to spojnice souběžných komunikací po opačných stranách řeky Moravy (most přes řeku), dále silnice slouží jako příjezd do severní části Otrokovic - čtvrti </a:t>
            </a:r>
            <a:r>
              <a:rPr lang="cs-CZ" sz="1000" i="1" baseline="0" dirty="0" err="1" smtClean="0"/>
              <a:t>Baťov</a:t>
            </a:r>
            <a:r>
              <a:rPr lang="cs-CZ" sz="1000" i="1" baseline="0" dirty="0" smtClean="0"/>
              <a:t>, rekreační oblasti </a:t>
            </a:r>
            <a:r>
              <a:rPr lang="cs-CZ" sz="1000" i="1" baseline="0" dirty="0" err="1" smtClean="0"/>
              <a:t>Šterkoviště</a:t>
            </a:r>
            <a:r>
              <a:rPr lang="cs-CZ" sz="1000" i="1" baseline="0" dirty="0" smtClean="0"/>
              <a:t> či sportovištím. Křižovatka se nachází na severní části katastru města Otrokovice na silnici I/55 zcela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a na silnici III/36745 cca 300m od značky IZ4b konec obce. MÚK je tvořena mimoúrovňovým  křížením a stykovými křižovatkami bez všesměrných průjezdů. Přednost je určena svislým značením P4 Dej přednost v jízdě. Hlavní komunikace je dvoupruhová, s odbočovacím pruhem+““  a bez připoj. pruhů. Na konci směrového oblouku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100) s navazujícím přímým úsekem (500m), v klesání (cca 4% ) ve směru na Hulín. Jedná se o sjezd z přemostění. Rychlost neupravena, v křižovatce přerušovaná čára, v oblouku a přemostění plná. Napojení vedlejší komunikace III/36745 je na konci směrového oblouku malého poloměru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35). Úhel křížení činí  90°. bez přídatných pruhů, jen směrovací ostrůvky z VDZ, téměř vodorovná na úrovni terénu. </a:t>
            </a:r>
          </a:p>
          <a:p>
            <a:r>
              <a:rPr lang="cs-CZ" sz="1000" i="1" baseline="0" dirty="0" smtClean="0"/>
              <a:t>Okolí komunikace otevřená krajina se stromy podél tělesa komunikací, v oku MUK, souběžná železnice, přemostění se svodidly, v blízkosti rekreační areál, chodník podél vedlejší, bez osvětlení</a:t>
            </a:r>
          </a:p>
          <a:p>
            <a:r>
              <a:rPr lang="cs-CZ" sz="1000" b="1" i="1" baseline="0" dirty="0" smtClean="0"/>
              <a:t>Intenzity : 	II/55 	6,5 tis voz /24hod, z toho 23% NA</a:t>
            </a:r>
          </a:p>
          <a:p>
            <a:r>
              <a:rPr lang="cs-CZ" sz="1000" b="1" i="1" baseline="0" dirty="0" smtClean="0"/>
              <a:t>	III/36745 (most) 	2,5 tis voz /24hod, z toho 8%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baseline="0" dirty="0" smtClean="0"/>
              <a:t>	III/36746 (čtvrť) 	4,8 tis voz /24hod, z toho 11% NA</a:t>
            </a:r>
          </a:p>
          <a:p>
            <a:endParaRPr lang="cs-CZ" sz="1000" b="1" i="1" baseline="0" dirty="0" smtClean="0"/>
          </a:p>
          <a:p>
            <a:r>
              <a:rPr lang="cs-CZ" sz="1000" b="1" i="1" baseline="0" dirty="0" smtClean="0"/>
              <a:t>	</a:t>
            </a:r>
          </a:p>
          <a:p>
            <a:r>
              <a:rPr lang="cs-CZ" sz="1000" b="1" i="1" baseline="0" dirty="0" smtClean="0"/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Mimoúrovňová  křižovatka silnic I/55 a III/36745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města Otrokovice. Hlavní komunikaci tvoří silnice I/55. Silnice I/55  je vedena od Olomouce (D35,I/46), Přerov (D1), Hulín (D1,D49), Otrokovice (I/49), Uherské Hradiště (I/50), Břeclav (D2). Silnice III/36745  spojuje silnici III/36740 se silnicí I/55, současně je to spojnice souběžných komunikací po opačných stranách řeky Moravy (most přes řeku), dále silnice slouží jako příjezd do severní části Otrokovic - čtvrti </a:t>
            </a:r>
            <a:r>
              <a:rPr lang="cs-CZ" sz="1000" i="1" baseline="0" dirty="0" err="1" smtClean="0"/>
              <a:t>Baťov</a:t>
            </a:r>
            <a:r>
              <a:rPr lang="cs-CZ" sz="1000" i="1" baseline="0" dirty="0" smtClean="0"/>
              <a:t>, rekreační oblasti </a:t>
            </a:r>
            <a:r>
              <a:rPr lang="cs-CZ" sz="1000" i="1" baseline="0" dirty="0" err="1" smtClean="0"/>
              <a:t>Šterkoviště</a:t>
            </a:r>
            <a:r>
              <a:rPr lang="cs-CZ" sz="1000" i="1" baseline="0" dirty="0" smtClean="0"/>
              <a:t> či sportovištím. Křižovatka se nachází na severní části katastru města Otrokovice na silnici I/55 zcela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a na silnici III/36745 cca 300m od značky IZ4b konec obce. MÚK je tvořena mimoúrovňovým  křížením a stykovými křižovatkami bez všesměrných průjezdů. Přednost je určena svislým značením P4 Dej přednost v jízdě. Hlavní komunikace je dvoupruhová, s odbočovacím pruhem+““  a bez připoj. pruhů. Na konci směrového oblouku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100) s navazujícím přímým úsekem (500m), v klesání (cca 4% ) ve směru na Hulín. Jedná se o sjezd z přemostění. Rychlost neupravena, v křižovatce přerušovaná čára, v oblouku a přemostění plná. Napojení vedlejší komunikace III/36745 je na konci směrového oblouku malého poloměru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</a:t>
            </a:r>
            <a:r>
              <a:rPr lang="cs-CZ" sz="1000" i="1" baseline="0" dirty="0" smtClean="0"/>
              <a:t>35,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&lt;30). </a:t>
            </a:r>
            <a:r>
              <a:rPr lang="cs-CZ" sz="1000" i="1" baseline="0" dirty="0" smtClean="0"/>
              <a:t>Úhel křížení činí  90</a:t>
            </a:r>
            <a:r>
              <a:rPr lang="cs-CZ" sz="1000" i="1" baseline="0" dirty="0" smtClean="0"/>
              <a:t>° (33°). </a:t>
            </a:r>
            <a:r>
              <a:rPr lang="cs-CZ" sz="1000" i="1" baseline="0" dirty="0" smtClean="0"/>
              <a:t>bez přídatných pruhů, jen směrovací ostrůvky z VDZ, téměř vodorovná na úrovni terénu. </a:t>
            </a:r>
          </a:p>
          <a:p>
            <a:r>
              <a:rPr lang="cs-CZ" sz="1000" i="1" baseline="0" dirty="0" smtClean="0"/>
              <a:t>Okolí komunikace otevřená krajina se stromy podél tělesa komunikací, v oku MUK, souběžná železnice, přemostění se svodidly, v blízkosti rekreační areál, chodník podél vedlejší, bez osvětlení</a:t>
            </a:r>
          </a:p>
          <a:p>
            <a:r>
              <a:rPr lang="cs-CZ" sz="1000" i="1" baseline="0" dirty="0" smtClean="0"/>
              <a:t>Intenzity : 	II/55 	6,5 tis voz /24hod, z toho 23% NA</a:t>
            </a:r>
          </a:p>
          <a:p>
            <a:r>
              <a:rPr lang="cs-CZ" sz="1000" i="1" baseline="0" dirty="0" smtClean="0"/>
              <a:t>	III/36745 (most) 	2,5 tis voz /24hod, z toho 8% NA</a:t>
            </a:r>
          </a:p>
          <a:p>
            <a:r>
              <a:rPr lang="cs-CZ" sz="1000" i="1" baseline="0" dirty="0" smtClean="0"/>
              <a:t>	III/36746 (čtvrť) 	4,8 tis voz /24hod, z toho 11% NA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12 nehod (šetřených PČR)</a:t>
            </a:r>
          </a:p>
          <a:p>
            <a:r>
              <a:rPr lang="cs-CZ" sz="1200" dirty="0" smtClean="0"/>
              <a:t>Následky: 3 osoby těžce a 7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PP 7x (1T,4L), Srážka s voz. 4x (1T,3L)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 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rychlosti 6x (2T,4L), Proti příkazu DZ P4 4x (3L) 	</a:t>
            </a:r>
          </a:p>
          <a:p>
            <a:r>
              <a:rPr lang="cs-CZ" sz="1200" dirty="0" smtClean="0"/>
              <a:t>Ve noci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 6x (1T,3L); ve dne </a:t>
            </a:r>
            <a:r>
              <a:rPr lang="cs-CZ" sz="1200" dirty="0" err="1" smtClean="0"/>
              <a:t>nezhor</a:t>
            </a:r>
            <a:r>
              <a:rPr lang="cs-CZ" sz="1200" dirty="0" smtClean="0"/>
              <a:t>. 5x (2T,4L), </a:t>
            </a:r>
            <a:br>
              <a:rPr lang="cs-CZ" sz="1200" dirty="0" smtClean="0"/>
            </a:br>
            <a:r>
              <a:rPr lang="cs-CZ" sz="1200" dirty="0" smtClean="0"/>
              <a:t>za sucha 11x (3T,7L);  </a:t>
            </a:r>
            <a:br>
              <a:rPr lang="cs-CZ" sz="1200" dirty="0" smtClean="0"/>
            </a:br>
            <a:r>
              <a:rPr lang="cs-CZ" sz="1200" dirty="0" smtClean="0"/>
              <a:t>2024-25: 5x(2T,2L); Moto: 4x (3T,2L), mladý řidič: 4x (3L) - s PP  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Nepřehlednost průběhu vedlejší větve </a:t>
            </a:r>
          </a:p>
          <a:p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62 mil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Kč </a:t>
            </a:r>
            <a:r>
              <a:rPr lang="cs-CZ" sz="1200" b="1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celk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57mil Kč mimo přednost; 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R= 4,6 (nízká úroveň bezpečnosti)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zeleně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</a:t>
            </a:r>
            <a:r>
              <a:rPr lang="pl-PL" i="1" baseline="0" dirty="0" smtClean="0"/>
              <a:t>oblouku Z3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BPU (odboč + příjezd zpod mostu</a:t>
            </a:r>
            <a:r>
              <a:rPr lang="pl-PL" i="1" baseline="0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Nakolmení připojení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zeleně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oblouku Z3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BPU (odboč + příjezd zpod mostu)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smtClean="0"/>
              <a:t>Nakolmení připojení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6" y="365129"/>
            <a:ext cx="5800725" cy="5811839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6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30.9.2025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2.jpg"/><Relationship Id="rId10" Type="http://schemas.openxmlformats.org/officeDocument/2006/relationships/image" Target="../media/image17.png"/><Relationship Id="rId19" Type="http://schemas.openxmlformats.org/officeDocument/2006/relationships/image" Target="../media/image26.jpg"/><Relationship Id="rId4" Type="http://schemas.openxmlformats.org/officeDocument/2006/relationships/image" Target="../media/image10.jpe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33.jpg"/><Relationship Id="rId4" Type="http://schemas.openxmlformats.org/officeDocument/2006/relationships/image" Target="../media/image10.jpeg"/><Relationship Id="rId9" Type="http://schemas.openxmlformats.org/officeDocument/2006/relationships/image" Target="../media/image32.jp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7"/>
            <a:ext cx="537376" cy="479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9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7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8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64" y="2492902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7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1"/>
            <a:ext cx="5724129" cy="2080731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1" y="68498"/>
            <a:ext cx="5163865" cy="16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42" y="5733261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7" y="1340768"/>
            <a:ext cx="9143994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1" indent="0" algn="ctr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marL="342900" lvl="1" indent="0" algn="ctr">
              <a:buNone/>
            </a:pPr>
            <a:r>
              <a:rPr lang="pl-PL" sz="3600" b="1" dirty="0" smtClean="0">
                <a:solidFill>
                  <a:srgbClr val="46787B"/>
                </a:solidFill>
              </a:rPr>
              <a:t> Křižovatka sil. I/55 a III/36745 </a:t>
            </a:r>
            <a:br>
              <a:rPr lang="pl-PL" sz="3600" b="1" dirty="0" smtClean="0">
                <a:solidFill>
                  <a:srgbClr val="46787B"/>
                </a:solidFill>
              </a:rPr>
            </a:br>
            <a:r>
              <a:rPr lang="pl-PL" sz="3600" b="1" dirty="0" smtClean="0">
                <a:solidFill>
                  <a:srgbClr val="46787B"/>
                </a:solidFill>
              </a:rPr>
              <a:t>u města Otrokovice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9"/>
            <a:ext cx="3157042" cy="10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" y="-172219"/>
            <a:ext cx="9252897" cy="7030219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na sil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I/55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města Otrokovice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1345"/>
          <a:stretch/>
        </p:blipFill>
        <p:spPr bwMode="auto">
          <a:xfrm>
            <a:off x="0" y="1340772"/>
            <a:ext cx="9144006" cy="453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279870" y="5599362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5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2555776" y="3212976"/>
            <a:ext cx="1008112" cy="7200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3825786" y="3225101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43"/>
          <a:stretch/>
        </p:blipFill>
        <p:spPr>
          <a:xfrm>
            <a:off x="5" y="1339200"/>
            <a:ext cx="9164589" cy="453807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452320" y="5631083"/>
            <a:ext cx="103579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www.krajdtm.cz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7" y="1338872"/>
            <a:ext cx="8060744" cy="453439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1339200"/>
            <a:ext cx="8057895" cy="4534397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1339200"/>
            <a:ext cx="8057895" cy="4534396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1339200"/>
            <a:ext cx="8057895" cy="4533253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1339200"/>
            <a:ext cx="8057893" cy="4533253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1339200"/>
            <a:ext cx="8057893" cy="4533252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1339200"/>
            <a:ext cx="8055860" cy="4533252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1339200"/>
            <a:ext cx="8055860" cy="4533251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" y="1339200"/>
            <a:ext cx="8055860" cy="453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29"/>
            <a:ext cx="9144000" cy="43886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Mimoúrovňová křižovatka sil. I/55 a III/36745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I/55 -&gt; Olomouc, Přerov, Hulín, Otrokovice, </a:t>
            </a:r>
            <a:r>
              <a:rPr lang="cs-CZ" sz="2400" dirty="0" err="1" smtClean="0"/>
              <a:t>U.Hradiště</a:t>
            </a:r>
            <a:r>
              <a:rPr lang="cs-CZ" sz="2400" dirty="0" smtClean="0"/>
              <a:t>, Břeclav </a:t>
            </a:r>
            <a:br>
              <a:rPr lang="cs-CZ" sz="2400" dirty="0" smtClean="0"/>
            </a:br>
            <a:r>
              <a:rPr lang="cs-CZ" sz="2400" dirty="0" smtClean="0"/>
              <a:t>III/36745 -&gt; Bělov, Otrokovice, I/55, propojení silnic podél opačných břehů </a:t>
            </a:r>
            <a:r>
              <a:rPr lang="cs-CZ" sz="2400" dirty="0"/>
              <a:t>Moravy, příjezd do čtvrti </a:t>
            </a:r>
            <a:r>
              <a:rPr lang="cs-CZ" sz="2400" dirty="0" err="1"/>
              <a:t>Baťov</a:t>
            </a:r>
            <a:r>
              <a:rPr lang="cs-CZ" sz="2400" dirty="0" smtClean="0"/>
              <a:t>, rekreačního areálu Štěrkoviště </a:t>
            </a:r>
            <a:r>
              <a:rPr lang="cs-CZ" sz="2000" dirty="0" smtClean="0"/>
              <a:t>křiž. na výjezdu z Otrokovic na Hulín</a:t>
            </a:r>
            <a:endParaRPr lang="cs-CZ" sz="2000" dirty="0"/>
          </a:p>
          <a:p>
            <a:r>
              <a:rPr lang="cs-CZ" sz="2600" dirty="0" smtClean="0"/>
              <a:t>Hl. kom: </a:t>
            </a:r>
            <a:r>
              <a:rPr lang="cs-CZ" sz="2400" dirty="0" err="1"/>
              <a:t>dvoupruh</a:t>
            </a:r>
            <a:r>
              <a:rPr lang="cs-CZ" sz="2400" dirty="0"/>
              <a:t>, </a:t>
            </a:r>
            <a:r>
              <a:rPr lang="cs-CZ" sz="2400" dirty="0" smtClean="0"/>
              <a:t>konec směr</a:t>
            </a:r>
            <a:r>
              <a:rPr lang="cs-CZ" sz="2400" dirty="0"/>
              <a:t>. </a:t>
            </a:r>
            <a:r>
              <a:rPr lang="cs-CZ" sz="2400" dirty="0" smtClean="0"/>
              <a:t>oblouk </a:t>
            </a:r>
            <a:r>
              <a:rPr lang="cs-CZ" sz="2000" dirty="0"/>
              <a:t>(</a:t>
            </a:r>
            <a:r>
              <a:rPr lang="cs-CZ" sz="2000" dirty="0" err="1" smtClean="0"/>
              <a:t>v</a:t>
            </a:r>
            <a:r>
              <a:rPr lang="cs-CZ" sz="2000" baseline="-25000" dirty="0" err="1" smtClean="0"/>
              <a:t>m</a:t>
            </a:r>
            <a:r>
              <a:rPr lang="cs-CZ" sz="2000" dirty="0" smtClean="0"/>
              <a:t> 100), </a:t>
            </a:r>
            <a:r>
              <a:rPr lang="cs-CZ" sz="2400" dirty="0"/>
              <a:t>navazující přímá </a:t>
            </a:r>
            <a:r>
              <a:rPr lang="cs-CZ" sz="2000" dirty="0" smtClean="0"/>
              <a:t>(500m</a:t>
            </a:r>
            <a:r>
              <a:rPr lang="cs-CZ" sz="2000" dirty="0"/>
              <a:t>) </a:t>
            </a:r>
            <a:r>
              <a:rPr lang="cs-CZ" sz="2400" dirty="0"/>
              <a:t>klesání z </a:t>
            </a:r>
            <a:r>
              <a:rPr lang="cs-CZ" sz="2400" dirty="0" smtClean="0"/>
              <a:t>přemostění, odboč</a:t>
            </a:r>
            <a:r>
              <a:rPr lang="cs-CZ" sz="2400" dirty="0"/>
              <a:t>. </a:t>
            </a:r>
            <a:r>
              <a:rPr lang="cs-CZ" sz="2400" dirty="0" smtClean="0"/>
              <a:t>pruh od Hulína,</a:t>
            </a:r>
            <a:r>
              <a:rPr lang="cs-CZ" sz="2000" dirty="0" smtClean="0"/>
              <a:t> </a:t>
            </a:r>
            <a:r>
              <a:rPr lang="cs-CZ" sz="2400" dirty="0"/>
              <a:t>směrovací ostrůvky VDZ</a:t>
            </a:r>
          </a:p>
          <a:p>
            <a:r>
              <a:rPr lang="cs-CZ" sz="2600" dirty="0"/>
              <a:t>Vedl.: přednost SDZ </a:t>
            </a:r>
            <a:r>
              <a:rPr lang="cs-CZ" sz="2600" dirty="0" smtClean="0"/>
              <a:t>P4, </a:t>
            </a:r>
            <a:r>
              <a:rPr lang="cs-CZ" sz="2600" dirty="0"/>
              <a:t>úhel křížení </a:t>
            </a:r>
            <a:r>
              <a:rPr lang="cs-CZ" sz="2600" dirty="0" smtClean="0"/>
              <a:t>90</a:t>
            </a:r>
            <a:r>
              <a:rPr lang="cs-CZ" sz="2600" dirty="0" smtClean="0"/>
              <a:t>° </a:t>
            </a:r>
            <a:r>
              <a:rPr lang="cs-CZ" sz="2000" dirty="0" smtClean="0"/>
              <a:t>(33°), </a:t>
            </a:r>
            <a:r>
              <a:rPr lang="cs-CZ" sz="2600" dirty="0" smtClean="0"/>
              <a:t>větev dvoupruhová, </a:t>
            </a:r>
            <a:br>
              <a:rPr lang="cs-CZ" sz="2600" dirty="0" smtClean="0"/>
            </a:br>
            <a:r>
              <a:rPr lang="cs-CZ" sz="2600" dirty="0" smtClean="0"/>
              <a:t>v oblouku (</a:t>
            </a:r>
            <a:r>
              <a:rPr lang="cs-CZ" sz="2600" dirty="0" err="1" smtClean="0"/>
              <a:t>v</a:t>
            </a:r>
            <a:r>
              <a:rPr lang="cs-CZ" sz="2000" baseline="-25000" dirty="0" err="1"/>
              <a:t>m</a:t>
            </a:r>
            <a:r>
              <a:rPr lang="cs-CZ" sz="2600" dirty="0" smtClean="0"/>
              <a:t> 35), na úrovni terénu, 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krajina, stromy podél </a:t>
            </a:r>
            <a:r>
              <a:rPr lang="cs-CZ" sz="2600" dirty="0" smtClean="0"/>
              <a:t>tělesa </a:t>
            </a:r>
            <a:r>
              <a:rPr lang="cs-CZ" sz="2600" dirty="0" err="1" smtClean="0"/>
              <a:t>komunikace+násypy</a:t>
            </a:r>
            <a:r>
              <a:rPr lang="cs-CZ" sz="2600" dirty="0" smtClean="0"/>
              <a:t>,  </a:t>
            </a:r>
            <a:r>
              <a:rPr lang="cs-CZ" sz="2600" dirty="0" smtClean="0"/>
              <a:t>chodník podél vedl., cyklotrasa vedl. -&gt; Hulín, 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7"/>
            <a:ext cx="9144000" cy="76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52" y="600503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12 nehod (šetřených PČR)</a:t>
            </a:r>
            <a:endParaRPr lang="cs-CZ" sz="3000" dirty="0"/>
          </a:p>
          <a:p>
            <a:r>
              <a:rPr lang="cs-CZ" sz="3000" dirty="0" smtClean="0"/>
              <a:t>Následky: 3 osoby těžce a 7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PP 7x </a:t>
            </a:r>
            <a:r>
              <a:rPr lang="cs-CZ" sz="2600" dirty="0" smtClean="0"/>
              <a:t>(1T,4L), Srážka s voz. 4x (1T,3L)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200" dirty="0"/>
              <a:t> </a:t>
            </a:r>
            <a:r>
              <a:rPr lang="cs-CZ" sz="3000" dirty="0" err="1"/>
              <a:t>Nepřizp</a:t>
            </a:r>
            <a:r>
              <a:rPr lang="cs-CZ" sz="3000" dirty="0"/>
              <a:t>. rychlosti </a:t>
            </a:r>
            <a:r>
              <a:rPr lang="cs-CZ" sz="3000" dirty="0" smtClean="0"/>
              <a:t>6x </a:t>
            </a:r>
            <a:r>
              <a:rPr lang="cs-CZ" sz="2600" dirty="0" smtClean="0"/>
              <a:t>(2T,4L</a:t>
            </a:r>
            <a:r>
              <a:rPr lang="cs-CZ" sz="2600" dirty="0"/>
              <a:t>), Proti příkazu DZ P4 </a:t>
            </a:r>
            <a:r>
              <a:rPr lang="cs-CZ" sz="2600" dirty="0" smtClean="0"/>
              <a:t>4x (3L) 	</a:t>
            </a:r>
          </a:p>
          <a:p>
            <a:r>
              <a:rPr lang="cs-CZ" sz="3000" dirty="0" smtClean="0"/>
              <a:t>Ve noci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 </a:t>
            </a:r>
            <a:r>
              <a:rPr lang="cs-CZ" sz="3000" dirty="0" smtClean="0"/>
              <a:t>6x </a:t>
            </a:r>
            <a:r>
              <a:rPr lang="cs-CZ" sz="2600" dirty="0" smtClean="0"/>
              <a:t>(1T,3L); ve dne </a:t>
            </a:r>
            <a:r>
              <a:rPr lang="cs-CZ" sz="2600" dirty="0" err="1" smtClean="0"/>
              <a:t>nezhor</a:t>
            </a:r>
            <a:r>
              <a:rPr lang="cs-CZ" sz="2600" dirty="0" smtClean="0"/>
              <a:t>. 5x (2T,4L), </a:t>
            </a:r>
            <a:br>
              <a:rPr lang="cs-CZ" sz="2600" dirty="0" smtClean="0"/>
            </a:br>
            <a:r>
              <a:rPr lang="cs-CZ" sz="2600" dirty="0" smtClean="0"/>
              <a:t>za sucha 11x </a:t>
            </a:r>
            <a:r>
              <a:rPr lang="cs-CZ" sz="2600" dirty="0"/>
              <a:t>(</a:t>
            </a:r>
            <a:r>
              <a:rPr lang="cs-CZ" sz="2600" dirty="0" smtClean="0"/>
              <a:t>3T,7L);  </a:t>
            </a:r>
            <a:br>
              <a:rPr lang="cs-CZ" sz="2600" dirty="0" smtClean="0"/>
            </a:br>
            <a:r>
              <a:rPr lang="cs-CZ" sz="3000" dirty="0" smtClean="0"/>
              <a:t>2024-25: 5x</a:t>
            </a:r>
            <a:r>
              <a:rPr lang="cs-CZ" sz="2600" dirty="0" smtClean="0"/>
              <a:t>(2T,2L); Moto: 4x (3T,2L)</a:t>
            </a:r>
            <a:r>
              <a:rPr lang="cs-CZ" sz="3000" dirty="0" smtClean="0"/>
              <a:t>, </a:t>
            </a:r>
            <a:r>
              <a:rPr lang="cs-CZ" sz="2600" dirty="0"/>
              <a:t>mladý řidič: 4x (3L) </a:t>
            </a:r>
            <a:r>
              <a:rPr lang="cs-CZ" sz="2600" dirty="0" smtClean="0"/>
              <a:t>- s </a:t>
            </a:r>
            <a:r>
              <a:rPr lang="cs-CZ" sz="2600" dirty="0"/>
              <a:t>PP  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200" dirty="0" smtClean="0"/>
              <a:t>Nepřehlednost průběhu vedlejší </a:t>
            </a:r>
            <a:r>
              <a:rPr lang="cs-CZ" sz="3200" dirty="0" smtClean="0"/>
              <a:t>větve a její poloměr 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1"/>
            <a:ext cx="9144000" cy="3737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I/55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města Otrokovice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7"/>
          <a:stretch/>
        </p:blipFill>
        <p:spPr>
          <a:xfrm>
            <a:off x="-1" y="1340771"/>
            <a:ext cx="9144001" cy="514344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5"/>
          <a:stretch/>
        </p:blipFill>
        <p:spPr>
          <a:xfrm>
            <a:off x="14400" y="1344965"/>
            <a:ext cx="9144000" cy="5139256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908704" y="1700808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4965"/>
            <a:ext cx="9143918" cy="51444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3918" cy="514439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3917" cy="514439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000"/>
            <a:ext cx="9143917" cy="5134311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27665" cy="5134311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27665" cy="513431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27663" cy="513431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27663" cy="5134309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2"/>
            <a:ext cx="9127660" cy="5134309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27660" cy="51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>
          <a:xfrm>
            <a:off x="0" y="1345868"/>
            <a:ext cx="9144000" cy="4526308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3884369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Redukce </a:t>
            </a:r>
            <a:r>
              <a:rPr lang="cs-CZ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zeleně</a:t>
            </a:r>
          </a:p>
          <a:p>
            <a:r>
              <a:rPr lang="cs-CZ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Zvýraznění oblouku </a:t>
            </a:r>
            <a:endParaRPr lang="cs-CZ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Zvýšení PVV</a:t>
            </a:r>
            <a:endParaRPr lang="cs-CZ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Úprava </a:t>
            </a:r>
            <a:r>
              <a:rPr lang="cs-CZ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připojení</a:t>
            </a:r>
          </a:p>
          <a:p>
            <a:pPr marL="0" indent="0">
              <a:buNone/>
            </a:pPr>
            <a:endParaRPr lang="cs-CZ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Symbol „Zákaz“ 12"/>
          <p:cNvSpPr/>
          <p:nvPr/>
        </p:nvSpPr>
        <p:spPr>
          <a:xfrm>
            <a:off x="11340752" y="4071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44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6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5"/>
            <a:ext cx="1738370" cy="1239671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8" y="475853"/>
            <a:ext cx="3816801" cy="18730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144996</TotalTime>
  <Words>723</Words>
  <Application>Microsoft Office PowerPoint</Application>
  <PresentationFormat>Předvádění na obrazovce (4:3)</PresentationFormat>
  <Paragraphs>72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1588</cp:revision>
  <cp:lastPrinted>2023-10-24T07:44:26Z</cp:lastPrinted>
  <dcterms:created xsi:type="dcterms:W3CDTF">2017-03-15T09:26:25Z</dcterms:created>
  <dcterms:modified xsi:type="dcterms:W3CDTF">2025-09-30T12:33:04Z</dcterms:modified>
</cp:coreProperties>
</file>