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100" d="100"/>
          <a:sy n="100" d="100"/>
        </p:scale>
        <p:origin x="-91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</a:t>
            </a:r>
            <a:r>
              <a:rPr lang="cs-CZ" sz="1000" i="1" baseline="0" dirty="0" smtClean="0"/>
              <a:t>křižovatka silnic </a:t>
            </a:r>
            <a:r>
              <a:rPr lang="cs-CZ" sz="1000" i="1" baseline="0" dirty="0" smtClean="0"/>
              <a:t>I/16 a III/23935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</a:t>
            </a:r>
            <a:r>
              <a:rPr lang="cs-CZ" sz="1000" i="1" baseline="0" dirty="0" smtClean="0"/>
              <a:t>u obce </a:t>
            </a:r>
            <a:r>
              <a:rPr lang="cs-CZ" sz="1000" i="1" baseline="0" dirty="0" smtClean="0"/>
              <a:t>Hobšovice. </a:t>
            </a:r>
            <a:r>
              <a:rPr lang="cs-CZ" sz="1000" i="1" baseline="0" dirty="0" smtClean="0"/>
              <a:t>Hlavní komunikaci tvoří silnice </a:t>
            </a:r>
            <a:r>
              <a:rPr lang="cs-CZ" sz="1000" i="1" baseline="0" dirty="0" smtClean="0"/>
              <a:t>I/16. Sil. I/16 začíná na D6 u Řevničova, přes Slaný (I/7), D8 (u Velvar), Mělník (I/9), </a:t>
            </a:r>
            <a:r>
              <a:rPr lang="cs-CZ" sz="1000" i="1" baseline="0" dirty="0" err="1" smtClean="0"/>
              <a:t>M.Boleslav</a:t>
            </a:r>
            <a:r>
              <a:rPr lang="cs-CZ" sz="1000" i="1" baseline="0" dirty="0" smtClean="0"/>
              <a:t> (D10,I/32), Jičín (I/35) , Trutnov (I/14,I/37) a k hr. přechodu s PL. V rámci kraje jde o páteřní komunikaci v severní části kraje s návazností na dálnice a sousední kraj. Silnice I/16 postavena jako obchvat města Slaný (2019) a navazuje na obchvat města Velvary, úsek se nachází mezi městy Slaný a Velvary.  Sil. III/23935 propojuje obec Hobšovice a </a:t>
            </a:r>
            <a:r>
              <a:rPr lang="cs-CZ" sz="1000" i="1" baseline="0" dirty="0" err="1" smtClean="0"/>
              <a:t>Luníkov</a:t>
            </a:r>
            <a:r>
              <a:rPr lang="cs-CZ" sz="1000" i="1" baseline="0" dirty="0" smtClean="0"/>
              <a:t> (Žižice) (původní trasa I/16). Z Hobšovic návaznost směrem na Roudnici nad Labem. </a:t>
            </a:r>
            <a:r>
              <a:rPr lang="cs-CZ" sz="1000" i="1" baseline="0" dirty="0" smtClean="0"/>
              <a:t>Přednost je určena </a:t>
            </a:r>
            <a:r>
              <a:rPr lang="cs-CZ" sz="1000" i="1" baseline="0" dirty="0" smtClean="0"/>
              <a:t>zvýrazněným svislým </a:t>
            </a:r>
            <a:r>
              <a:rPr lang="cs-CZ" sz="1000" i="1" baseline="0" dirty="0" smtClean="0"/>
              <a:t>značením P4 Dej přednost v </a:t>
            </a:r>
            <a:r>
              <a:rPr lang="cs-CZ" sz="1000" i="1" baseline="0" dirty="0" smtClean="0"/>
              <a:t>jízdě. </a:t>
            </a:r>
            <a:r>
              <a:rPr lang="cs-CZ" sz="1000" i="1" baseline="0" dirty="0" smtClean="0"/>
              <a:t>Hlavní komunikace je dvoupruhová s odbočovacími </a:t>
            </a:r>
            <a:r>
              <a:rPr lang="cs-CZ" sz="1000" i="1" baseline="0" dirty="0" smtClean="0"/>
              <a:t>a připojovacími pruhy</a:t>
            </a:r>
            <a:r>
              <a:rPr lang="cs-CZ" sz="1000" i="1" baseline="0" dirty="0" smtClean="0"/>
              <a:t>, </a:t>
            </a:r>
            <a:r>
              <a:rPr lang="cs-CZ" sz="1000" i="1" baseline="0" dirty="0" smtClean="0"/>
              <a:t>v téměř přímé a na úrovni terénu z mírných zářezů. Sil. I/16 téměř v rovině nepatrně </a:t>
            </a:r>
            <a:r>
              <a:rPr lang="cs-CZ" sz="1000" i="1" baseline="0" dirty="0" smtClean="0"/>
              <a:t>klesá </a:t>
            </a:r>
            <a:r>
              <a:rPr lang="cs-CZ" sz="1000" i="1" baseline="0" dirty="0" smtClean="0"/>
              <a:t>na Velvary. Rychlost nesnížena. . </a:t>
            </a:r>
            <a:r>
              <a:rPr lang="cs-CZ" sz="1000" i="1" baseline="0" dirty="0" smtClean="0"/>
              <a:t>Vedlejší komunikace napojeny na koncích směrových oblouků </a:t>
            </a:r>
            <a:r>
              <a:rPr lang="cs-CZ" sz="1000" i="1" baseline="0" dirty="0" smtClean="0"/>
              <a:t>. Úhel </a:t>
            </a:r>
            <a:r>
              <a:rPr lang="cs-CZ" sz="1000" i="1" baseline="0" dirty="0" smtClean="0"/>
              <a:t>křížení činí  </a:t>
            </a:r>
            <a:r>
              <a:rPr lang="cs-CZ" sz="1000" i="1" baseline="0" dirty="0" smtClean="0"/>
              <a:t>75°. </a:t>
            </a:r>
            <a:r>
              <a:rPr lang="cs-CZ" sz="1000" i="1" baseline="0" dirty="0" smtClean="0"/>
              <a:t>Směrovací ostrůvky na vedl. větvích, </a:t>
            </a:r>
          </a:p>
          <a:p>
            <a:r>
              <a:rPr lang="cs-CZ" sz="1000" i="1" baseline="0" dirty="0" smtClean="0"/>
              <a:t>Okolí komunikace otevřená krajina </a:t>
            </a:r>
            <a:r>
              <a:rPr lang="cs-CZ" sz="1000" i="1" baseline="0" dirty="0" smtClean="0"/>
              <a:t>pole. </a:t>
            </a:r>
            <a:r>
              <a:rPr lang="cs-CZ" sz="1000" i="1" baseline="0" dirty="0" smtClean="0"/>
              <a:t>Sousední </a:t>
            </a:r>
            <a:r>
              <a:rPr lang="cs-CZ" sz="1000" i="1" baseline="0" dirty="0" smtClean="0"/>
              <a:t>křižovatky 2 + 3 km, </a:t>
            </a:r>
            <a:r>
              <a:rPr lang="cs-CZ" sz="1000" i="1" baseline="0" dirty="0" smtClean="0"/>
              <a:t>svodidla na dvou nárožích. </a:t>
            </a:r>
          </a:p>
          <a:p>
            <a:r>
              <a:rPr lang="cs-CZ" sz="1000" b="1" i="1" baseline="0" dirty="0" smtClean="0"/>
              <a:t>Intenzity : 	</a:t>
            </a:r>
            <a:r>
              <a:rPr lang="cs-CZ" sz="1000" b="1" i="1" baseline="0" dirty="0" smtClean="0"/>
              <a:t>I/16 	</a:t>
            </a:r>
            <a:r>
              <a:rPr lang="cs-CZ" sz="1000" b="1" i="1" baseline="0" dirty="0" smtClean="0"/>
              <a:t>	</a:t>
            </a:r>
            <a:r>
              <a:rPr lang="cs-CZ" sz="1000" b="1" i="1" baseline="0" dirty="0" smtClean="0"/>
              <a:t>10,6 </a:t>
            </a:r>
            <a:r>
              <a:rPr lang="cs-CZ" sz="1000" b="1" i="1" baseline="0" dirty="0" smtClean="0"/>
              <a:t>tis voz /24hod, z toho </a:t>
            </a:r>
            <a:r>
              <a:rPr lang="cs-CZ" sz="1000" b="1" i="1" baseline="0" dirty="0" smtClean="0"/>
              <a:t>38% </a:t>
            </a:r>
            <a:r>
              <a:rPr lang="cs-CZ" sz="1000" b="1" i="1" baseline="0" dirty="0" smtClean="0"/>
              <a:t>NA</a:t>
            </a:r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 I/16 a III/23935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obce Hobšovice. Hlavní komunikaci tvoří silnice I/16. Sil. I/16 začíná na D6 u Řevničova, přes Slaný (I/7), D8 (u Velvar), Mělník (I/9), </a:t>
            </a:r>
            <a:r>
              <a:rPr lang="cs-CZ" sz="1000" i="1" baseline="0" dirty="0" err="1" smtClean="0"/>
              <a:t>M.Boleslav</a:t>
            </a:r>
            <a:r>
              <a:rPr lang="cs-CZ" sz="1000" i="1" baseline="0" dirty="0" smtClean="0"/>
              <a:t> (D10,I/32), Jičín (I/35) , Trutnov (I/14,I/37) a k hr. přechodu s PL. V rámci kraje jde o páteřní komunikaci v severní části kraje s návazností na dálnice a sousední kraj. Silnice I/16 postavena jako obchvat města Slaný (2019) a navazuje na obchvat města Velvary, úsek se nachází mezi městy Slaný a Velvary.  Sil. III/23935 propojuje obec Hobšovice a </a:t>
            </a:r>
            <a:r>
              <a:rPr lang="cs-CZ" sz="1000" i="1" baseline="0" dirty="0" err="1" smtClean="0"/>
              <a:t>Luníkov</a:t>
            </a:r>
            <a:r>
              <a:rPr lang="cs-CZ" sz="1000" i="1" baseline="0" dirty="0" smtClean="0"/>
              <a:t> (Žižice) (původní trasa I/16). Z Hobšovic návaznost směrem na Roudnici nad Labem. Přednost je určena zvýrazněným svislým značením P4 Dej přednost v jízdě. Hlavní komunikace je dvoupruhová s odbočovacími a připojovacími pruhy, v téměř přímé a na úrovni terénu z mírných zářezů. Sil. I/16 téměř v rovině nepatrně klesá na Velvary. Rychlost nesnížena. . Vedlejší komunikace napojeny na koncích směrových oblouků . Úhel křížení činí  75°. Směrovací ostrůvky na vedl. větvích, </a:t>
            </a:r>
          </a:p>
          <a:p>
            <a:r>
              <a:rPr lang="cs-CZ" sz="1000" i="1" baseline="0" dirty="0" smtClean="0"/>
              <a:t>Okolí komunikace otevřená krajina pole. Sousední křižovatky 2 + 3 km, svodidla na dvou nárožích. </a:t>
            </a:r>
          </a:p>
          <a:p>
            <a:r>
              <a:rPr lang="cs-CZ" sz="1000" i="1" baseline="0" dirty="0" smtClean="0"/>
              <a:t>Intenzity : 	I/16 		10,6 tis voz /24hod, z toho 38% NA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32 nehod (šetřených PČR)</a:t>
            </a:r>
          </a:p>
          <a:p>
            <a:r>
              <a:rPr lang="cs-CZ" sz="1200" dirty="0" smtClean="0"/>
              <a:t>Následky: 3 os. usmrceny, 8 os. těžce a 31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voz. 31x (3U,8T,31L), Srážka se zvěří 1x (0)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P4 26x (3U,8T,31L), </a:t>
            </a:r>
            <a:br>
              <a:rPr lang="cs-CZ" sz="1200" dirty="0" smtClean="0"/>
            </a:br>
            <a:r>
              <a:rPr lang="cs-CZ" sz="1200" dirty="0" smtClean="0"/>
              <a:t>	vjetí do protisměru 2x (1T,2L)	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24x (3U,6T,21L);  za sucha 28x (2U,7T,27L)</a:t>
            </a:r>
            <a:br>
              <a:rPr lang="cs-CZ" sz="1200" dirty="0" smtClean="0"/>
            </a:br>
            <a:r>
              <a:rPr lang="cs-CZ" sz="1200" dirty="0" smtClean="0"/>
              <a:t>bez zranění 8x;  2024-25: 14x(3U,2T,12L); </a:t>
            </a:r>
          </a:p>
          <a:p>
            <a:r>
              <a:rPr lang="cs-CZ" sz="1200" dirty="0" smtClean="0"/>
              <a:t>přímý průjezd 14x (3U,2T,13L), </a:t>
            </a:r>
            <a:br>
              <a:rPr lang="cs-CZ" sz="1200" dirty="0" smtClean="0"/>
            </a:br>
            <a:r>
              <a:rPr lang="cs-CZ" sz="1200" dirty="0" smtClean="0"/>
              <a:t>vedl. křiž. : 1/3 nehod 10x (10L)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Vyšší rychlosti jízdy na hl. větvi, </a:t>
            </a:r>
            <a:br>
              <a:rPr lang="cs-CZ" sz="1200" dirty="0" smtClean="0"/>
            </a:br>
            <a:r>
              <a:rPr lang="cs-CZ" sz="1200" dirty="0" smtClean="0"/>
              <a:t>intenzity na hl. komunikaci </a:t>
            </a:r>
            <a:br>
              <a:rPr lang="cs-CZ" sz="1200" dirty="0" smtClean="0"/>
            </a:b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403,2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Přemostění vs (SEZ)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Čáry V5 vs rozhled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C4a vs rozhled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 (vs SEZ)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Snížení rychlosti + radar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Zrušení odboč. Pruhu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(zdvojení, balisety)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eg"/><Relationship Id="rId3" Type="http://schemas.openxmlformats.org/officeDocument/2006/relationships/image" Target="../media/image26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34.jpg"/><Relationship Id="rId4" Type="http://schemas.openxmlformats.org/officeDocument/2006/relationships/image" Target="../media/image10.jpe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7" y="1340768"/>
            <a:ext cx="9143994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 Křižovatka sil. </a:t>
            </a:r>
            <a:r>
              <a:rPr lang="pl-PL" sz="3600" b="1" dirty="0" smtClean="0">
                <a:solidFill>
                  <a:srgbClr val="46787B"/>
                </a:solidFill>
              </a:rPr>
              <a:t>I/16 </a:t>
            </a:r>
            <a:r>
              <a:rPr lang="pl-PL" sz="3600" b="1" dirty="0" smtClean="0">
                <a:solidFill>
                  <a:srgbClr val="46787B"/>
                </a:solidFill>
              </a:rPr>
              <a:t>a </a:t>
            </a:r>
            <a:r>
              <a:rPr lang="pl-PL" sz="3600" b="1" dirty="0" smtClean="0">
                <a:solidFill>
                  <a:srgbClr val="46787B"/>
                </a:solidFill>
              </a:rPr>
              <a:t>III/23935 </a:t>
            </a:r>
            <a:br>
              <a:rPr lang="pl-PL" sz="3600" b="1" dirty="0" smtClean="0">
                <a:solidFill>
                  <a:srgbClr val="46787B"/>
                </a:solidFill>
              </a:rPr>
            </a:br>
            <a:r>
              <a:rPr lang="pl-PL" sz="3600" b="1" dirty="0" smtClean="0">
                <a:solidFill>
                  <a:srgbClr val="46787B"/>
                </a:solidFill>
              </a:rPr>
              <a:t>u obce Hobšovice </a:t>
            </a:r>
            <a:endParaRPr lang="pl-PL" sz="3600" b="1" dirty="0" smtClean="0">
              <a:solidFill>
                <a:srgbClr val="46787B"/>
              </a:solidFill>
            </a:endParaRP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sil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I/16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Hobšovice 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/>
        </p:blipFill>
        <p:spPr bwMode="auto">
          <a:xfrm>
            <a:off x="0" y="1340772"/>
            <a:ext cx="9144006" cy="453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279870" y="5599362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771800" y="2564904"/>
            <a:ext cx="977543" cy="64807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064921" y="3394870"/>
            <a:ext cx="183041" cy="15513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" r="4014"/>
          <a:stretch/>
        </p:blipFill>
        <p:spPr>
          <a:xfrm>
            <a:off x="6" y="1341272"/>
            <a:ext cx="9144006" cy="45504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452320" y="5631083"/>
            <a:ext cx="103579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4" y="1341614"/>
            <a:ext cx="8060743" cy="4535315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9525" cy="4535315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9525" cy="4535314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9524" cy="4535314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9524" cy="4535313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9524" cy="4534629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8755" cy="4534629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2800"/>
            <a:ext cx="8058306" cy="45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křiž. </a:t>
            </a:r>
            <a:r>
              <a:rPr lang="cs-CZ" sz="2800" dirty="0" smtClean="0"/>
              <a:t>sil. </a:t>
            </a:r>
            <a:r>
              <a:rPr lang="cs-CZ" sz="2800" dirty="0" smtClean="0"/>
              <a:t>I/16 a III/23935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I/16 </a:t>
            </a:r>
            <a:r>
              <a:rPr lang="cs-CZ" sz="2400" dirty="0" smtClean="0"/>
              <a:t>-&gt; </a:t>
            </a:r>
            <a:r>
              <a:rPr lang="cs-CZ" sz="2400" dirty="0" smtClean="0"/>
              <a:t>D6 (Řevničov), Slaný </a:t>
            </a:r>
            <a:r>
              <a:rPr lang="cs-CZ" sz="2000" dirty="0" smtClean="0"/>
              <a:t>(</a:t>
            </a:r>
            <a:r>
              <a:rPr lang="cs-CZ" sz="2000" dirty="0" smtClean="0"/>
              <a:t>I/7), </a:t>
            </a:r>
            <a:r>
              <a:rPr lang="cs-CZ" sz="2400" dirty="0" smtClean="0"/>
              <a:t>D8, Mělník (I/9), </a:t>
            </a:r>
            <a:r>
              <a:rPr lang="cs-CZ" sz="2400" dirty="0" err="1" smtClean="0"/>
              <a:t>M.Boleslav</a:t>
            </a:r>
            <a:r>
              <a:rPr lang="cs-CZ" sz="2400" dirty="0" smtClean="0"/>
              <a:t> (D10,I/32), Jičín (I/35), Trutnov (I/14,I/37), hr. přechod do PL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III/23935 </a:t>
            </a:r>
            <a:r>
              <a:rPr lang="cs-CZ" sz="2400" dirty="0" smtClean="0"/>
              <a:t>-&gt; </a:t>
            </a:r>
            <a:r>
              <a:rPr lang="cs-CZ" sz="2400" dirty="0" smtClean="0"/>
              <a:t>obec Hobšovice s I/16 a obcí </a:t>
            </a:r>
            <a:r>
              <a:rPr lang="cs-CZ" sz="2400" dirty="0" err="1" smtClean="0"/>
              <a:t>Luníkov</a:t>
            </a:r>
            <a:r>
              <a:rPr lang="cs-CZ" sz="2400" dirty="0" smtClean="0"/>
              <a:t> (Žižice) </a:t>
            </a:r>
            <a:r>
              <a:rPr lang="cs-CZ" sz="2400" dirty="0" err="1" smtClean="0"/>
              <a:t>pův</a:t>
            </a:r>
            <a:r>
              <a:rPr lang="cs-CZ" sz="2400" dirty="0" smtClean="0"/>
              <a:t>. I/16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400" dirty="0"/>
              <a:t>obchvat Slaného (2020),</a:t>
            </a:r>
            <a:r>
              <a:rPr lang="cs-CZ" sz="2000" dirty="0" smtClean="0"/>
              <a:t> </a:t>
            </a:r>
            <a:r>
              <a:rPr lang="cs-CZ" sz="2400" dirty="0" smtClean="0"/>
              <a:t>úsek mezi Slaným a Velvary</a:t>
            </a:r>
            <a:endParaRPr lang="cs-CZ" sz="2400" dirty="0"/>
          </a:p>
          <a:p>
            <a:r>
              <a:rPr lang="cs-CZ" sz="2600" dirty="0" smtClean="0"/>
              <a:t>Hl. kom: </a:t>
            </a:r>
            <a:r>
              <a:rPr lang="cs-CZ" sz="2600" dirty="0" err="1" smtClean="0"/>
              <a:t>dvoupruh</a:t>
            </a:r>
            <a:r>
              <a:rPr lang="cs-CZ" sz="2600" dirty="0" smtClean="0"/>
              <a:t>, </a:t>
            </a:r>
            <a:r>
              <a:rPr lang="cs-CZ" sz="2600" dirty="0" smtClean="0"/>
              <a:t>téměř přímá</a:t>
            </a:r>
            <a:r>
              <a:rPr lang="cs-CZ" sz="2000" dirty="0" smtClean="0"/>
              <a:t>, </a:t>
            </a:r>
            <a:r>
              <a:rPr lang="cs-CZ" sz="2600" dirty="0" smtClean="0"/>
              <a:t>odbočovací </a:t>
            </a:r>
            <a:r>
              <a:rPr lang="cs-CZ" sz="2600" dirty="0" smtClean="0"/>
              <a:t>a připojovací pruhy</a:t>
            </a:r>
            <a:r>
              <a:rPr lang="cs-CZ" sz="2600" dirty="0" smtClean="0"/>
              <a:t>, 90 km/h, </a:t>
            </a:r>
            <a:r>
              <a:rPr lang="cs-CZ" sz="2600" dirty="0" smtClean="0"/>
              <a:t>nepatrné klesání na Velvary</a:t>
            </a:r>
            <a:endParaRPr lang="cs-CZ" sz="2600" dirty="0"/>
          </a:p>
          <a:p>
            <a:r>
              <a:rPr lang="cs-CZ" sz="2600" dirty="0"/>
              <a:t>Vedl.: přednost </a:t>
            </a:r>
            <a:r>
              <a:rPr lang="cs-CZ" sz="2600" dirty="0" smtClean="0"/>
              <a:t>zvýrazněné </a:t>
            </a:r>
            <a:r>
              <a:rPr lang="cs-CZ" sz="2600" dirty="0"/>
              <a:t>SDZ </a:t>
            </a:r>
            <a:r>
              <a:rPr lang="cs-CZ" sz="2600" dirty="0" smtClean="0"/>
              <a:t>P4, zvýrazněné P3, </a:t>
            </a:r>
            <a:r>
              <a:rPr lang="cs-CZ" sz="2600" dirty="0"/>
              <a:t>úhel křížení </a:t>
            </a:r>
            <a:r>
              <a:rPr lang="cs-CZ" sz="2600" dirty="0" smtClean="0"/>
              <a:t>75°, dvoupruhové, </a:t>
            </a:r>
            <a:r>
              <a:rPr lang="cs-CZ" sz="2600" dirty="0" smtClean="0"/>
              <a:t>konec </a:t>
            </a:r>
            <a:r>
              <a:rPr lang="cs-CZ" sz="2600" dirty="0" smtClean="0"/>
              <a:t>oblouků, </a:t>
            </a:r>
            <a:r>
              <a:rPr lang="cs-CZ" sz="2600" dirty="0" smtClean="0"/>
              <a:t>mírné </a:t>
            </a:r>
            <a:r>
              <a:rPr lang="cs-CZ" sz="2600" dirty="0" smtClean="0"/>
              <a:t>klesání </a:t>
            </a:r>
            <a:r>
              <a:rPr lang="cs-CZ" sz="2600" dirty="0" smtClean="0"/>
              <a:t>k </a:t>
            </a:r>
            <a:r>
              <a:rPr lang="cs-CZ" sz="2600" dirty="0" smtClean="0"/>
              <a:t>hlavní, směrovací ostrůvky</a:t>
            </a:r>
            <a:endParaRPr lang="cs-CZ" sz="2600" dirty="0" smtClean="0"/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</a:t>
            </a:r>
            <a:r>
              <a:rPr lang="cs-CZ" sz="2600" dirty="0" smtClean="0"/>
              <a:t>krajina (pole</a:t>
            </a:r>
            <a:r>
              <a:rPr lang="cs-CZ" sz="2600" dirty="0" smtClean="0"/>
              <a:t>), </a:t>
            </a:r>
            <a:r>
              <a:rPr lang="cs-CZ" sz="2600" dirty="0" smtClean="0"/>
              <a:t>sousední  křiž. </a:t>
            </a:r>
            <a:r>
              <a:rPr lang="cs-CZ" sz="2600" dirty="0" smtClean="0"/>
              <a:t>2+3 km, </a:t>
            </a:r>
            <a:r>
              <a:rPr lang="cs-CZ" sz="2600" dirty="0" smtClean="0"/>
              <a:t/>
            </a:r>
            <a:br>
              <a:rPr lang="cs-CZ" sz="2600" dirty="0" smtClean="0"/>
            </a:br>
            <a:endParaRPr lang="cs-CZ" sz="2600" dirty="0" smtClean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32 </a:t>
            </a:r>
            <a:r>
              <a:rPr lang="cs-CZ" sz="3000" dirty="0" smtClean="0"/>
              <a:t>nehod (šetřených PČR)</a:t>
            </a:r>
            <a:endParaRPr lang="cs-CZ" sz="3000" dirty="0"/>
          </a:p>
          <a:p>
            <a:r>
              <a:rPr lang="cs-CZ" sz="3000" dirty="0" smtClean="0"/>
              <a:t>Následky: </a:t>
            </a:r>
            <a:r>
              <a:rPr lang="cs-CZ" sz="3000" dirty="0" smtClean="0"/>
              <a:t>3 os. usmrceny, 8 os. </a:t>
            </a:r>
            <a:r>
              <a:rPr lang="cs-CZ" sz="3000" dirty="0" smtClean="0"/>
              <a:t>těžce a </a:t>
            </a:r>
            <a:r>
              <a:rPr lang="cs-CZ" sz="3000" dirty="0" smtClean="0"/>
              <a:t>31 os. </a:t>
            </a:r>
            <a:r>
              <a:rPr lang="cs-CZ" sz="3000" dirty="0" smtClean="0"/>
              <a:t>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voz. </a:t>
            </a:r>
            <a:r>
              <a:rPr lang="cs-CZ" sz="3000" dirty="0" smtClean="0"/>
              <a:t>31x </a:t>
            </a:r>
            <a:r>
              <a:rPr lang="cs-CZ" sz="2600" dirty="0" smtClean="0"/>
              <a:t>(3U,8T,31L</a:t>
            </a:r>
            <a:r>
              <a:rPr lang="cs-CZ" sz="2600" dirty="0" smtClean="0"/>
              <a:t>), Srážka </a:t>
            </a:r>
            <a:r>
              <a:rPr lang="cs-CZ" sz="2600" dirty="0" smtClean="0"/>
              <a:t>se zvěří </a:t>
            </a:r>
            <a:r>
              <a:rPr lang="cs-CZ" sz="2600" dirty="0" smtClean="0"/>
              <a:t>1x </a:t>
            </a:r>
            <a:r>
              <a:rPr lang="cs-CZ" sz="2600" dirty="0" smtClean="0"/>
              <a:t>(0)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 smtClean="0"/>
              <a:t>	Proti příkazu DZ P4 </a:t>
            </a:r>
            <a:r>
              <a:rPr lang="cs-CZ" sz="3000" dirty="0" smtClean="0"/>
              <a:t>26x </a:t>
            </a:r>
            <a:r>
              <a:rPr lang="cs-CZ" sz="2600" dirty="0" smtClean="0"/>
              <a:t>(3U,8T,31L</a:t>
            </a:r>
            <a:r>
              <a:rPr lang="cs-CZ" sz="2600" dirty="0" smtClean="0"/>
              <a:t>),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	vjetí </a:t>
            </a:r>
            <a:r>
              <a:rPr lang="cs-CZ" sz="2600" dirty="0" smtClean="0"/>
              <a:t>do protisměru </a:t>
            </a:r>
            <a:r>
              <a:rPr lang="cs-CZ" sz="2600" dirty="0" smtClean="0"/>
              <a:t>2x (1T,2L</a:t>
            </a:r>
            <a:r>
              <a:rPr lang="cs-CZ" sz="2600" dirty="0" smtClean="0"/>
              <a:t>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24x </a:t>
            </a:r>
            <a:r>
              <a:rPr lang="cs-CZ" sz="2600" dirty="0" smtClean="0"/>
              <a:t>(3U,6T,21L</a:t>
            </a:r>
            <a:r>
              <a:rPr lang="cs-CZ" sz="2600" dirty="0" smtClean="0"/>
              <a:t>); 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za </a:t>
            </a:r>
            <a:r>
              <a:rPr lang="cs-CZ" sz="2600" dirty="0" smtClean="0"/>
              <a:t>sucha </a:t>
            </a:r>
            <a:r>
              <a:rPr lang="cs-CZ" sz="2600" dirty="0" smtClean="0"/>
              <a:t>28x (2U,7T,27L) bez </a:t>
            </a:r>
            <a:r>
              <a:rPr lang="cs-CZ" sz="2600" dirty="0"/>
              <a:t>zranění </a:t>
            </a:r>
            <a:r>
              <a:rPr lang="cs-CZ" sz="2600" dirty="0" smtClean="0"/>
              <a:t>8x</a:t>
            </a:r>
            <a:r>
              <a:rPr lang="cs-CZ" sz="2600" dirty="0" smtClean="0"/>
              <a:t>;  </a:t>
            </a:r>
            <a:r>
              <a:rPr lang="cs-CZ" sz="3000" dirty="0" smtClean="0"/>
              <a:t>2024-25: </a:t>
            </a:r>
            <a:r>
              <a:rPr lang="cs-CZ" sz="3000" dirty="0" smtClean="0"/>
              <a:t>14x</a:t>
            </a:r>
            <a:r>
              <a:rPr lang="cs-CZ" sz="2600" dirty="0" smtClean="0"/>
              <a:t>(3U,2T,12L</a:t>
            </a:r>
            <a:r>
              <a:rPr lang="cs-CZ" sz="2600" dirty="0" smtClean="0"/>
              <a:t>); </a:t>
            </a:r>
            <a:br>
              <a:rPr lang="cs-CZ" sz="2600" dirty="0" smtClean="0"/>
            </a:br>
            <a:r>
              <a:rPr lang="cs-CZ" sz="2600" dirty="0" smtClean="0"/>
              <a:t>vedl</a:t>
            </a:r>
            <a:r>
              <a:rPr lang="cs-CZ" sz="2600" dirty="0" smtClean="0"/>
              <a:t>. křiž. </a:t>
            </a:r>
            <a:r>
              <a:rPr lang="cs-CZ" sz="2600" dirty="0" smtClean="0"/>
              <a:t>: </a:t>
            </a:r>
            <a:r>
              <a:rPr lang="cs-CZ" sz="2600" dirty="0" smtClean="0"/>
              <a:t>1/3 nehod </a:t>
            </a:r>
            <a:r>
              <a:rPr lang="cs-CZ" sz="2600" dirty="0" smtClean="0"/>
              <a:t>10x (10L), 14x (1U,4L,13L) </a:t>
            </a:r>
            <a:r>
              <a:rPr lang="cs-CZ" sz="2600" dirty="0" err="1" smtClean="0"/>
              <a:t>riz</a:t>
            </a:r>
            <a:r>
              <a:rPr lang="cs-CZ" sz="2600" dirty="0" smtClean="0"/>
              <a:t>. skupiny řidičů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Vyšší rychlosti jízdy na hl. </a:t>
            </a:r>
            <a:r>
              <a:rPr lang="cs-CZ" sz="3000" dirty="0" smtClean="0"/>
              <a:t>větvi, intenzity na hl. komunikaci 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28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/>
          <a:stretch/>
        </p:blipFill>
        <p:spPr>
          <a:xfrm>
            <a:off x="0" y="1340772"/>
            <a:ext cx="9144000" cy="26832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0"/>
          <a:stretch/>
        </p:blipFill>
        <p:spPr>
          <a:xfrm>
            <a:off x="0" y="4024055"/>
            <a:ext cx="9144000" cy="27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1340773"/>
            <a:ext cx="9143909" cy="5143448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692680" y="424430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sil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I/16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Hobšovice 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0492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SEZ: 403 mil Kč</a:t>
            </a:r>
            <a:endParaRPr lang="cs-CZ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907" cy="5143447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25651" cy="5134967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25651" cy="5134967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1341915"/>
            <a:ext cx="9143905" cy="5143447"/>
          </a:xfrm>
          <a:prstGeom prst="rect">
            <a:avLst/>
          </a:prstGeom>
          <a:noFill/>
          <a:ln w="101600"/>
        </p:spPr>
      </p:pic>
      <p:grpSp>
        <p:nvGrpSpPr>
          <p:cNvPr id="24" name="Skupina 23"/>
          <p:cNvGrpSpPr/>
          <p:nvPr/>
        </p:nvGrpSpPr>
        <p:grpSpPr>
          <a:xfrm>
            <a:off x="1066800" y="2825750"/>
            <a:ext cx="5819775" cy="2984500"/>
            <a:chOff x="1066800" y="2825750"/>
            <a:chExt cx="5819775" cy="2984500"/>
          </a:xfrm>
        </p:grpSpPr>
        <p:sp>
          <p:nvSpPr>
            <p:cNvPr id="6" name="Ovál 5"/>
            <p:cNvSpPr/>
            <p:nvPr/>
          </p:nvSpPr>
          <p:spPr>
            <a:xfrm rot="19282712">
              <a:off x="3503283" y="3748784"/>
              <a:ext cx="1338283" cy="719744"/>
            </a:xfrm>
            <a:prstGeom prst="ellipse">
              <a:avLst/>
            </a:pr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Volný tvar 8"/>
            <p:cNvSpPr/>
            <p:nvPr/>
          </p:nvSpPr>
          <p:spPr>
            <a:xfrm>
              <a:off x="4401445" y="4279901"/>
              <a:ext cx="112942" cy="939800"/>
            </a:xfrm>
            <a:custGeom>
              <a:avLst/>
              <a:gdLst>
                <a:gd name="connsiteX0" fmla="*/ 113067 w 113067"/>
                <a:gd name="connsiteY0" fmla="*/ 0 h 892175"/>
                <a:gd name="connsiteX1" fmla="*/ 46392 w 113067"/>
                <a:gd name="connsiteY1" fmla="*/ 158750 h 892175"/>
                <a:gd name="connsiteX2" fmla="*/ 1942 w 113067"/>
                <a:gd name="connsiteY2" fmla="*/ 377825 h 892175"/>
                <a:gd name="connsiteX3" fmla="*/ 11467 w 113067"/>
                <a:gd name="connsiteY3" fmla="*/ 676275 h 892175"/>
                <a:gd name="connsiteX4" fmla="*/ 43217 w 113067"/>
                <a:gd name="connsiteY4" fmla="*/ 835025 h 892175"/>
                <a:gd name="connsiteX5" fmla="*/ 55917 w 113067"/>
                <a:gd name="connsiteY5" fmla="*/ 892175 h 892175"/>
                <a:gd name="connsiteX0" fmla="*/ 112942 w 112942"/>
                <a:gd name="connsiteY0" fmla="*/ 0 h 892175"/>
                <a:gd name="connsiteX1" fmla="*/ 46267 w 112942"/>
                <a:gd name="connsiteY1" fmla="*/ 158750 h 892175"/>
                <a:gd name="connsiteX2" fmla="*/ 1817 w 112942"/>
                <a:gd name="connsiteY2" fmla="*/ 377825 h 892175"/>
                <a:gd name="connsiteX3" fmla="*/ 11342 w 112942"/>
                <a:gd name="connsiteY3" fmla="*/ 676275 h 892175"/>
                <a:gd name="connsiteX4" fmla="*/ 36742 w 112942"/>
                <a:gd name="connsiteY4" fmla="*/ 844550 h 892175"/>
                <a:gd name="connsiteX5" fmla="*/ 55792 w 112942"/>
                <a:gd name="connsiteY5" fmla="*/ 892175 h 892175"/>
                <a:gd name="connsiteX0" fmla="*/ 112942 w 112942"/>
                <a:gd name="connsiteY0" fmla="*/ 0 h 939800"/>
                <a:gd name="connsiteX1" fmla="*/ 46267 w 112942"/>
                <a:gd name="connsiteY1" fmla="*/ 158750 h 939800"/>
                <a:gd name="connsiteX2" fmla="*/ 1817 w 112942"/>
                <a:gd name="connsiteY2" fmla="*/ 377825 h 939800"/>
                <a:gd name="connsiteX3" fmla="*/ 11342 w 112942"/>
                <a:gd name="connsiteY3" fmla="*/ 676275 h 939800"/>
                <a:gd name="connsiteX4" fmla="*/ 36742 w 112942"/>
                <a:gd name="connsiteY4" fmla="*/ 844550 h 939800"/>
                <a:gd name="connsiteX5" fmla="*/ 52617 w 112942"/>
                <a:gd name="connsiteY5" fmla="*/ 93980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2" h="939800">
                  <a:moveTo>
                    <a:pt x="112942" y="0"/>
                  </a:moveTo>
                  <a:cubicBezTo>
                    <a:pt x="88865" y="47889"/>
                    <a:pt x="64788" y="95779"/>
                    <a:pt x="46267" y="158750"/>
                  </a:cubicBezTo>
                  <a:cubicBezTo>
                    <a:pt x="27746" y="221721"/>
                    <a:pt x="7638" y="291571"/>
                    <a:pt x="1817" y="377825"/>
                  </a:cubicBezTo>
                  <a:cubicBezTo>
                    <a:pt x="-4004" y="464079"/>
                    <a:pt x="5521" y="598487"/>
                    <a:pt x="11342" y="676275"/>
                  </a:cubicBezTo>
                  <a:cubicBezTo>
                    <a:pt x="17163" y="754063"/>
                    <a:pt x="29863" y="800629"/>
                    <a:pt x="36742" y="844550"/>
                  </a:cubicBezTo>
                  <a:cubicBezTo>
                    <a:pt x="43621" y="888471"/>
                    <a:pt x="49442" y="929746"/>
                    <a:pt x="52617" y="93980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3857625" y="4619625"/>
              <a:ext cx="523875" cy="565150"/>
            </a:xfrm>
            <a:custGeom>
              <a:avLst/>
              <a:gdLst>
                <a:gd name="connsiteX0" fmla="*/ 0 w 523875"/>
                <a:gd name="connsiteY0" fmla="*/ 0 h 565150"/>
                <a:gd name="connsiteX1" fmla="*/ 225425 w 523875"/>
                <a:gd name="connsiteY1" fmla="*/ 88900 h 565150"/>
                <a:gd name="connsiteX2" fmla="*/ 396875 w 523875"/>
                <a:gd name="connsiteY2" fmla="*/ 231775 h 565150"/>
                <a:gd name="connsiteX3" fmla="*/ 523875 w 523875"/>
                <a:gd name="connsiteY3" fmla="*/ 5651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565150">
                  <a:moveTo>
                    <a:pt x="0" y="0"/>
                  </a:moveTo>
                  <a:cubicBezTo>
                    <a:pt x="79639" y="25135"/>
                    <a:pt x="159279" y="50271"/>
                    <a:pt x="225425" y="88900"/>
                  </a:cubicBezTo>
                  <a:cubicBezTo>
                    <a:pt x="291571" y="127529"/>
                    <a:pt x="347133" y="152400"/>
                    <a:pt x="396875" y="231775"/>
                  </a:cubicBezTo>
                  <a:cubicBezTo>
                    <a:pt x="446617" y="311150"/>
                    <a:pt x="485246" y="438150"/>
                    <a:pt x="523875" y="56515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3943350" y="2870200"/>
              <a:ext cx="565150" cy="730250"/>
            </a:xfrm>
            <a:custGeom>
              <a:avLst/>
              <a:gdLst>
                <a:gd name="connsiteX0" fmla="*/ 571500 w 571500"/>
                <a:gd name="connsiteY0" fmla="*/ 717550 h 717550"/>
                <a:gd name="connsiteX1" fmla="*/ 342900 w 571500"/>
                <a:gd name="connsiteY1" fmla="*/ 625475 h 717550"/>
                <a:gd name="connsiteX2" fmla="*/ 158750 w 571500"/>
                <a:gd name="connsiteY2" fmla="*/ 457200 h 717550"/>
                <a:gd name="connsiteX3" fmla="*/ 0 w 571500"/>
                <a:gd name="connsiteY3" fmla="*/ 0 h 717550"/>
                <a:gd name="connsiteX0" fmla="*/ 571500 w 571500"/>
                <a:gd name="connsiteY0" fmla="*/ 717550 h 717550"/>
                <a:gd name="connsiteX1" fmla="*/ 342900 w 571500"/>
                <a:gd name="connsiteY1" fmla="*/ 625475 h 717550"/>
                <a:gd name="connsiteX2" fmla="*/ 152400 w 571500"/>
                <a:gd name="connsiteY2" fmla="*/ 396875 h 717550"/>
                <a:gd name="connsiteX3" fmla="*/ 0 w 571500"/>
                <a:gd name="connsiteY3" fmla="*/ 0 h 717550"/>
                <a:gd name="connsiteX0" fmla="*/ 571500 w 571500"/>
                <a:gd name="connsiteY0" fmla="*/ 717550 h 717550"/>
                <a:gd name="connsiteX1" fmla="*/ 336550 w 571500"/>
                <a:gd name="connsiteY1" fmla="*/ 606425 h 717550"/>
                <a:gd name="connsiteX2" fmla="*/ 152400 w 571500"/>
                <a:gd name="connsiteY2" fmla="*/ 396875 h 717550"/>
                <a:gd name="connsiteX3" fmla="*/ 0 w 571500"/>
                <a:gd name="connsiteY3" fmla="*/ 0 h 717550"/>
                <a:gd name="connsiteX0" fmla="*/ 565150 w 565150"/>
                <a:gd name="connsiteY0" fmla="*/ 730250 h 730250"/>
                <a:gd name="connsiteX1" fmla="*/ 336550 w 565150"/>
                <a:gd name="connsiteY1" fmla="*/ 606425 h 730250"/>
                <a:gd name="connsiteX2" fmla="*/ 152400 w 565150"/>
                <a:gd name="connsiteY2" fmla="*/ 396875 h 730250"/>
                <a:gd name="connsiteX3" fmla="*/ 0 w 565150"/>
                <a:gd name="connsiteY3" fmla="*/ 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150" h="730250">
                  <a:moveTo>
                    <a:pt x="565150" y="730250"/>
                  </a:moveTo>
                  <a:cubicBezTo>
                    <a:pt x="485246" y="705908"/>
                    <a:pt x="405342" y="661988"/>
                    <a:pt x="336550" y="606425"/>
                  </a:cubicBezTo>
                  <a:cubicBezTo>
                    <a:pt x="267758" y="550863"/>
                    <a:pt x="208492" y="497946"/>
                    <a:pt x="152400" y="396875"/>
                  </a:cubicBezTo>
                  <a:cubicBezTo>
                    <a:pt x="96308" y="295804"/>
                    <a:pt x="50800" y="176477"/>
                    <a:pt x="0" y="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3832225" y="2921000"/>
              <a:ext cx="109746" cy="990600"/>
            </a:xfrm>
            <a:custGeom>
              <a:avLst/>
              <a:gdLst>
                <a:gd name="connsiteX0" fmla="*/ 0 w 109746"/>
                <a:gd name="connsiteY0" fmla="*/ 990600 h 990600"/>
                <a:gd name="connsiteX1" fmla="*/ 76200 w 109746"/>
                <a:gd name="connsiteY1" fmla="*/ 781050 h 990600"/>
                <a:gd name="connsiteX2" fmla="*/ 107950 w 109746"/>
                <a:gd name="connsiteY2" fmla="*/ 501650 h 990600"/>
                <a:gd name="connsiteX3" fmla="*/ 101600 w 109746"/>
                <a:gd name="connsiteY3" fmla="*/ 238125 h 990600"/>
                <a:gd name="connsiteX4" fmla="*/ 66675 w 109746"/>
                <a:gd name="connsiteY4" fmla="*/ 0 h 990600"/>
                <a:gd name="connsiteX5" fmla="*/ 66675 w 109746"/>
                <a:gd name="connsiteY5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746" h="990600">
                  <a:moveTo>
                    <a:pt x="0" y="990600"/>
                  </a:moveTo>
                  <a:cubicBezTo>
                    <a:pt x="29104" y="926571"/>
                    <a:pt x="58208" y="862542"/>
                    <a:pt x="76200" y="781050"/>
                  </a:cubicBezTo>
                  <a:cubicBezTo>
                    <a:pt x="94192" y="699558"/>
                    <a:pt x="103717" y="592137"/>
                    <a:pt x="107950" y="501650"/>
                  </a:cubicBezTo>
                  <a:cubicBezTo>
                    <a:pt x="112183" y="411163"/>
                    <a:pt x="108479" y="321733"/>
                    <a:pt x="101600" y="238125"/>
                  </a:cubicBezTo>
                  <a:cubicBezTo>
                    <a:pt x="94721" y="154517"/>
                    <a:pt x="66675" y="0"/>
                    <a:pt x="66675" y="0"/>
                  </a:cubicBezTo>
                  <a:lnTo>
                    <a:pt x="66675" y="0"/>
                  </a:ln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4584700" y="2825750"/>
              <a:ext cx="1946275" cy="802407"/>
            </a:xfrm>
            <a:custGeom>
              <a:avLst/>
              <a:gdLst>
                <a:gd name="connsiteX0" fmla="*/ 0 w 1946275"/>
                <a:gd name="connsiteY0" fmla="*/ 790575 h 802407"/>
                <a:gd name="connsiteX1" fmla="*/ 146050 w 1946275"/>
                <a:gd name="connsiteY1" fmla="*/ 800100 h 802407"/>
                <a:gd name="connsiteX2" fmla="*/ 327025 w 1946275"/>
                <a:gd name="connsiteY2" fmla="*/ 752475 h 802407"/>
                <a:gd name="connsiteX3" fmla="*/ 638175 w 1946275"/>
                <a:gd name="connsiteY3" fmla="*/ 587375 h 802407"/>
                <a:gd name="connsiteX4" fmla="*/ 930275 w 1946275"/>
                <a:gd name="connsiteY4" fmla="*/ 425450 h 802407"/>
                <a:gd name="connsiteX5" fmla="*/ 1384300 w 1946275"/>
                <a:gd name="connsiteY5" fmla="*/ 257175 h 802407"/>
                <a:gd name="connsiteX6" fmla="*/ 1946275 w 1946275"/>
                <a:gd name="connsiteY6" fmla="*/ 0 h 802407"/>
                <a:gd name="connsiteX0" fmla="*/ 0 w 1946275"/>
                <a:gd name="connsiteY0" fmla="*/ 790575 h 802407"/>
                <a:gd name="connsiteX1" fmla="*/ 146050 w 1946275"/>
                <a:gd name="connsiteY1" fmla="*/ 800100 h 802407"/>
                <a:gd name="connsiteX2" fmla="*/ 327025 w 1946275"/>
                <a:gd name="connsiteY2" fmla="*/ 752475 h 802407"/>
                <a:gd name="connsiteX3" fmla="*/ 638175 w 1946275"/>
                <a:gd name="connsiteY3" fmla="*/ 587375 h 802407"/>
                <a:gd name="connsiteX4" fmla="*/ 930275 w 1946275"/>
                <a:gd name="connsiteY4" fmla="*/ 425450 h 802407"/>
                <a:gd name="connsiteX5" fmla="*/ 1422400 w 1946275"/>
                <a:gd name="connsiteY5" fmla="*/ 225425 h 802407"/>
                <a:gd name="connsiteX6" fmla="*/ 1946275 w 1946275"/>
                <a:gd name="connsiteY6" fmla="*/ 0 h 80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6275" h="802407">
                  <a:moveTo>
                    <a:pt x="0" y="790575"/>
                  </a:moveTo>
                  <a:cubicBezTo>
                    <a:pt x="45773" y="798512"/>
                    <a:pt x="91546" y="806450"/>
                    <a:pt x="146050" y="800100"/>
                  </a:cubicBezTo>
                  <a:cubicBezTo>
                    <a:pt x="200554" y="793750"/>
                    <a:pt x="245004" y="787929"/>
                    <a:pt x="327025" y="752475"/>
                  </a:cubicBezTo>
                  <a:cubicBezTo>
                    <a:pt x="409046" y="717021"/>
                    <a:pt x="537633" y="641879"/>
                    <a:pt x="638175" y="587375"/>
                  </a:cubicBezTo>
                  <a:cubicBezTo>
                    <a:pt x="738717" y="532871"/>
                    <a:pt x="799571" y="485775"/>
                    <a:pt x="930275" y="425450"/>
                  </a:cubicBezTo>
                  <a:cubicBezTo>
                    <a:pt x="1060979" y="365125"/>
                    <a:pt x="1253067" y="296333"/>
                    <a:pt x="1422400" y="225425"/>
                  </a:cubicBezTo>
                  <a:cubicBezTo>
                    <a:pt x="1591733" y="154517"/>
                    <a:pt x="1749954" y="93133"/>
                    <a:pt x="1946275" y="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4670425" y="2832100"/>
              <a:ext cx="2216150" cy="1254125"/>
            </a:xfrm>
            <a:custGeom>
              <a:avLst/>
              <a:gdLst>
                <a:gd name="connsiteX0" fmla="*/ 0 w 1943100"/>
                <a:gd name="connsiteY0" fmla="*/ 1139825 h 1139825"/>
                <a:gd name="connsiteX1" fmla="*/ 158750 w 1943100"/>
                <a:gd name="connsiteY1" fmla="*/ 984250 h 1139825"/>
                <a:gd name="connsiteX2" fmla="*/ 447675 w 1943100"/>
                <a:gd name="connsiteY2" fmla="*/ 819150 h 1139825"/>
                <a:gd name="connsiteX3" fmla="*/ 1400175 w 1943100"/>
                <a:gd name="connsiteY3" fmla="*/ 358775 h 1139825"/>
                <a:gd name="connsiteX4" fmla="*/ 1943100 w 1943100"/>
                <a:gd name="connsiteY4" fmla="*/ 0 h 1139825"/>
                <a:gd name="connsiteX0" fmla="*/ 0 w 1943100"/>
                <a:gd name="connsiteY0" fmla="*/ 1139825 h 1139825"/>
                <a:gd name="connsiteX1" fmla="*/ 158750 w 1943100"/>
                <a:gd name="connsiteY1" fmla="*/ 984250 h 1139825"/>
                <a:gd name="connsiteX2" fmla="*/ 431800 w 1943100"/>
                <a:gd name="connsiteY2" fmla="*/ 841375 h 1139825"/>
                <a:gd name="connsiteX3" fmla="*/ 1400175 w 1943100"/>
                <a:gd name="connsiteY3" fmla="*/ 358775 h 1139825"/>
                <a:gd name="connsiteX4" fmla="*/ 1943100 w 1943100"/>
                <a:gd name="connsiteY4" fmla="*/ 0 h 1139825"/>
                <a:gd name="connsiteX0" fmla="*/ 0 w 1943100"/>
                <a:gd name="connsiteY0" fmla="*/ 1139825 h 1139825"/>
                <a:gd name="connsiteX1" fmla="*/ 158750 w 1943100"/>
                <a:gd name="connsiteY1" fmla="*/ 984250 h 1139825"/>
                <a:gd name="connsiteX2" fmla="*/ 431800 w 1943100"/>
                <a:gd name="connsiteY2" fmla="*/ 841375 h 1139825"/>
                <a:gd name="connsiteX3" fmla="*/ 1400175 w 1943100"/>
                <a:gd name="connsiteY3" fmla="*/ 358775 h 1139825"/>
                <a:gd name="connsiteX4" fmla="*/ 1943100 w 1943100"/>
                <a:gd name="connsiteY4" fmla="*/ 0 h 1139825"/>
                <a:gd name="connsiteX0" fmla="*/ 0 w 1943100"/>
                <a:gd name="connsiteY0" fmla="*/ 1139825 h 1139825"/>
                <a:gd name="connsiteX1" fmla="*/ 146050 w 1943100"/>
                <a:gd name="connsiteY1" fmla="*/ 1006475 h 1139825"/>
                <a:gd name="connsiteX2" fmla="*/ 431800 w 1943100"/>
                <a:gd name="connsiteY2" fmla="*/ 841375 h 1139825"/>
                <a:gd name="connsiteX3" fmla="*/ 1400175 w 1943100"/>
                <a:gd name="connsiteY3" fmla="*/ 358775 h 1139825"/>
                <a:gd name="connsiteX4" fmla="*/ 1943100 w 1943100"/>
                <a:gd name="connsiteY4" fmla="*/ 0 h 1139825"/>
                <a:gd name="connsiteX0" fmla="*/ 0 w 2216150"/>
                <a:gd name="connsiteY0" fmla="*/ 1254125 h 1254125"/>
                <a:gd name="connsiteX1" fmla="*/ 146050 w 2216150"/>
                <a:gd name="connsiteY1" fmla="*/ 1120775 h 1254125"/>
                <a:gd name="connsiteX2" fmla="*/ 431800 w 2216150"/>
                <a:gd name="connsiteY2" fmla="*/ 955675 h 1254125"/>
                <a:gd name="connsiteX3" fmla="*/ 1400175 w 2216150"/>
                <a:gd name="connsiteY3" fmla="*/ 473075 h 1254125"/>
                <a:gd name="connsiteX4" fmla="*/ 2216150 w 2216150"/>
                <a:gd name="connsiteY4" fmla="*/ 0 h 1254125"/>
                <a:gd name="connsiteX0" fmla="*/ 0 w 2216150"/>
                <a:gd name="connsiteY0" fmla="*/ 1254125 h 1254125"/>
                <a:gd name="connsiteX1" fmla="*/ 146050 w 2216150"/>
                <a:gd name="connsiteY1" fmla="*/ 1120775 h 1254125"/>
                <a:gd name="connsiteX2" fmla="*/ 431800 w 2216150"/>
                <a:gd name="connsiteY2" fmla="*/ 955675 h 1254125"/>
                <a:gd name="connsiteX3" fmla="*/ 1400175 w 2216150"/>
                <a:gd name="connsiteY3" fmla="*/ 473075 h 1254125"/>
                <a:gd name="connsiteX4" fmla="*/ 2216150 w 2216150"/>
                <a:gd name="connsiteY4" fmla="*/ 0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150" h="1254125">
                  <a:moveTo>
                    <a:pt x="0" y="1254125"/>
                  </a:moveTo>
                  <a:cubicBezTo>
                    <a:pt x="42069" y="1203060"/>
                    <a:pt x="74084" y="1170517"/>
                    <a:pt x="146050" y="1120775"/>
                  </a:cubicBezTo>
                  <a:cubicBezTo>
                    <a:pt x="218016" y="1071033"/>
                    <a:pt x="222779" y="1063625"/>
                    <a:pt x="431800" y="955675"/>
                  </a:cubicBezTo>
                  <a:cubicBezTo>
                    <a:pt x="640821" y="847725"/>
                    <a:pt x="1102783" y="632354"/>
                    <a:pt x="1400175" y="473075"/>
                  </a:cubicBezTo>
                  <a:cubicBezTo>
                    <a:pt x="1697567" y="313796"/>
                    <a:pt x="2018506" y="92075"/>
                    <a:pt x="2216150" y="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873250" y="4133850"/>
              <a:ext cx="1784350" cy="1066800"/>
            </a:xfrm>
            <a:custGeom>
              <a:avLst/>
              <a:gdLst>
                <a:gd name="connsiteX0" fmla="*/ 1784350 w 1784350"/>
                <a:gd name="connsiteY0" fmla="*/ 0 h 1066800"/>
                <a:gd name="connsiteX1" fmla="*/ 1600200 w 1784350"/>
                <a:gd name="connsiteY1" fmla="*/ 158750 h 1066800"/>
                <a:gd name="connsiteX2" fmla="*/ 1187450 w 1784350"/>
                <a:gd name="connsiteY2" fmla="*/ 368300 h 1066800"/>
                <a:gd name="connsiteX3" fmla="*/ 679450 w 1784350"/>
                <a:gd name="connsiteY3" fmla="*/ 641350 h 1066800"/>
                <a:gd name="connsiteX4" fmla="*/ 0 w 1784350"/>
                <a:gd name="connsiteY4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350" h="1066800">
                  <a:moveTo>
                    <a:pt x="1784350" y="0"/>
                  </a:moveTo>
                  <a:cubicBezTo>
                    <a:pt x="1742016" y="48683"/>
                    <a:pt x="1699683" y="97367"/>
                    <a:pt x="1600200" y="158750"/>
                  </a:cubicBezTo>
                  <a:cubicBezTo>
                    <a:pt x="1500717" y="220133"/>
                    <a:pt x="1340908" y="287867"/>
                    <a:pt x="1187450" y="368300"/>
                  </a:cubicBezTo>
                  <a:cubicBezTo>
                    <a:pt x="1033992" y="448733"/>
                    <a:pt x="877358" y="524933"/>
                    <a:pt x="679450" y="641350"/>
                  </a:cubicBezTo>
                  <a:cubicBezTo>
                    <a:pt x="481542" y="757767"/>
                    <a:pt x="240771" y="912283"/>
                    <a:pt x="0" y="106680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1066800" y="4603750"/>
              <a:ext cx="2692400" cy="1206500"/>
            </a:xfrm>
            <a:custGeom>
              <a:avLst/>
              <a:gdLst>
                <a:gd name="connsiteX0" fmla="*/ 2692400 w 2692400"/>
                <a:gd name="connsiteY0" fmla="*/ 0 h 1206500"/>
                <a:gd name="connsiteX1" fmla="*/ 2463800 w 2692400"/>
                <a:gd name="connsiteY1" fmla="*/ 19050 h 1206500"/>
                <a:gd name="connsiteX2" fmla="*/ 2241550 w 2692400"/>
                <a:gd name="connsiteY2" fmla="*/ 114300 h 1206500"/>
                <a:gd name="connsiteX3" fmla="*/ 1593850 w 2692400"/>
                <a:gd name="connsiteY3" fmla="*/ 463550 h 1206500"/>
                <a:gd name="connsiteX4" fmla="*/ 1092200 w 2692400"/>
                <a:gd name="connsiteY4" fmla="*/ 717550 h 1206500"/>
                <a:gd name="connsiteX5" fmla="*/ 0 w 2692400"/>
                <a:gd name="connsiteY5" fmla="*/ 120650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206500">
                  <a:moveTo>
                    <a:pt x="2692400" y="0"/>
                  </a:moveTo>
                  <a:cubicBezTo>
                    <a:pt x="2615671" y="0"/>
                    <a:pt x="2538942" y="0"/>
                    <a:pt x="2463800" y="19050"/>
                  </a:cubicBezTo>
                  <a:cubicBezTo>
                    <a:pt x="2388658" y="38100"/>
                    <a:pt x="2386542" y="40217"/>
                    <a:pt x="2241550" y="114300"/>
                  </a:cubicBezTo>
                  <a:cubicBezTo>
                    <a:pt x="2096558" y="188383"/>
                    <a:pt x="1785408" y="363008"/>
                    <a:pt x="1593850" y="463550"/>
                  </a:cubicBezTo>
                  <a:cubicBezTo>
                    <a:pt x="1402292" y="564092"/>
                    <a:pt x="1357842" y="593725"/>
                    <a:pt x="1092200" y="717550"/>
                  </a:cubicBezTo>
                  <a:cubicBezTo>
                    <a:pt x="826558" y="841375"/>
                    <a:pt x="413279" y="1023937"/>
                    <a:pt x="0" y="1206500"/>
                  </a:cubicBezTo>
                </a:path>
              </a:pathLst>
            </a:custGeom>
            <a:noFill/>
            <a:ln w="1016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Volný tvar 4"/>
          <p:cNvSpPr/>
          <p:nvPr/>
        </p:nvSpPr>
        <p:spPr>
          <a:xfrm>
            <a:off x="4210049" y="4105276"/>
            <a:ext cx="247867" cy="597694"/>
          </a:xfrm>
          <a:custGeom>
            <a:avLst/>
            <a:gdLst>
              <a:gd name="connsiteX0" fmla="*/ 247650 w 247650"/>
              <a:gd name="connsiteY0" fmla="*/ 0 h 504825"/>
              <a:gd name="connsiteX1" fmla="*/ 0 w 247650"/>
              <a:gd name="connsiteY1" fmla="*/ 123825 h 504825"/>
              <a:gd name="connsiteX2" fmla="*/ 114300 w 247650"/>
              <a:gd name="connsiteY2" fmla="*/ 504825 h 504825"/>
              <a:gd name="connsiteX3" fmla="*/ 238125 w 247650"/>
              <a:gd name="connsiteY3" fmla="*/ 123825 h 504825"/>
              <a:gd name="connsiteX4" fmla="*/ 200025 w 247650"/>
              <a:gd name="connsiteY4" fmla="*/ 47625 h 504825"/>
              <a:gd name="connsiteX0" fmla="*/ 247650 w 247650"/>
              <a:gd name="connsiteY0" fmla="*/ 0 h 504825"/>
              <a:gd name="connsiteX1" fmla="*/ 0 w 247650"/>
              <a:gd name="connsiteY1" fmla="*/ 123825 h 504825"/>
              <a:gd name="connsiteX2" fmla="*/ 114300 w 247650"/>
              <a:gd name="connsiteY2" fmla="*/ 504825 h 504825"/>
              <a:gd name="connsiteX3" fmla="*/ 238125 w 247650"/>
              <a:gd name="connsiteY3" fmla="*/ 123825 h 504825"/>
              <a:gd name="connsiteX4" fmla="*/ 233362 w 247650"/>
              <a:gd name="connsiteY4" fmla="*/ 4762 h 504825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38125 w 247650"/>
              <a:gd name="connsiteY3" fmla="*/ 123825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45268 w 247650"/>
              <a:gd name="connsiteY4" fmla="*/ 4762 h 597694"/>
              <a:gd name="connsiteX0" fmla="*/ 247650 w 250596"/>
              <a:gd name="connsiteY0" fmla="*/ 0 h 597694"/>
              <a:gd name="connsiteX1" fmla="*/ 0 w 250596"/>
              <a:gd name="connsiteY1" fmla="*/ 123825 h 597694"/>
              <a:gd name="connsiteX2" fmla="*/ 133350 w 250596"/>
              <a:gd name="connsiteY2" fmla="*/ 597694 h 597694"/>
              <a:gd name="connsiteX3" fmla="*/ 207169 w 250596"/>
              <a:gd name="connsiteY3" fmla="*/ 269081 h 597694"/>
              <a:gd name="connsiteX4" fmla="*/ 245268 w 250596"/>
              <a:gd name="connsiteY4" fmla="*/ 4762 h 597694"/>
              <a:gd name="connsiteX0" fmla="*/ 247650 w 247867"/>
              <a:gd name="connsiteY0" fmla="*/ 0 h 597694"/>
              <a:gd name="connsiteX1" fmla="*/ 0 w 247867"/>
              <a:gd name="connsiteY1" fmla="*/ 123825 h 597694"/>
              <a:gd name="connsiteX2" fmla="*/ 133350 w 247867"/>
              <a:gd name="connsiteY2" fmla="*/ 597694 h 597694"/>
              <a:gd name="connsiteX3" fmla="*/ 171450 w 247867"/>
              <a:gd name="connsiteY3" fmla="*/ 354806 h 597694"/>
              <a:gd name="connsiteX4" fmla="*/ 245268 w 247867"/>
              <a:gd name="connsiteY4" fmla="*/ 4762 h 59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67" h="597694">
                <a:moveTo>
                  <a:pt x="247650" y="0"/>
                </a:moveTo>
                <a:lnTo>
                  <a:pt x="0" y="123825"/>
                </a:lnTo>
                <a:lnTo>
                  <a:pt x="133350" y="597694"/>
                </a:lnTo>
                <a:lnTo>
                  <a:pt x="171450" y="354806"/>
                </a:lnTo>
                <a:cubicBezTo>
                  <a:pt x="206374" y="223837"/>
                  <a:pt x="260350" y="100012"/>
                  <a:pt x="245268" y="4762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Volný tvar 39"/>
          <p:cNvSpPr/>
          <p:nvPr/>
        </p:nvSpPr>
        <p:spPr>
          <a:xfrm rot="10800000">
            <a:off x="3892302" y="3443657"/>
            <a:ext cx="235743" cy="633413"/>
          </a:xfrm>
          <a:custGeom>
            <a:avLst/>
            <a:gdLst>
              <a:gd name="connsiteX0" fmla="*/ 247650 w 247650"/>
              <a:gd name="connsiteY0" fmla="*/ 0 h 504825"/>
              <a:gd name="connsiteX1" fmla="*/ 0 w 247650"/>
              <a:gd name="connsiteY1" fmla="*/ 123825 h 504825"/>
              <a:gd name="connsiteX2" fmla="*/ 114300 w 247650"/>
              <a:gd name="connsiteY2" fmla="*/ 504825 h 504825"/>
              <a:gd name="connsiteX3" fmla="*/ 238125 w 247650"/>
              <a:gd name="connsiteY3" fmla="*/ 123825 h 504825"/>
              <a:gd name="connsiteX4" fmla="*/ 200025 w 247650"/>
              <a:gd name="connsiteY4" fmla="*/ 47625 h 504825"/>
              <a:gd name="connsiteX0" fmla="*/ 247650 w 247650"/>
              <a:gd name="connsiteY0" fmla="*/ 0 h 504825"/>
              <a:gd name="connsiteX1" fmla="*/ 0 w 247650"/>
              <a:gd name="connsiteY1" fmla="*/ 123825 h 504825"/>
              <a:gd name="connsiteX2" fmla="*/ 114300 w 247650"/>
              <a:gd name="connsiteY2" fmla="*/ 504825 h 504825"/>
              <a:gd name="connsiteX3" fmla="*/ 238125 w 247650"/>
              <a:gd name="connsiteY3" fmla="*/ 123825 h 504825"/>
              <a:gd name="connsiteX4" fmla="*/ 233362 w 247650"/>
              <a:gd name="connsiteY4" fmla="*/ 4762 h 504825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38125 w 247650"/>
              <a:gd name="connsiteY3" fmla="*/ 123825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33362 w 247650"/>
              <a:gd name="connsiteY4" fmla="*/ 4762 h 597694"/>
              <a:gd name="connsiteX0" fmla="*/ 247650 w 247650"/>
              <a:gd name="connsiteY0" fmla="*/ 0 h 597694"/>
              <a:gd name="connsiteX1" fmla="*/ 0 w 247650"/>
              <a:gd name="connsiteY1" fmla="*/ 123825 h 597694"/>
              <a:gd name="connsiteX2" fmla="*/ 133350 w 247650"/>
              <a:gd name="connsiteY2" fmla="*/ 597694 h 597694"/>
              <a:gd name="connsiteX3" fmla="*/ 207169 w 247650"/>
              <a:gd name="connsiteY3" fmla="*/ 269081 h 597694"/>
              <a:gd name="connsiteX4" fmla="*/ 245268 w 247650"/>
              <a:gd name="connsiteY4" fmla="*/ 4762 h 597694"/>
              <a:gd name="connsiteX0" fmla="*/ 247650 w 250596"/>
              <a:gd name="connsiteY0" fmla="*/ 0 h 597694"/>
              <a:gd name="connsiteX1" fmla="*/ 0 w 250596"/>
              <a:gd name="connsiteY1" fmla="*/ 123825 h 597694"/>
              <a:gd name="connsiteX2" fmla="*/ 133350 w 250596"/>
              <a:gd name="connsiteY2" fmla="*/ 597694 h 597694"/>
              <a:gd name="connsiteX3" fmla="*/ 207169 w 250596"/>
              <a:gd name="connsiteY3" fmla="*/ 269081 h 597694"/>
              <a:gd name="connsiteX4" fmla="*/ 245268 w 250596"/>
              <a:gd name="connsiteY4" fmla="*/ 4762 h 597694"/>
              <a:gd name="connsiteX0" fmla="*/ 247650 w 247867"/>
              <a:gd name="connsiteY0" fmla="*/ 0 h 597694"/>
              <a:gd name="connsiteX1" fmla="*/ 0 w 247867"/>
              <a:gd name="connsiteY1" fmla="*/ 123825 h 597694"/>
              <a:gd name="connsiteX2" fmla="*/ 133350 w 247867"/>
              <a:gd name="connsiteY2" fmla="*/ 597694 h 597694"/>
              <a:gd name="connsiteX3" fmla="*/ 171450 w 247867"/>
              <a:gd name="connsiteY3" fmla="*/ 354806 h 597694"/>
              <a:gd name="connsiteX4" fmla="*/ 245268 w 247867"/>
              <a:gd name="connsiteY4" fmla="*/ 4762 h 597694"/>
              <a:gd name="connsiteX0" fmla="*/ 235743 w 235960"/>
              <a:gd name="connsiteY0" fmla="*/ 0 h 597694"/>
              <a:gd name="connsiteX1" fmla="*/ 0 w 235960"/>
              <a:gd name="connsiteY1" fmla="*/ 119062 h 597694"/>
              <a:gd name="connsiteX2" fmla="*/ 121443 w 235960"/>
              <a:gd name="connsiteY2" fmla="*/ 597694 h 597694"/>
              <a:gd name="connsiteX3" fmla="*/ 159543 w 235960"/>
              <a:gd name="connsiteY3" fmla="*/ 354806 h 597694"/>
              <a:gd name="connsiteX4" fmla="*/ 233361 w 235960"/>
              <a:gd name="connsiteY4" fmla="*/ 4762 h 597694"/>
              <a:gd name="connsiteX0" fmla="*/ 235743 w 235743"/>
              <a:gd name="connsiteY0" fmla="*/ 0 h 597694"/>
              <a:gd name="connsiteX1" fmla="*/ 0 w 235743"/>
              <a:gd name="connsiteY1" fmla="*/ 119062 h 597694"/>
              <a:gd name="connsiteX2" fmla="*/ 121443 w 235743"/>
              <a:gd name="connsiteY2" fmla="*/ 597694 h 597694"/>
              <a:gd name="connsiteX3" fmla="*/ 145256 w 235743"/>
              <a:gd name="connsiteY3" fmla="*/ 350044 h 597694"/>
              <a:gd name="connsiteX4" fmla="*/ 233361 w 235743"/>
              <a:gd name="connsiteY4" fmla="*/ 4762 h 597694"/>
              <a:gd name="connsiteX0" fmla="*/ 235743 w 235743"/>
              <a:gd name="connsiteY0" fmla="*/ 0 h 633413"/>
              <a:gd name="connsiteX1" fmla="*/ 0 w 235743"/>
              <a:gd name="connsiteY1" fmla="*/ 119062 h 633413"/>
              <a:gd name="connsiteX2" fmla="*/ 121443 w 235743"/>
              <a:gd name="connsiteY2" fmla="*/ 633413 h 633413"/>
              <a:gd name="connsiteX3" fmla="*/ 145256 w 235743"/>
              <a:gd name="connsiteY3" fmla="*/ 350044 h 633413"/>
              <a:gd name="connsiteX4" fmla="*/ 233361 w 235743"/>
              <a:gd name="connsiteY4" fmla="*/ 4762 h 63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43" h="633413">
                <a:moveTo>
                  <a:pt x="235743" y="0"/>
                </a:moveTo>
                <a:lnTo>
                  <a:pt x="0" y="119062"/>
                </a:lnTo>
                <a:lnTo>
                  <a:pt x="121443" y="633413"/>
                </a:lnTo>
                <a:lnTo>
                  <a:pt x="145256" y="350044"/>
                </a:lnTo>
                <a:cubicBezTo>
                  <a:pt x="180180" y="219075"/>
                  <a:pt x="248443" y="100012"/>
                  <a:pt x="233361" y="4762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1341915"/>
            <a:ext cx="9143905" cy="5134967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28830" cy="5134967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28830" cy="51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" b="8800"/>
          <a:stretch/>
        </p:blipFill>
        <p:spPr>
          <a:xfrm>
            <a:off x="-11802" y="1340771"/>
            <a:ext cx="9252526" cy="4531405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411760" y="1340772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Mimoúrovňové křížení 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Úprava značení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Omezení průjezdů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cs-CZ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Snížení rychlosti + kontrola</a:t>
            </a: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152947</TotalTime>
  <Words>652</Words>
  <Application>Microsoft Office PowerPoint</Application>
  <PresentationFormat>Předvádění na obrazovce (4:3)</PresentationFormat>
  <Paragraphs>68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1631</cp:revision>
  <cp:lastPrinted>2023-10-24T07:44:26Z</cp:lastPrinted>
  <dcterms:created xsi:type="dcterms:W3CDTF">2017-03-15T09:26:25Z</dcterms:created>
  <dcterms:modified xsi:type="dcterms:W3CDTF">2025-11-24T10:26:26Z</dcterms:modified>
</cp:coreProperties>
</file>