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navazující na přímé úseky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I/21 spojuje dálnici D5 nedaleko města Bor, Planá (II/198,II/230), Mariánské Lázně (II/230), Cheb (D6,I/6) , Fr. Lázně (I/64) a hr. přechod s Německem (Vojtanov). Nejzápadnější propojení  dálnic D5,D6 a KV a </a:t>
            </a:r>
            <a:r>
              <a:rPr lang="cs-CZ" sz="1000" i="1" baseline="0" dirty="0" err="1" smtClean="0"/>
              <a:t>Plz</a:t>
            </a:r>
            <a:r>
              <a:rPr lang="cs-CZ" sz="1000" i="1" baseline="0" dirty="0" smtClean="0"/>
              <a:t> kraje. Úsek se nachází na obchvatu města Plané.</a:t>
            </a:r>
          </a:p>
          <a:p>
            <a:r>
              <a:rPr lang="cs-CZ" sz="1000" i="1" baseline="0" dirty="0" smtClean="0"/>
              <a:t>Jedná se dvoupruhovou komunikaci s asfaltovým povrchem. Rizikovým prvkem trasy je směrovým oblouk výrazně odlišného poloměru oproti blízkým oblouků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110) v trase. Předmětný nejmenší oblouk má parametry odpovídající mezní rychlosti 75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 km/h.  Navazující směrově přímé úseky mají délku -&gt; 300 + 600m. Trasa nepatrně stoupá k mariánským Lázním. Dovolená rychlost standardní mimo obec (90km/h). Směrové vedení zajištěno vodicími čarami 0,25m , plnou dělicí čarou a směrovými sloupky. Výstražné značení A1 je umístěno z obou směrů. Komunikace je vedena po úrovni terénu s násypovým úsekem ve směrovém oblouku. Ve směrovém oblouku je pak mostní objekt přes vodní tok se svodidly po obou  stranách vozovky.</a:t>
            </a:r>
          </a:p>
          <a:p>
            <a:r>
              <a:rPr lang="cs-CZ" sz="1000" i="1" baseline="0" dirty="0" smtClean="0"/>
              <a:t>Okolí komunikace tvoří les. Cca 70m od oblouku průsečná křižovatka a v opačném směru začátek obce cca 350m. 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I/21	8,6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30%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navazující na přímé úseky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I/21 spojuje dálnici D5 nedaleko města Bor, Planá (II/198,II/230), Mariánské Lázně (II/230), Cheb (D6,I/6) , Fr. Lázně (I/64) a hr. přechod s Německem (Vojtanov). Nejzápadnější propojení  dálnic D5,D6 a KV a </a:t>
            </a:r>
            <a:r>
              <a:rPr lang="cs-CZ" sz="1000" i="1" baseline="0" dirty="0" err="1" smtClean="0"/>
              <a:t>Plz</a:t>
            </a:r>
            <a:r>
              <a:rPr lang="cs-CZ" sz="1000" i="1" baseline="0" dirty="0" smtClean="0"/>
              <a:t> kraje. Úsek se nachází na obchvatu města Plané.</a:t>
            </a:r>
          </a:p>
          <a:p>
            <a:r>
              <a:rPr lang="cs-CZ" sz="1000" i="1" baseline="0" dirty="0" smtClean="0"/>
              <a:t>Jedná se dvoupruhovou komunikaci s asfaltovým povrchem. Rizikovým prvkem trasy je směrovým oblouk výrazně odlišného poloměru oproti blízkým oblouků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110) v trase. Předmětný nejmenší oblouk má parametry odpovídající mezní rychlosti 75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 km/h.  Navazující směrově přímé úseky mají délku -&gt; 300 + 600m. Trasa nepatrně stoupá k mariánským Lázním. Dovolená rychlost standardní mimo obec (90km/h). Směrové vedení zajištěno vodicími čarami 0,25m , plnou dělicí čarou a směrovými sloupky. Výstražné značení A1 je umístěno z obou směrů. Komunikace je vedena po úrovni terénu s násypovým úsekem ve směrovém oblouku. Ve směrovém oblouku je pak mostní objekt přes vodní tok se svodidly po obou  stranách vozovky.</a:t>
            </a:r>
          </a:p>
          <a:p>
            <a:r>
              <a:rPr lang="cs-CZ" sz="1000" i="1" baseline="0" dirty="0" smtClean="0"/>
              <a:t>Okolí komunikace tvoří les. Cca 70m od oblouku průsečná křižovatka a v opačném směru začátek obce cca 350m. 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I/21	8,6 tis voz /24hod z toho 30% těžká NA.</a:t>
            </a:r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11 nehod  (šetřených PČR) </a:t>
            </a:r>
          </a:p>
          <a:p>
            <a:r>
              <a:rPr lang="cs-CZ" sz="1200" dirty="0" smtClean="0"/>
              <a:t>Následky: 1x úmrtí, 1 os. těžce a 11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5x(1U,1T,8L), Srážka s PP 3x(2L); Havárie 1x(1L)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DT stavu 5x(6L), stavu vozovky 5x(1U,1T,5L)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6x(4L); za mokra 9x(1U,1T,10L); </a:t>
            </a:r>
            <a:br>
              <a:rPr lang="cs-CZ" sz="1200" dirty="0" smtClean="0"/>
            </a:br>
            <a:r>
              <a:rPr lang="cs-CZ" sz="1200" dirty="0" smtClean="0"/>
              <a:t>smyk 8x(9L); od </a:t>
            </a:r>
            <a:r>
              <a:rPr lang="cs-CZ" sz="1200" dirty="0" err="1" smtClean="0"/>
              <a:t>M.Lázní</a:t>
            </a:r>
            <a:r>
              <a:rPr lang="cs-CZ" sz="1200" dirty="0" smtClean="0"/>
              <a:t> 7x(1U,1T,9L); 2024-25: 8x (1U,1T,9L); </a:t>
            </a:r>
            <a:br>
              <a:rPr lang="cs-CZ" sz="1200" dirty="0" smtClean="0"/>
            </a:br>
            <a:r>
              <a:rPr lang="cs-CZ" sz="1200" dirty="0" smtClean="0"/>
              <a:t>čelní střet 3x (1U,1T,3L), boční 2x (3L)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v lese na konci delšího přímého úseku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109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Odstranění  stromu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PVV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11.png"/><Relationship Id="rId10" Type="http://schemas.openxmlformats.org/officeDocument/2006/relationships/image" Target="../media/image29.jpeg"/><Relationship Id="rId4" Type="http://schemas.openxmlformats.org/officeDocument/2006/relationships/image" Target="../media/image10.jpe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sil. I/21 u města Planá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I/21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města Planá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/>
          <a:stretch/>
        </p:blipFill>
        <p:spPr bwMode="auto">
          <a:xfrm>
            <a:off x="0" y="1340768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2987824" y="2132856"/>
            <a:ext cx="877671" cy="36004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2601650" y="2505021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/>
          <a:stretch/>
        </p:blipFill>
        <p:spPr>
          <a:xfrm>
            <a:off x="-9909" y="1340768"/>
            <a:ext cx="9153909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" y="1340769"/>
            <a:ext cx="8061637" cy="453650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8" y="1340768"/>
            <a:ext cx="8061637" cy="4536502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2" y="1340770"/>
            <a:ext cx="8061636" cy="4536502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" y="1345840"/>
            <a:ext cx="8061636" cy="453650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" y="1340771"/>
            <a:ext cx="8061634" cy="45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I/21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 obloukem</a:t>
            </a:r>
          </a:p>
          <a:p>
            <a:r>
              <a:rPr lang="cs-CZ" sz="2600" dirty="0" smtClean="0"/>
              <a:t>I/21: spojuje D5 (Bor), Planá </a:t>
            </a:r>
            <a:r>
              <a:rPr lang="cs-CZ" sz="2400" dirty="0"/>
              <a:t>(II/198,II/230</a:t>
            </a:r>
            <a:r>
              <a:rPr lang="cs-CZ" sz="2400" dirty="0" smtClean="0"/>
              <a:t>), </a:t>
            </a:r>
            <a:r>
              <a:rPr lang="cs-CZ" sz="2400" dirty="0" err="1" smtClean="0"/>
              <a:t>Mar</a:t>
            </a:r>
            <a:r>
              <a:rPr lang="cs-CZ" sz="2400" dirty="0" smtClean="0"/>
              <a:t>. Lázně (II/230), Cheb (D6,I/6), Fr. Lázně (I/64) a hr. přechod s Německem (Vojtanov)  </a:t>
            </a:r>
            <a:r>
              <a:rPr lang="cs-CZ" sz="2400" dirty="0"/>
              <a:t>úsek </a:t>
            </a:r>
            <a:r>
              <a:rPr lang="cs-CZ" sz="2400" dirty="0" smtClean="0"/>
              <a:t>se nachází na obchvatu města Plané</a:t>
            </a:r>
            <a:endParaRPr lang="cs-CZ" sz="2400" dirty="0"/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</a:t>
            </a:r>
            <a:r>
              <a:rPr lang="cs-CZ" sz="2400" dirty="0"/>
              <a:t>75 km/h, 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n</a:t>
            </a:r>
            <a:r>
              <a:rPr lang="cs-CZ" sz="2400" baseline="-25000" dirty="0" smtClean="0"/>
              <a:t> </a:t>
            </a:r>
            <a:r>
              <a:rPr lang="cs-CZ" sz="2400" dirty="0" smtClean="0"/>
              <a:t>60) s navazujícími přímými úseky (300,600m), nepatrné stoupání k </a:t>
            </a:r>
            <a:r>
              <a:rPr lang="cs-CZ" sz="2400" dirty="0" err="1" smtClean="0"/>
              <a:t>M.Lázním</a:t>
            </a:r>
            <a:r>
              <a:rPr lang="cs-CZ" sz="2400" dirty="0" smtClean="0"/>
              <a:t>, </a:t>
            </a:r>
            <a:r>
              <a:rPr lang="cs-CZ" sz="2600" dirty="0" smtClean="0"/>
              <a:t> </a:t>
            </a:r>
          </a:p>
          <a:p>
            <a:r>
              <a:rPr lang="cs-CZ" sz="2600" dirty="0" smtClean="0"/>
              <a:t>Rychlost 90km/h, V4 (25cm)+V1a v přímých úsecích V2a; Z11a,b A1a,b z obou směrů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les, stromy mimo těleso komunikace, trasa na úrovni terénu + nízký násep s mostem, svodidla po obou stranách </a:t>
            </a:r>
            <a:br>
              <a:rPr lang="cs-CZ" sz="2600" dirty="0" smtClean="0"/>
            </a:br>
            <a:r>
              <a:rPr lang="cs-CZ" sz="2600" dirty="0" smtClean="0"/>
              <a:t>u mostu, průsečná křižovatka 70m, začátek obce cca 350m,  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/>
              <a:t>Od </a:t>
            </a:r>
            <a:r>
              <a:rPr lang="cs-CZ" sz="3200" dirty="0" smtClean="0"/>
              <a:t>01/2020 </a:t>
            </a:r>
            <a:r>
              <a:rPr lang="cs-CZ" sz="3200" dirty="0"/>
              <a:t>celkem </a:t>
            </a:r>
            <a:r>
              <a:rPr lang="cs-CZ" sz="3200" dirty="0" smtClean="0"/>
              <a:t>11 nehod  (šetřených PČR) </a:t>
            </a:r>
            <a:endParaRPr lang="cs-CZ" sz="3200" dirty="0"/>
          </a:p>
          <a:p>
            <a:r>
              <a:rPr lang="cs-CZ" sz="3200" dirty="0" smtClean="0"/>
              <a:t>Následky: 1x úmrtí, 1 os. těžce a 11 os. lehce zraněno</a:t>
            </a:r>
            <a:endParaRPr lang="cs-CZ" sz="3200" dirty="0"/>
          </a:p>
          <a:p>
            <a:r>
              <a:rPr lang="cs-CZ" sz="3200" dirty="0" smtClean="0"/>
              <a:t>Nejčastější druh nehody: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Srážka s voz </a:t>
            </a:r>
            <a:r>
              <a:rPr lang="cs-CZ" sz="3000" dirty="0" smtClean="0"/>
              <a:t>5x</a:t>
            </a:r>
            <a:r>
              <a:rPr lang="cs-CZ" sz="2600" dirty="0" smtClean="0"/>
              <a:t>(1U,1T,8L</a:t>
            </a:r>
            <a:r>
              <a:rPr lang="cs-CZ" sz="2600" dirty="0"/>
              <a:t>), Srážka s PP </a:t>
            </a:r>
            <a:r>
              <a:rPr lang="cs-CZ" sz="2600" dirty="0" smtClean="0"/>
              <a:t>3x(2L); Havárie</a:t>
            </a:r>
            <a:r>
              <a:rPr lang="cs-CZ" sz="2400" dirty="0" smtClean="0"/>
              <a:t> 1x(1L)</a:t>
            </a:r>
          </a:p>
          <a:p>
            <a:r>
              <a:rPr lang="cs-CZ" sz="3200" dirty="0" smtClean="0"/>
              <a:t>Nejčastější příčina: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DT stavu 5x</a:t>
            </a:r>
            <a:r>
              <a:rPr lang="cs-CZ" sz="2600" dirty="0" smtClean="0"/>
              <a:t>(6L), stavu vozovky 5x(1U,1T,5L)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</a:t>
            </a:r>
            <a:r>
              <a:rPr lang="cs-CZ" sz="3000" dirty="0" smtClean="0"/>
              <a:t>6x</a:t>
            </a:r>
            <a:r>
              <a:rPr lang="cs-CZ" sz="2600" dirty="0" smtClean="0"/>
              <a:t>(4L); za mokra 9x(1U,1T,10L); </a:t>
            </a:r>
            <a:br>
              <a:rPr lang="cs-CZ" sz="2600" dirty="0" smtClean="0"/>
            </a:br>
            <a:r>
              <a:rPr lang="cs-CZ" sz="2600" dirty="0" smtClean="0"/>
              <a:t>smyk 8x(9L); od </a:t>
            </a:r>
            <a:r>
              <a:rPr lang="cs-CZ" sz="2600" dirty="0" err="1" smtClean="0"/>
              <a:t>M.Lázní</a:t>
            </a:r>
            <a:r>
              <a:rPr lang="cs-CZ" sz="2600" dirty="0" smtClean="0"/>
              <a:t> 7x(1U,1T,9L); 2024-25: 8x (1U,1T,9L); </a:t>
            </a:r>
            <a:br>
              <a:rPr lang="cs-CZ" sz="2600" dirty="0" smtClean="0"/>
            </a:br>
            <a:r>
              <a:rPr lang="cs-CZ" sz="2600" dirty="0" smtClean="0"/>
              <a:t>čelní střet 3x (1U,1T,3L), boční 2x (3L)</a:t>
            </a:r>
          </a:p>
          <a:p>
            <a:r>
              <a:rPr lang="cs-CZ" sz="32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/>
              <a:t>Oblouk </a:t>
            </a:r>
            <a:r>
              <a:rPr lang="cs-CZ" sz="3000" dirty="0" smtClean="0"/>
              <a:t>v </a:t>
            </a:r>
            <a:r>
              <a:rPr lang="cs-CZ" sz="3000" dirty="0" smtClean="0"/>
              <a:t>lesním </a:t>
            </a:r>
            <a:r>
              <a:rPr lang="cs-CZ" sz="3000" dirty="0" smtClean="0"/>
              <a:t>úseku na konci delšího přímého úseku </a:t>
            </a:r>
            <a:endParaRPr lang="cs-CZ" sz="3000" dirty="0"/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I/21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města Planá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2"/>
          <a:stretch/>
        </p:blipFill>
        <p:spPr>
          <a:xfrm>
            <a:off x="0" y="1345353"/>
            <a:ext cx="9144000" cy="513887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/>
          <a:stretch/>
        </p:blipFill>
        <p:spPr>
          <a:xfrm>
            <a:off x="-8624" y="1340768"/>
            <a:ext cx="3522400" cy="836563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42723" y="450912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4" y="5679266"/>
            <a:ext cx="5259871" cy="80495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53"/>
            <a:ext cx="9148303" cy="514592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2" cy="514592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2" cy="51438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0" cy="514384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0911" cy="51438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0911" cy="5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7"/>
          <a:stretch/>
        </p:blipFill>
        <p:spPr>
          <a:xfrm>
            <a:off x="0" y="1340768"/>
            <a:ext cx="9144000" cy="45365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35496" y="2708920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Přeložka silnice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Doporučená </a:t>
            </a:r>
            <a:r>
              <a:rPr lang="cs-CZ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rychlost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Zlepšení PVV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Upozornění na smyk</a:t>
            </a:r>
          </a:p>
          <a:p>
            <a:pPr marL="0" indent="0">
              <a:buNone/>
            </a:pP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108711</TotalTime>
  <Words>671</Words>
  <Application>Microsoft Office PowerPoint</Application>
  <PresentationFormat>Předvádění na obrazovce (4:3)</PresentationFormat>
  <Paragraphs>71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1469</cp:revision>
  <cp:lastPrinted>2025-11-07T15:30:34Z</cp:lastPrinted>
  <dcterms:created xsi:type="dcterms:W3CDTF">2017-03-15T09:26:25Z</dcterms:created>
  <dcterms:modified xsi:type="dcterms:W3CDTF">2025-11-07T15:30:34Z</dcterms:modified>
</cp:coreProperties>
</file>