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20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směrovým obloukem v obci navazující na konec dálnice.</a:t>
            </a:r>
          </a:p>
          <a:p>
            <a:r>
              <a:rPr lang="cs-CZ" sz="1000" i="1" baseline="0" dirty="0" smtClean="0"/>
              <a:t>Ulice Karlovarská navazuje na dálnici D6 směrem od </a:t>
            </a:r>
            <a:r>
              <a:rPr lang="cs-CZ" sz="1000" i="1" baseline="0" dirty="0" err="1" smtClean="0"/>
              <a:t>K.Vary</a:t>
            </a:r>
            <a:r>
              <a:rPr lang="cs-CZ" sz="1000" i="1" baseline="0" dirty="0" smtClean="0"/>
              <a:t> a Muk s Pražským okruhem , pokračuje po hranici čtvrtí Ruzyně a Řepy (částí 6 a 17) na ul. Bělohorskou, Patočkovu až k městskému okruhu.</a:t>
            </a:r>
          </a:p>
          <a:p>
            <a:r>
              <a:rPr lang="cs-CZ" sz="1000" i="1" baseline="0" dirty="0" smtClean="0"/>
              <a:t>Jedná se </a:t>
            </a:r>
            <a:r>
              <a:rPr lang="cs-CZ" sz="1000" i="1" baseline="0" dirty="0" err="1" smtClean="0"/>
              <a:t>čtyřpruhovou</a:t>
            </a:r>
            <a:r>
              <a:rPr lang="cs-CZ" sz="1000" i="1" baseline="0" dirty="0" smtClean="0"/>
              <a:t> směrově dělenou komunikaci s asfaltovým povrchem. Prvkem trasy s nehodami je směrovým oblouk výrazně odlišného poloměru oproti  předcházejícím při příjezdu především z dálnice D6 s oblouky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140). Předmětný nejmenší oblouk má parametry odpovídající mezní rychlosti 75 km/h 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60 km/h.  Navazující oblouk opačného smyslu a dále městské uspořádání komunikace. Trasa prochází </a:t>
            </a:r>
            <a:r>
              <a:rPr lang="cs-CZ" sz="1000" i="1" baseline="0" dirty="0" err="1" smtClean="0"/>
              <a:t>údolnicovým</a:t>
            </a:r>
            <a:r>
              <a:rPr lang="cs-CZ" sz="1000" i="1" baseline="0" dirty="0" smtClean="0"/>
              <a:t> obloukem a mírně stoupá do centra města. Dovolená rychlost standardní v obci (50km/h), začátek obce na začátku oblouku. Směrové vedení zajištěno vodicími čarami 0,25m , svodidly a nástavci směrových sloupků.  Výstražné značení A1 je umístěno po pravé straně vozovky. Komunikace je  v mírném zářezu pod mostními objekty Pražské okruhu a MUK. Na vnější straně oblouku připojovaní připojovacích pruhů z okruhu.</a:t>
            </a:r>
          </a:p>
          <a:p>
            <a:r>
              <a:rPr lang="cs-CZ" sz="1000" i="1" baseline="0" dirty="0" smtClean="0"/>
              <a:t>Okolí komunikace tvořeno svahy tělesa zářezů se stromy, podjezdy , návaznost na </a:t>
            </a:r>
            <a:r>
              <a:rPr lang="cs-CZ" sz="1000" i="1" baseline="0" dirty="0" err="1" smtClean="0"/>
              <a:t>MUKy</a:t>
            </a:r>
            <a:r>
              <a:rPr lang="cs-CZ" sz="1000" i="1" baseline="0" dirty="0" smtClean="0"/>
              <a:t> před i za obloukem. 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ul.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Karlovarská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16,3 tis voz /24hod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3% pomalá vozidla. (směr na Prahu)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směrovým obloukem v obci navazující na konec dálnice.</a:t>
            </a:r>
          </a:p>
          <a:p>
            <a:r>
              <a:rPr lang="cs-CZ" sz="1000" i="1" baseline="0" dirty="0" smtClean="0"/>
              <a:t>Ulice Karlovarská navazuje na dálnici D6 směrem od </a:t>
            </a:r>
            <a:r>
              <a:rPr lang="cs-CZ" sz="1000" i="1" baseline="0" dirty="0" err="1" smtClean="0"/>
              <a:t>K.Vary</a:t>
            </a:r>
            <a:r>
              <a:rPr lang="cs-CZ" sz="1000" i="1" baseline="0" dirty="0" smtClean="0"/>
              <a:t> a Muk s Pražským okruhem , pokračuje po hranici čtvrtí Ruzyně a Řepy (částí 6 a 17) na ul. Bělohorskou, Patočkovu až k městskému okruhu.</a:t>
            </a:r>
          </a:p>
          <a:p>
            <a:r>
              <a:rPr lang="cs-CZ" sz="1000" i="1" baseline="0" dirty="0" smtClean="0"/>
              <a:t>Jedná se </a:t>
            </a:r>
            <a:r>
              <a:rPr lang="cs-CZ" sz="1000" i="1" baseline="0" dirty="0" err="1" smtClean="0"/>
              <a:t>čtyřpruhovou</a:t>
            </a:r>
            <a:r>
              <a:rPr lang="cs-CZ" sz="1000" i="1" baseline="0" dirty="0" smtClean="0"/>
              <a:t> směrově dělenou komunikaci s asfaltovým povrchem. Prvkem trasy s nehodami je směrovým oblouk výrazně odlišného poloměru oproti  předcházejícím při příjezdu především z dálnice D6 s oblouky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140). Předmětný nejmenší oblouk má parametry odpovídající mezní rychlosti 75 km/h 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60 km/h.  Navazující oblouk opačného smyslu a dále městské uspořádání komunikace. Trasa prochází </a:t>
            </a:r>
            <a:r>
              <a:rPr lang="cs-CZ" sz="1000" i="1" baseline="0" dirty="0" err="1" smtClean="0"/>
              <a:t>údolnicovým</a:t>
            </a:r>
            <a:r>
              <a:rPr lang="cs-CZ" sz="1000" i="1" baseline="0" dirty="0" smtClean="0"/>
              <a:t> obloukem a mírně stoupá do centra města. Dovolená rychlost standardní v obci (50km/h), začátek obce na začátku oblouku. Směrové vedení zajištěno vodicími čarami 0,25m , svodidly a nástavci směrových sloupků.  Výstražné značení A1 je umístěno po pravé straně vozovky. Komunikace je  v mírném zářezu pod mostními objekty Pražské okruhu a MUK. Na vnější straně oblouku připojovaní připojovacích pruhů z okruhu.</a:t>
            </a:r>
          </a:p>
          <a:p>
            <a:r>
              <a:rPr lang="cs-CZ" sz="1000" i="1" baseline="0" dirty="0" smtClean="0"/>
              <a:t>Okolí komunikace tvořeno svahy tělesa zářezů se stromy, podjezdy , návaznost na </a:t>
            </a:r>
            <a:r>
              <a:rPr lang="cs-CZ" sz="1000" i="1" baseline="0" dirty="0" err="1" smtClean="0"/>
              <a:t>MUKy</a:t>
            </a:r>
            <a:r>
              <a:rPr lang="cs-CZ" sz="1000" i="1" baseline="0" dirty="0" smtClean="0"/>
              <a:t> před i za obloukem. 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ul. Karlovarská	16,3 tis voz /24hod z toho 3% pomalá vozidla. (směr na Prahu)</a:t>
            </a:r>
          </a:p>
          <a:p>
            <a:r>
              <a:rPr lang="cs-CZ" sz="1000" i="1" baseline="0" dirty="0" smtClean="0"/>
              <a:t>	</a:t>
            </a:r>
          </a:p>
          <a:p>
            <a:r>
              <a:rPr lang="cs-CZ" sz="1000" i="1" baseline="0" dirty="0" smtClean="0"/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38 nehod  (šetřených PČR) </a:t>
            </a:r>
          </a:p>
          <a:p>
            <a:r>
              <a:rPr lang="cs-CZ" sz="1200" dirty="0" smtClean="0"/>
              <a:t>Následky: 6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PP 32x(5L), Srážka s voz 4x(1L); 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</a:t>
            </a:r>
            <a:r>
              <a:rPr lang="cs-CZ" sz="1200" dirty="0" err="1" smtClean="0"/>
              <a:t>rych</a:t>
            </a:r>
            <a:r>
              <a:rPr lang="cs-CZ" sz="1200" dirty="0" smtClean="0"/>
              <a:t>. DT stavu 12x(3L), stavu vozovky 9x(2L), vlastnostem vozidla a nákladu 4x (0L)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14x(2L); v noci 19x (2L), </a:t>
            </a:r>
            <a:br>
              <a:rPr lang="cs-CZ" sz="1200" dirty="0" smtClean="0"/>
            </a:br>
            <a:r>
              <a:rPr lang="cs-CZ" sz="1200" dirty="0" smtClean="0"/>
              <a:t>za mokra 14x(3L); smyk 17x(4L); 2024-25: 18x (3L); 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změna trasy a povahy komunikace 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29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Přesun začátek obce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protismykových vlastností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značení SDZ, VDZ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Přesun začátek obce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protismykových vlastností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značení SDZ, VDZ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24.11.2025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openxmlformats.org/officeDocument/2006/relationships/image" Target="../media/image18.jp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11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10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Směrový oblouk na ul. Karlovarské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Směrový oblouk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na ul.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Karlovarské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9"/>
          <a:stretch/>
        </p:blipFill>
        <p:spPr bwMode="auto">
          <a:xfrm>
            <a:off x="1" y="1340768"/>
            <a:ext cx="91440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2915817" y="2529437"/>
            <a:ext cx="1080119" cy="251491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2418605" y="2323126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8"/>
          <a:stretch/>
        </p:blipFill>
        <p:spPr>
          <a:xfrm>
            <a:off x="2" y="1340768"/>
            <a:ext cx="9144000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1" y="1340768"/>
            <a:ext cx="8052998" cy="4536503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1" y="1342576"/>
            <a:ext cx="8052998" cy="4534696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2" y="1342576"/>
            <a:ext cx="8052987" cy="4534696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1" y="1344807"/>
            <a:ext cx="8046653" cy="4534696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0" y="1340768"/>
            <a:ext cx="8046653" cy="45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místní komunikace v obci se směrovým obloukem</a:t>
            </a:r>
          </a:p>
          <a:p>
            <a:r>
              <a:rPr lang="cs-CZ" sz="2600" dirty="0" smtClean="0"/>
              <a:t>Ul. Karlovarská: spojuje D6 (na </a:t>
            </a:r>
            <a:r>
              <a:rPr lang="cs-CZ" sz="2600" dirty="0" err="1" smtClean="0"/>
              <a:t>K.vary</a:t>
            </a:r>
            <a:r>
              <a:rPr lang="cs-CZ" sz="2600" dirty="0" smtClean="0"/>
              <a:t>) a Pražský okruh s ul. Bělohorskou, Patočkovu a Městský okruh (tunely)</a:t>
            </a:r>
            <a:br>
              <a:rPr lang="cs-CZ" sz="2600" dirty="0" smtClean="0"/>
            </a:br>
            <a:r>
              <a:rPr lang="cs-CZ" sz="2600" dirty="0" smtClean="0"/>
              <a:t>úsek je na přechodu z D6 do města Prahy v napojení na </a:t>
            </a:r>
            <a:r>
              <a:rPr lang="cs-CZ" sz="2600" dirty="0" err="1" smtClean="0"/>
              <a:t>Pr.okruh</a:t>
            </a:r>
            <a:endParaRPr lang="cs-CZ" sz="2400" dirty="0"/>
          </a:p>
          <a:p>
            <a:r>
              <a:rPr lang="cs-CZ" sz="2600" dirty="0" smtClean="0"/>
              <a:t>Směrový oblouk </a:t>
            </a:r>
            <a:r>
              <a:rPr lang="cs-CZ" sz="2400" dirty="0" smtClean="0"/>
              <a:t>(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m</a:t>
            </a:r>
            <a:r>
              <a:rPr lang="cs-CZ" sz="2400" dirty="0" smtClean="0"/>
              <a:t> </a:t>
            </a:r>
            <a:r>
              <a:rPr lang="cs-CZ" sz="2400" dirty="0"/>
              <a:t>75 km/h, 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n</a:t>
            </a:r>
            <a:r>
              <a:rPr lang="cs-CZ" sz="2400" baseline="-25000" dirty="0" smtClean="0"/>
              <a:t> </a:t>
            </a:r>
            <a:r>
              <a:rPr lang="cs-CZ" sz="2400" dirty="0" smtClean="0"/>
              <a:t>60) s </a:t>
            </a:r>
            <a:r>
              <a:rPr lang="cs-CZ" sz="2400" dirty="0"/>
              <a:t>předcházejícím (</a:t>
            </a:r>
            <a:r>
              <a:rPr lang="cs-CZ" sz="2400" dirty="0" err="1"/>
              <a:t>v</a:t>
            </a:r>
            <a:r>
              <a:rPr lang="cs-CZ" sz="2400" baseline="-25000" dirty="0" err="1"/>
              <a:t>m</a:t>
            </a:r>
            <a:r>
              <a:rPr lang="cs-CZ" sz="2400" dirty="0"/>
              <a:t> </a:t>
            </a:r>
            <a:r>
              <a:rPr lang="cs-CZ" sz="2400" dirty="0" smtClean="0"/>
              <a:t>145 </a:t>
            </a:r>
            <a:r>
              <a:rPr lang="cs-CZ" sz="2400" dirty="0"/>
              <a:t>km/h), </a:t>
            </a:r>
            <a:r>
              <a:rPr lang="cs-CZ" sz="2400" dirty="0" err="1" smtClean="0"/>
              <a:t>údolnicový</a:t>
            </a:r>
            <a:r>
              <a:rPr lang="cs-CZ" sz="2400" dirty="0" smtClean="0"/>
              <a:t> oblouk pod mosty PO a mírné stoupání k centru Prahy</a:t>
            </a:r>
            <a:endParaRPr lang="cs-CZ" sz="2600" dirty="0" smtClean="0"/>
          </a:p>
          <a:p>
            <a:r>
              <a:rPr lang="cs-CZ" sz="2600" dirty="0" smtClean="0"/>
              <a:t>Rychlost 50km/h, značka IZ4a na začátku oblouku, V4 (25cm), V2a A1b pouze po pravé straně vozovky, svodidla po obou stranách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svahy zářezů se stromy, mostní objekty (podjezdy), připojovací pruhy z Pražského okruhu na vnější straně oblouků, navazuje další MUK a komunikace městské povahy, osvětlení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200" dirty="0"/>
              <a:t>Od </a:t>
            </a:r>
            <a:r>
              <a:rPr lang="cs-CZ" sz="3200" dirty="0" smtClean="0"/>
              <a:t>01/2020 </a:t>
            </a:r>
            <a:r>
              <a:rPr lang="cs-CZ" sz="3200" dirty="0"/>
              <a:t>celkem </a:t>
            </a:r>
            <a:r>
              <a:rPr lang="cs-CZ" sz="3200" dirty="0" smtClean="0"/>
              <a:t>38 nehod  (šetřených PČR) </a:t>
            </a:r>
            <a:endParaRPr lang="cs-CZ" sz="3200" dirty="0"/>
          </a:p>
          <a:p>
            <a:r>
              <a:rPr lang="cs-CZ" sz="3200" dirty="0" smtClean="0"/>
              <a:t>Následky: 6 osob lehce zraněno</a:t>
            </a:r>
            <a:endParaRPr lang="cs-CZ" sz="3200" dirty="0"/>
          </a:p>
          <a:p>
            <a:r>
              <a:rPr lang="cs-CZ" sz="3200" dirty="0" smtClean="0"/>
              <a:t>Nejčastější druh nehody: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/>
              <a:t>Srážka s </a:t>
            </a:r>
            <a:r>
              <a:rPr lang="cs-CZ" sz="3000" dirty="0" smtClean="0"/>
              <a:t>PP 32x</a:t>
            </a:r>
            <a:r>
              <a:rPr lang="cs-CZ" sz="2600" dirty="0" smtClean="0"/>
              <a:t>(5L</a:t>
            </a:r>
            <a:r>
              <a:rPr lang="cs-CZ" sz="2600" dirty="0"/>
              <a:t>), Srážka s </a:t>
            </a:r>
            <a:r>
              <a:rPr lang="cs-CZ" sz="2600" dirty="0" smtClean="0"/>
              <a:t>voz 4x(1L); </a:t>
            </a:r>
          </a:p>
          <a:p>
            <a:r>
              <a:rPr lang="cs-CZ" sz="3200" dirty="0" smtClean="0"/>
              <a:t>Nejčastější příčina: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 smtClean="0"/>
              <a:t>Nepřizp</a:t>
            </a:r>
            <a:r>
              <a:rPr lang="cs-CZ" sz="3000" dirty="0" smtClean="0"/>
              <a:t>. </a:t>
            </a:r>
            <a:r>
              <a:rPr lang="cs-CZ" sz="3000" dirty="0" err="1"/>
              <a:t>r</a:t>
            </a:r>
            <a:r>
              <a:rPr lang="cs-CZ" sz="3000" dirty="0" err="1" smtClean="0"/>
              <a:t>ych</a:t>
            </a:r>
            <a:r>
              <a:rPr lang="cs-CZ" sz="3000" dirty="0" smtClean="0"/>
              <a:t>. DT stavu 12x</a:t>
            </a:r>
            <a:r>
              <a:rPr lang="cs-CZ" sz="2600" dirty="0" smtClean="0"/>
              <a:t>(3L), stavu vozovky 9x(2L), 	vlastnostem vozidla a nákladu 4x (0L)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</a:t>
            </a:r>
            <a:r>
              <a:rPr lang="cs-CZ" sz="3000" dirty="0" smtClean="0"/>
              <a:t>14x</a:t>
            </a:r>
            <a:r>
              <a:rPr lang="cs-CZ" sz="2600" dirty="0" smtClean="0"/>
              <a:t>(2L); v noci 19x (2L), </a:t>
            </a:r>
            <a:br>
              <a:rPr lang="cs-CZ" sz="2600" dirty="0" smtClean="0"/>
            </a:br>
            <a:r>
              <a:rPr lang="cs-CZ" sz="2600" dirty="0" smtClean="0"/>
              <a:t>za mokra 14x(3L); smyk 17x(4L); 2024-25: 18x (3L); </a:t>
            </a:r>
          </a:p>
          <a:p>
            <a:r>
              <a:rPr lang="cs-CZ" sz="32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změna trasy a povahy komunikace </a:t>
            </a:r>
            <a:endParaRPr lang="cs-CZ" sz="3000" dirty="0"/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Směrový oblouk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na ul. Karlovarské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7718"/>
          <a:stretch/>
        </p:blipFill>
        <p:spPr>
          <a:xfrm>
            <a:off x="0" y="1340768"/>
            <a:ext cx="9144000" cy="5143454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942723" y="450912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064"/>
            <a:ext cx="9148302" cy="514592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2" cy="514591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0" cy="514591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300" cy="514591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298" cy="514591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31980" cy="514591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296" cy="514591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296" cy="5145916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295" cy="514591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00"/>
            <a:ext cx="9148295" cy="51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6"/>
          <a:stretch/>
        </p:blipFill>
        <p:spPr>
          <a:xfrm>
            <a:off x="2636" y="1340768"/>
            <a:ext cx="9141364" cy="4536504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2411760" y="1317908"/>
            <a:ext cx="6639033" cy="480735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Výstavba komunikace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Doplnění značení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Zlepšení PVV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Měření rychlosti</a:t>
            </a:r>
          </a:p>
          <a:p>
            <a:pPr marL="0" indent="0">
              <a:buNone/>
            </a:pPr>
            <a:endParaRPr lang="cs-CZ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108900</TotalTime>
  <Words>556</Words>
  <Application>Microsoft Office PowerPoint</Application>
  <PresentationFormat>Předvádění na obrazovce (4:3)</PresentationFormat>
  <Paragraphs>73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1488</cp:revision>
  <cp:lastPrinted>2025-11-07T15:30:34Z</cp:lastPrinted>
  <dcterms:created xsi:type="dcterms:W3CDTF">2017-03-15T09:26:25Z</dcterms:created>
  <dcterms:modified xsi:type="dcterms:W3CDTF">2025-11-24T13:29:28Z</dcterms:modified>
</cp:coreProperties>
</file>