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sldIdLst>
    <p:sldId id="349" r:id="rId2"/>
    <p:sldId id="367" r:id="rId3"/>
    <p:sldId id="269" r:id="rId4"/>
    <p:sldId id="271" r:id="rId5"/>
    <p:sldId id="270" r:id="rId6"/>
    <p:sldId id="261" r:id="rId7"/>
    <p:sldId id="318" r:id="rId8"/>
    <p:sldId id="330" r:id="rId9"/>
    <p:sldId id="337" r:id="rId10"/>
    <p:sldId id="272" r:id="rId11"/>
    <p:sldId id="274" r:id="rId12"/>
    <p:sldId id="308" r:id="rId13"/>
    <p:sldId id="335" r:id="rId14"/>
    <p:sldId id="311" r:id="rId15"/>
    <p:sldId id="334" r:id="rId16"/>
    <p:sldId id="338" r:id="rId17"/>
    <p:sldId id="331" r:id="rId18"/>
    <p:sldId id="302" r:id="rId19"/>
    <p:sldId id="306" r:id="rId20"/>
    <p:sldId id="307" r:id="rId21"/>
    <p:sldId id="310" r:id="rId22"/>
    <p:sldId id="332" r:id="rId23"/>
    <p:sldId id="309" r:id="rId24"/>
    <p:sldId id="314" r:id="rId25"/>
    <p:sldId id="317" r:id="rId26"/>
    <p:sldId id="336" r:id="rId27"/>
    <p:sldId id="284" r:id="rId28"/>
    <p:sldId id="305" r:id="rId29"/>
    <p:sldId id="353" r:id="rId30"/>
    <p:sldId id="352" r:id="rId31"/>
    <p:sldId id="350" r:id="rId32"/>
    <p:sldId id="351" r:id="rId33"/>
    <p:sldId id="289" r:id="rId34"/>
    <p:sldId id="298" r:id="rId35"/>
    <p:sldId id="333" r:id="rId36"/>
    <p:sldId id="365" r:id="rId37"/>
    <p:sldId id="366" r:id="rId38"/>
    <p:sldId id="368" r:id="rId39"/>
    <p:sldId id="364" r:id="rId40"/>
    <p:sldId id="359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94634" autoAdjust="0"/>
  </p:normalViewPr>
  <p:slideViewPr>
    <p:cSldViewPr showGuides="1">
      <p:cViewPr varScale="1">
        <p:scale>
          <a:sx n="94" d="100"/>
          <a:sy n="94" d="100"/>
        </p:scale>
        <p:origin x="2052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AMDI\Dopravn&#237;%20konference\Souhrn%20m&#237;st%20DK%202014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lokality</a:t>
            </a:r>
            <a:r>
              <a:rPr lang="cs-CZ" baseline="0"/>
              <a:t> </a:t>
            </a:r>
            <a:r>
              <a:rPr lang="cs-CZ"/>
              <a:t>z Dopravních konferencí 2014 až 2024</a:t>
            </a:r>
          </a:p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(celkem 397 lokalit)</a:t>
            </a:r>
          </a:p>
        </c:rich>
      </c:tx>
      <c:layout>
        <c:manualLayout>
          <c:xMode val="edge"/>
          <c:yMode val="edge"/>
          <c:x val="0.19003931219044348"/>
          <c:y val="1.69381986675500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4557076208306E-2"/>
          <c:y val="0.21060229603806693"/>
          <c:w val="0.90776114866940194"/>
          <c:h val="0.72254038886420202"/>
        </c:manualLayout>
      </c:layout>
      <c:pie3DChart>
        <c:varyColors val="1"/>
        <c:ser>
          <c:idx val="0"/>
          <c:order val="0"/>
          <c:tx>
            <c:strRef>
              <c:f>Grafy!$B$10</c:f>
              <c:strCache>
                <c:ptCount val="1"/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3-4553-919C-A74DA3B6AE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3-4553-919C-A74DA3B6AEAC}"/>
              </c:ext>
            </c:extLst>
          </c:dPt>
          <c:dPt>
            <c:idx val="2"/>
            <c:bubble3D val="0"/>
            <c:explosion val="2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3-4553-919C-A74DA3B6AEAC}"/>
              </c:ext>
            </c:extLst>
          </c:dPt>
          <c:dLbls>
            <c:dLbl>
              <c:idx val="0"/>
              <c:layout>
                <c:manualLayout>
                  <c:x val="1.6522678800200405E-2"/>
                  <c:y val="-3.438590797874320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C1E4720-076E-456C-B48B-2951B1938D91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C0000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7643872954204"/>
                      <c:h val="0.21334278411919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3-4553-919C-A74DA3B6AEAC}"/>
                </c:ext>
              </c:extLst>
            </c:dLbl>
            <c:dLbl>
              <c:idx val="1"/>
              <c:layout>
                <c:manualLayout>
                  <c:x val="-2.6278948712725955E-2"/>
                  <c:y val="1.69133154848284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1EAED763-EA59-4CEE-94A2-A6B3A81086FE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3-4553-919C-A74DA3B6AEAC}"/>
                </c:ext>
              </c:extLst>
            </c:dLbl>
            <c:dLbl>
              <c:idx val="2"/>
              <c:layout>
                <c:manualLayout>
                  <c:x val="-0.1096034252188258"/>
                  <c:y val="0.1494284807426386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8570F7B3-C966-48FE-ABDA-17684D909EDF}" type="CATEGORYNAME">
                      <a:rPr lang="pl-PL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A3-4553-919C-A74DA3B6AEAC}"/>
                </c:ext>
              </c:extLst>
            </c:dLbl>
            <c:spPr>
              <a:noFill/>
              <a:ln>
                <a:solidFill>
                  <a:srgbClr val="4F81B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Grafy!$E$4:$E$6</c:f>
              <c:strCache>
                <c:ptCount val="3"/>
                <c:pt idx="0">
                  <c:v>Prozatím se neřeší u 38 lokalit [10%]</c:v>
                </c:pt>
                <c:pt idx="1">
                  <c:v>Opatření se připravuje u 135 lokalit [34%]</c:v>
                </c:pt>
                <c:pt idx="2">
                  <c:v>Opatření realizováno u 224 lokalit [56%]</c:v>
                </c:pt>
              </c:strCache>
            </c:strRef>
          </c:cat>
          <c:val>
            <c:numRef>
              <c:f>Grafy!$C$4:$C$6</c:f>
              <c:numCache>
                <c:formatCode>General</c:formatCode>
                <c:ptCount val="3"/>
                <c:pt idx="0">
                  <c:v>38</c:v>
                </c:pt>
                <c:pt idx="1">
                  <c:v>135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553-919C-A74DA3B6A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Nás</a:t>
            </a:r>
            <a:r>
              <a:rPr lang="cs-CZ" sz="1200" dirty="0"/>
              <a:t>ledky dopravních nehod u rizikových míst </a:t>
            </a:r>
          </a:p>
          <a:p>
            <a:pPr>
              <a:defRPr/>
            </a:pPr>
            <a:r>
              <a:rPr lang="cs-CZ" sz="1200" dirty="0"/>
              <a:t>z Dopravních Konferencí 2014</a:t>
            </a:r>
            <a:r>
              <a:rPr lang="cs-CZ" sz="1200" baseline="0" dirty="0"/>
              <a:t> - </a:t>
            </a:r>
            <a:r>
              <a:rPr lang="cs-CZ" sz="1200" dirty="0"/>
              <a:t>2024</a:t>
            </a:r>
          </a:p>
        </c:rich>
      </c:tx>
      <c:layout>
        <c:manualLayout>
          <c:xMode val="edge"/>
          <c:yMode val="edge"/>
          <c:x val="0.13816280353535659"/>
          <c:y val="4.65721264722934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2869383974062"/>
          <c:y val="0.3186459463828018"/>
          <c:w val="0.81388888888888888"/>
          <c:h val="0.65757545931758532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explosion val="15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1C-4BF4-BFFB-47780955F6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1C-4BF4-BFFB-47780955F6DC}"/>
              </c:ext>
            </c:extLst>
          </c:dPt>
          <c:dPt>
            <c:idx val="2"/>
            <c:bubble3D val="0"/>
            <c:explosion val="26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1C-4BF4-BFFB-47780955F6DC}"/>
              </c:ext>
            </c:extLst>
          </c:dPt>
          <c:dLbls>
            <c:dLbl>
              <c:idx val="0"/>
              <c:layout>
                <c:manualLayout>
                  <c:x val="-0.10704138143870791"/>
                  <c:y val="-2.808999314968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BF4-BFFB-47780955F6DC}"/>
                </c:ext>
              </c:extLst>
            </c:dLbl>
            <c:dLbl>
              <c:idx val="1"/>
              <c:layout>
                <c:manualLayout>
                  <c:x val="0.12555966135908991"/>
                  <c:y val="-1.369587227942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BF4-BFFB-47780955F6DC}"/>
                </c:ext>
              </c:extLst>
            </c:dLbl>
            <c:dLbl>
              <c:idx val="2"/>
              <c:layout>
                <c:manualLayout>
                  <c:x val="-0.13725490196078433"/>
                  <c:y val="-5.9872999745999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BF4-BFFB-47780955F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Grafy!$E$53:$E$55</c:f>
              <c:strCache>
                <c:ptCount val="3"/>
                <c:pt idx="0">
                  <c:v>Úmrtí osob: 384</c:v>
                </c:pt>
                <c:pt idx="1">
                  <c:v>Těžce zraněných osob: 1152</c:v>
                </c:pt>
                <c:pt idx="2">
                  <c:v>Lehce zraněných osob: 9200</c:v>
                </c:pt>
              </c:strCache>
            </c:strRef>
          </c:cat>
          <c:val>
            <c:numRef>
              <c:f>Grafy!$C$53:$C$55</c:f>
              <c:numCache>
                <c:formatCode>General</c:formatCode>
                <c:ptCount val="3"/>
                <c:pt idx="0">
                  <c:v>384</c:v>
                </c:pt>
                <c:pt idx="1">
                  <c:v>1152</c:v>
                </c:pt>
                <c:pt idx="2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C-4BF4-BFFB-47780955F6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88-4EB3-B4C0-308073860F5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88-4EB3-B4C0-308073860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88-4EB3-B4C0-308073860F5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88-4EB3-B4C0-308073860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88-4EB3-B4C0-308073860F5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88-4EB3-B4C0-308073860F5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288-4EB3-B4C0-308073860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176</c:v>
                </c:pt>
                <c:pt idx="3">
                  <c:v>135</c:v>
                </c:pt>
                <c:pt idx="4">
                  <c:v>89</c:v>
                </c:pt>
                <c:pt idx="5">
                  <c:v>107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88-4EB3-B4C0-308073860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44482816"/>
        <c:axId val="244488448"/>
      </c:barChart>
      <c:catAx>
        <c:axId val="2444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8448"/>
        <c:crosses val="autoZero"/>
        <c:auto val="1"/>
        <c:lblAlgn val="ctr"/>
        <c:lblOffset val="100"/>
        <c:noMultiLvlLbl val="0"/>
      </c:catAx>
      <c:valAx>
        <c:axId val="2444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11</c:v>
                </c:pt>
                <c:pt idx="7">
                  <c:v>10</c:v>
                </c:pt>
                <c:pt idx="8">
                  <c:v>23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1-4A0B-898D-48E2D3DA58B6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8</c:v>
                </c:pt>
                <c:pt idx="9">
                  <c:v>10</c:v>
                </c:pt>
                <c:pt idx="10">
                  <c:v>6</c:v>
                </c:pt>
                <c:pt idx="11">
                  <c:v>6</c:v>
                </c:pt>
                <c:pt idx="12">
                  <c:v>9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1-4A0B-898D-48E2D3DA58B6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1-4A0B-898D-48E2D3DA58B6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30</c:v>
                </c:pt>
                <c:pt idx="6">
                  <c:v>26</c:v>
                </c:pt>
                <c:pt idx="7">
                  <c:v>26</c:v>
                </c:pt>
                <c:pt idx="8">
                  <c:v>32</c:v>
                </c:pt>
                <c:pt idx="9">
                  <c:v>25</c:v>
                </c:pt>
                <c:pt idx="10">
                  <c:v>31</c:v>
                </c:pt>
                <c:pt idx="11">
                  <c:v>27</c:v>
                </c:pt>
                <c:pt idx="12">
                  <c:v>29</c:v>
                </c:pt>
                <c:pt idx="1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1-4A0B-898D-48E2D3DA5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971200"/>
        <c:axId val="245981184"/>
      </c:barChart>
      <c:catAx>
        <c:axId val="24597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81184"/>
        <c:crosses val="autoZero"/>
        <c:auto val="1"/>
        <c:lblAlgn val="ctr"/>
        <c:lblOffset val="100"/>
        <c:noMultiLvlLbl val="0"/>
      </c:catAx>
      <c:valAx>
        <c:axId val="2459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03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136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37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zatím BPÚ nebude realizováno, čeká se na vyhodnocení priorit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3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letos zrealizováno BPÚ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99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- prověřit nehody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865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Putovní problém, řeší se dílčí úpravy, řešením přeložka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185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Zmizí s přestavbou na D6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415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48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017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Beze změny, prověřit nehody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285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710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328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Lze vyřadit, prověřit nehodovost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816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Lze vyřadit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519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2025 - Zrealizováno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Stav ok, lze vyřadit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330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upraveny propustky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57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85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funguje bez problému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249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vysoutěžený zhotovitel, problémy s kácením, realizace zahájení letos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835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vysoutěženo, realizace bude v roce 2026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vydáno SP, příští rok bude podána žádost na SFDI o dotaci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91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Beze změny, realizována spodní část úseku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687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6F81-6F64-D376-3A10-6ECC35C6C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B970C8D-2E97-5912-F204-E7636FBD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3F0B8C-0C67-F6DC-A08F-C1118E062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doplněna Z3, stále čekání na obchvat a OK (upravit popisek – svodidla tam nepatří)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66F496-3C25-8C4A-333B-B677371C2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107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6A4D-D6E2-3923-9529-8EBACB85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98DAB4D-F8EC-18CF-5A7E-7C9DD62DE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1642AB-BD3F-B51F-8C9C-297F1E1AD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připravena PD, horní část komplikovaná MPV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572ECE-22F7-743F-D51C-EF5537E40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544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245F3-7C5B-9C4D-5E49-6201854CE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9F57CEF-A788-A9E3-DC13-F529502E8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45D24D9-9ECC-0CDF-4731-99546CA1C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připravena PD, horní část komplikovaná MPV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8C690F-C3B9-B202-89BC-4FCBF115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2231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58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403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91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12.11.2025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6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9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dopravnikonference.com" TargetMode="External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86" y="2955100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2024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11. 2025, Karlovarský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79" y="2540726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4EB8E87B-0A68-AC6A-6E7F-5A339B5A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164288" y="2939721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II/209 u obce Horní Slavkov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EFAA66-17FF-55DA-B481-EB82B6A95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37" t="2401" r="4633" b="8291"/>
          <a:stretch/>
        </p:blipFill>
        <p:spPr>
          <a:xfrm>
            <a:off x="7129" y="1334121"/>
            <a:ext cx="9144000" cy="55172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4" name="Šipka: doleva 3">
            <a:extLst>
              <a:ext uri="{FF2B5EF4-FFF2-40B4-BE49-F238E27FC236}">
                <a16:creationId xmlns:a16="http://schemas.microsoft.com/office/drawing/2014/main" id="{73D57575-17B8-B225-5829-D813287325BD}"/>
              </a:ext>
            </a:extLst>
          </p:cNvPr>
          <p:cNvSpPr/>
          <p:nvPr/>
        </p:nvSpPr>
        <p:spPr>
          <a:xfrm>
            <a:off x="5652120" y="3120629"/>
            <a:ext cx="2736304" cy="194421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II/209 u obce Horní Slavkov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-128" r="338" b="128"/>
          <a:stretch/>
        </p:blipFill>
        <p:spPr>
          <a:xfrm>
            <a:off x="-3056" y="1272674"/>
            <a:ext cx="9165389" cy="557868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11560" y="5796172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2014 – Provedena instalace SDZ Z3 do směrových oblouků, položení mikrokoberce.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5 DN, 2 LZ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Vodné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3CA63AC-B5B3-B35E-84B1-A0BABB0B05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-2" y="1304471"/>
            <a:ext cx="9144000" cy="5553529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B48C1DB-49E8-7A36-4626-47825DB90A8F}"/>
              </a:ext>
            </a:extLst>
          </p:cNvPr>
          <p:cNvSpPr/>
          <p:nvPr/>
        </p:nvSpPr>
        <p:spPr>
          <a:xfrm>
            <a:off x="6074683" y="3672366"/>
            <a:ext cx="2016224" cy="165618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Vodné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r="3706" b="4179"/>
          <a:stretch/>
        </p:blipFill>
        <p:spPr>
          <a:xfrm>
            <a:off x="-4" y="1304471"/>
            <a:ext cx="9143998" cy="55538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720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2016 provedena obnova povrchu vozovky.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30CN 1Ú 4TZ 26LZ po realizaci 11CN 6LZ 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Obchvat obce Velká Hleďsebe (Trstěnice - Drmoul)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FC253D7-0FB1-1EA2-71C7-BA1FDD4240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Bublinový popisek: se šipkou dolů 1">
            <a:extLst>
              <a:ext uri="{FF2B5EF4-FFF2-40B4-BE49-F238E27FC236}">
                <a16:creationId xmlns:a16="http://schemas.microsoft.com/office/drawing/2014/main" id="{CDBE206C-B38D-27B6-3A74-8E11A6844CAB}"/>
              </a:ext>
            </a:extLst>
          </p:cNvPr>
          <p:cNvSpPr/>
          <p:nvPr/>
        </p:nvSpPr>
        <p:spPr>
          <a:xfrm>
            <a:off x="3311860" y="4869160"/>
            <a:ext cx="2664296" cy="1296144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Obchvat obce Velká Hleďsebe (Trstěnice - Drmoul)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5053" b="10183"/>
          <a:stretch/>
        </p:blipFill>
        <p:spPr>
          <a:xfrm>
            <a:off x="0" y="1340768"/>
            <a:ext cx="9165391" cy="552879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5714682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provedeno přeznačení VDZ, doplnění SDZ, zahájena realizace stavby obchvatu.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stavbou obchvatu Drmoulu (2020) místo zaniklo, nahrazeno MÚK.</a:t>
            </a:r>
          </a:p>
        </p:txBody>
      </p:sp>
    </p:spTree>
    <p:extLst>
      <p:ext uri="{BB962C8B-B14F-4D97-AF65-F5344CB8AC3E}">
        <p14:creationId xmlns:p14="http://schemas.microsoft.com/office/powerpoint/2010/main" val="68685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3779912" y="1740878"/>
            <a:ext cx="2016224" cy="15176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II/210 u Kraslic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C0BB766-A3F4-5F10-7158-3BA87A8F8B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 b="20625"/>
          <a:stretch/>
        </p:blipFill>
        <p:spPr>
          <a:xfrm>
            <a:off x="-7131" y="1329768"/>
            <a:ext cx="9151129" cy="5528232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1783" y="5491666"/>
            <a:ext cx="8558503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Úprava úseku je dokončena, položení nového mikrokoberce, instalace SDZ 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nehody</a:t>
            </a:r>
          </a:p>
        </p:txBody>
      </p:sp>
    </p:spTree>
    <p:extLst>
      <p:ext uri="{BB962C8B-B14F-4D97-AF65-F5344CB8AC3E}">
        <p14:creationId xmlns:p14="http://schemas.microsoft.com/office/powerpoint/2010/main" val="41639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 I/6 u Karlových Varů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26A2E16-9025-D046-26EE-A632F8EC3C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00697"/>
            <a:ext cx="9151129" cy="555730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F7C18666-5DA9-F9AE-05CA-45F3C3C498F4}"/>
              </a:ext>
            </a:extLst>
          </p:cNvPr>
          <p:cNvSpPr/>
          <p:nvPr/>
        </p:nvSpPr>
        <p:spPr>
          <a:xfrm>
            <a:off x="6516216" y="2637008"/>
            <a:ext cx="2376264" cy="158398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 I/6 u Karlových Varů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11787" b="9231"/>
          <a:stretch/>
        </p:blipFill>
        <p:spPr>
          <a:xfrm>
            <a:off x="0" y="1204783"/>
            <a:ext cx="9158260" cy="566458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240127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instalace bezpečnostní protismykové úpravy v červeném provedení. V roce 2022 zahájeno úsekové měření rychlosti.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Doplněna BPU i ve směru na Prahu, za poslední rok a půl 3 DN, 2 s TZ</a:t>
            </a:r>
          </a:p>
        </p:txBody>
      </p:sp>
    </p:spTree>
    <p:extLst>
      <p:ext uri="{BB962C8B-B14F-4D97-AF65-F5344CB8AC3E}">
        <p14:creationId xmlns:p14="http://schemas.microsoft.com/office/powerpoint/2010/main" val="27002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silnici I/64 u Hazlova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28D02A1-939E-1564-77CF-ADEFEB418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3879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525B1D3C-069D-31D2-A6F1-B61B0177D1F9}"/>
              </a:ext>
            </a:extLst>
          </p:cNvPr>
          <p:cNvSpPr/>
          <p:nvPr/>
        </p:nvSpPr>
        <p:spPr>
          <a:xfrm>
            <a:off x="1908234" y="3126456"/>
            <a:ext cx="2663766" cy="1432189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silnici I/64 u Hazlova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214" r="2885" b="-214"/>
          <a:stretch/>
        </p:blipFill>
        <p:spPr>
          <a:xfrm>
            <a:off x="0" y="1321337"/>
            <a:ext cx="9158260" cy="55494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4811603"/>
            <a:ext cx="8211219" cy="193899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Provedeno položení BPÚ, instalace PDZ (říjen 2018),instalace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meteohlásky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37CN 1TZ 2LT po realizaci  v 2019 2CN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 – nový povrch, zatím bez BPÚ do doby zjištění stavu financování přeložky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3 DN, 3 LZ</a:t>
            </a:r>
          </a:p>
        </p:txBody>
      </p:sp>
    </p:spTree>
    <p:extLst>
      <p:ext uri="{BB962C8B-B14F-4D97-AF65-F5344CB8AC3E}">
        <p14:creationId xmlns:p14="http://schemas.microsoft.com/office/powerpoint/2010/main" val="8016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46735"/>
            <a:ext cx="9151129" cy="5528233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34E7F07A-7C2E-D895-0CE9-230E9A018AF4}"/>
              </a:ext>
            </a:extLst>
          </p:cNvPr>
          <p:cNvSpPr/>
          <p:nvPr/>
        </p:nvSpPr>
        <p:spPr>
          <a:xfrm>
            <a:off x="6434878" y="1760705"/>
            <a:ext cx="2448272" cy="1155513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I/13 u obce Smilov 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19F2D86-FBC2-9C2F-CF0F-168F9395D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 b="12734"/>
          <a:stretch/>
        </p:blipFill>
        <p:spPr>
          <a:xfrm>
            <a:off x="0" y="1340768"/>
            <a:ext cx="9158260" cy="554016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3063" y="5229200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Aplikace protismykového nátěru jednom pruhu.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 – nový povrch, BPÚ bude provedena na jaře 2025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Zrealizována BPÚ, za poslední rok a půl 5 DN, 2 LZ, 3x nesprávné předjíždění</a:t>
            </a:r>
          </a:p>
        </p:txBody>
      </p:sp>
    </p:spTree>
    <p:extLst>
      <p:ext uri="{BB962C8B-B14F-4D97-AF65-F5344CB8AC3E}">
        <p14:creationId xmlns:p14="http://schemas.microsoft.com/office/powerpoint/2010/main" val="21809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CC05BC-DC3F-3157-7520-D3D5B1FF5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" r="46850" b="10277"/>
          <a:stretch/>
        </p:blipFill>
        <p:spPr>
          <a:xfrm>
            <a:off x="0" y="1408124"/>
            <a:ext cx="9143998" cy="54498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7" b="12717"/>
          <a:stretch/>
        </p:blipFill>
        <p:spPr>
          <a:xfrm>
            <a:off x="-17324" y="1724900"/>
            <a:ext cx="9178644" cy="513310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Krásná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směrového oblouku, horší čitelnost trasy, 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vliv povětrnostních podmínek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502592"/>
            <a:ext cx="848258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současné době se zpracovává dotační projekt SFDI.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Získána dotace, probíhá příprava realizace úprav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Hotovo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66CB0C9-C64D-D84C-82EB-D34A3A87F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CA3CE7E-663F-532A-4A5B-936DC92B1B1C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</p:spTree>
    <p:extLst>
      <p:ext uri="{BB962C8B-B14F-4D97-AF65-F5344CB8AC3E}">
        <p14:creationId xmlns:p14="http://schemas.microsoft.com/office/powerpoint/2010/main" val="52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I/13 za obcí Stráž nad Ohří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CDCFC90-0A64-3C1D-7FCD-913ED0809E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7129" y="1334121"/>
            <a:ext cx="9144000" cy="5523879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859255D2-0CC7-A2A8-2C59-FB5DB2C2E377}"/>
              </a:ext>
            </a:extLst>
          </p:cNvPr>
          <p:cNvSpPr/>
          <p:nvPr/>
        </p:nvSpPr>
        <p:spPr>
          <a:xfrm>
            <a:off x="6228184" y="2135095"/>
            <a:ext cx="2448272" cy="1440160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I/13 za obcí Stráž nad Ohří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b="2523"/>
          <a:stretch/>
        </p:blipFill>
        <p:spPr>
          <a:xfrm>
            <a:off x="-2" y="1273529"/>
            <a:ext cx="9150011" cy="55776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4866665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proběhla realizace PDZ napojeného 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meteohlásku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-&gt; za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nepř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klim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podmínek upozorňuje na nebezpečí smyku a sníží rychlost na 70 km/hod.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7 DN, z toho 4 souvisely s nepřizpůsobením jízdy</a:t>
            </a:r>
          </a:p>
        </p:txBody>
      </p:sp>
    </p:spTree>
    <p:extLst>
      <p:ext uri="{BB962C8B-B14F-4D97-AF65-F5344CB8AC3E}">
        <p14:creationId xmlns:p14="http://schemas.microsoft.com/office/powerpoint/2010/main" val="4379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 u Horních Tašovic – pilíře podjezdu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5888B7E-4448-2B97-37C4-F3315D2629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7129" y="1334121"/>
            <a:ext cx="9144000" cy="5517233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F07B4EE1-2266-BC94-FAE5-8F7D4FA5CA8B}"/>
              </a:ext>
            </a:extLst>
          </p:cNvPr>
          <p:cNvSpPr/>
          <p:nvPr/>
        </p:nvSpPr>
        <p:spPr>
          <a:xfrm>
            <a:off x="5894006" y="3892987"/>
            <a:ext cx="2206386" cy="1224136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 u Horních Tašovic – pilíře podjezdu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4290" r="10436"/>
          <a:stretch/>
        </p:blipFill>
        <p:spPr>
          <a:xfrm>
            <a:off x="3564" y="1303001"/>
            <a:ext cx="9151129" cy="555421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352496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proběhla instalace nového ocelového svodidla chránící pilíř podjezdu.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nehod, místo zcela zmizí se stavbou D6 (Olšová Vrata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Žalmanov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ZS 2026)</a:t>
            </a:r>
          </a:p>
        </p:txBody>
      </p:sp>
    </p:spTree>
    <p:extLst>
      <p:ext uri="{BB962C8B-B14F-4D97-AF65-F5344CB8AC3E}">
        <p14:creationId xmlns:p14="http://schemas.microsoft.com/office/powerpoint/2010/main" val="17100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2014 - 2024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397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2024: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224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38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14,5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E99C6CE-2D15-4260-B71A-7C62732FD650}"/>
              </a:ext>
            </a:extLst>
          </p:cNvPr>
          <p:cNvGraphicFramePr>
            <a:graphicFrameLocks/>
          </p:cNvGraphicFramePr>
          <p:nvPr/>
        </p:nvGraphicFramePr>
        <p:xfrm>
          <a:off x="275449" y="3998570"/>
          <a:ext cx="4584583" cy="25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048084D-9FE4-41A3-B8A6-C15DD51863CB}"/>
              </a:ext>
            </a:extLst>
          </p:cNvPr>
          <p:cNvGraphicFramePr>
            <a:graphicFrameLocks/>
          </p:cNvGraphicFramePr>
          <p:nvPr/>
        </p:nvGraphicFramePr>
        <p:xfrm>
          <a:off x="4860032" y="4016808"/>
          <a:ext cx="4286074" cy="272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18819" y="171868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2024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II/222 u obce Počerny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D78420B-7804-2C09-5DEC-D8BA782F8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-2" y="1340767"/>
            <a:ext cx="9144000" cy="5517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FC03F4D0-862E-3007-6F2F-308D385D3316}"/>
              </a:ext>
            </a:extLst>
          </p:cNvPr>
          <p:cNvSpPr/>
          <p:nvPr/>
        </p:nvSpPr>
        <p:spPr>
          <a:xfrm>
            <a:off x="5840230" y="2348880"/>
            <a:ext cx="2116146" cy="166647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II/222 u obce Počerny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685" b="9676"/>
          <a:stretch/>
        </p:blipFill>
        <p:spPr>
          <a:xfrm>
            <a:off x="-2" y="1340766"/>
            <a:ext cx="9165200" cy="551723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8" y="5962259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provedená úprava SDZ a VDZ, proběhlo kácení zeleně, položení mikrokoberce.</a:t>
            </a:r>
          </a:p>
        </p:txBody>
      </p:sp>
    </p:spTree>
    <p:extLst>
      <p:ext uri="{BB962C8B-B14F-4D97-AF65-F5344CB8AC3E}">
        <p14:creationId xmlns:p14="http://schemas.microsoft.com/office/powerpoint/2010/main" val="13702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II/230 u Chotěnova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2FA28AA-D195-D93E-C912-A9AAFBB277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Bublinový popisek: se šipkou dolů 1">
            <a:extLst>
              <a:ext uri="{FF2B5EF4-FFF2-40B4-BE49-F238E27FC236}">
                <a16:creationId xmlns:a16="http://schemas.microsoft.com/office/drawing/2014/main" id="{DDF2305A-70E0-64EA-4531-D73625CC53EC}"/>
              </a:ext>
            </a:extLst>
          </p:cNvPr>
          <p:cNvSpPr/>
          <p:nvPr/>
        </p:nvSpPr>
        <p:spPr>
          <a:xfrm>
            <a:off x="3635896" y="5150405"/>
            <a:ext cx="2736304" cy="1336213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II/230 u Chotěnova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250" b="9018"/>
          <a:stretch/>
        </p:blipFill>
        <p:spPr>
          <a:xfrm>
            <a:off x="-21311" y="1354650"/>
            <a:ext cx="9151129" cy="558379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6686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instalace betonových zábran do plochy sjezdu, položení mikrokoberce, odstranění zeleně.</a:t>
            </a:r>
          </a:p>
        </p:txBody>
      </p:sp>
    </p:spTree>
    <p:extLst>
      <p:ext uri="{BB962C8B-B14F-4D97-AF65-F5344CB8AC3E}">
        <p14:creationId xmlns:p14="http://schemas.microsoft.com/office/powerpoint/2010/main" val="1361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79F132-C9D3-4185-1E3B-9292E1EC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" t="-4270" r="7476" b="10148"/>
          <a:stretch/>
        </p:blipFill>
        <p:spPr>
          <a:xfrm>
            <a:off x="-14110" y="1173187"/>
            <a:ext cx="9158110" cy="56848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331"/>
          <a:stretch/>
        </p:blipFill>
        <p:spPr>
          <a:xfrm>
            <a:off x="-26509" y="1709088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III/21036 u města Oloví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Stav vozovky v oblouku, nepřehlednost úseku a parametry trasy 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6" y="5552504"/>
            <a:ext cx="848258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Opatřeni se zatím nerealizují,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Zatím probíhá řešení ostatních úseku, tento je v pořadí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Provedena oprava svodidla, osazeno zrcadlo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změny, za poslední rok a půl bez nehod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851D28-83BB-ABD4-FFB8-27DD41F27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845EA71-DA04-1441-0EC0-4870E5FEEAA2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</p:spTree>
    <p:extLst>
      <p:ext uri="{BB962C8B-B14F-4D97-AF65-F5344CB8AC3E}">
        <p14:creationId xmlns:p14="http://schemas.microsoft.com/office/powerpoint/2010/main" val="16552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pro motorová vozidla, Karlovy Vary - Dvory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5CA0F80-FA87-D64B-6202-4BB11E9EA4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Bublinový popisek: se šipkou nahoru 1">
            <a:extLst>
              <a:ext uri="{FF2B5EF4-FFF2-40B4-BE49-F238E27FC236}">
                <a16:creationId xmlns:a16="http://schemas.microsoft.com/office/drawing/2014/main" id="{4A6F2678-1EB0-E2EA-3EDB-051C2DE94FAB}"/>
              </a:ext>
            </a:extLst>
          </p:cNvPr>
          <p:cNvSpPr/>
          <p:nvPr/>
        </p:nvSpPr>
        <p:spPr>
          <a:xfrm>
            <a:off x="4463452" y="3433841"/>
            <a:ext cx="2664296" cy="1440160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pro motorová vozidla, Karlovy Vary - Dvory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8285" b="9474"/>
          <a:stretch/>
        </p:blipFill>
        <p:spPr>
          <a:xfrm>
            <a:off x="-7131" y="1334121"/>
            <a:ext cx="9158259" cy="552387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79592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2016 přeznačení na silnici pro mot. vozidla -&gt; snížení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na 110 km/hod. V roce 2018 realizováno oplocení, sledování nehodovosti se zvěří.</a:t>
            </a:r>
          </a:p>
        </p:txBody>
      </p:sp>
    </p:spTree>
    <p:extLst>
      <p:ext uri="{BB962C8B-B14F-4D97-AF65-F5344CB8AC3E}">
        <p14:creationId xmlns:p14="http://schemas.microsoft.com/office/powerpoint/2010/main" val="15303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na dálnici D6 u Nového Sedla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E9589D2-B9DC-1BB0-02C0-D65E8EBC98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3879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5D486FFB-17E6-014E-0065-39E4FFBF4840}"/>
              </a:ext>
            </a:extLst>
          </p:cNvPr>
          <p:cNvSpPr/>
          <p:nvPr/>
        </p:nvSpPr>
        <p:spPr>
          <a:xfrm>
            <a:off x="2987824" y="2833947"/>
            <a:ext cx="2211124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na dálnici D6 u Nového Sedla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190" r="191" b="-190"/>
          <a:stretch/>
        </p:blipFill>
        <p:spPr>
          <a:xfrm>
            <a:off x="-7131" y="1349393"/>
            <a:ext cx="9151129" cy="55491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411811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Došlo k umístění SDZ doporučené rychlosti a A1b „Zatáčka vlevo“, v měsíci červnu budou výsledky měření PVV a poté bude provedeno další opatření pokud bude potřeba.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37CN 1Ú 1TZ 7LZ po realizaci 2019 10CN 2LZ</a:t>
            </a:r>
          </a:p>
        </p:txBody>
      </p:sp>
    </p:spTree>
    <p:extLst>
      <p:ext uri="{BB962C8B-B14F-4D97-AF65-F5344CB8AC3E}">
        <p14:creationId xmlns:p14="http://schemas.microsoft.com/office/powerpoint/2010/main" val="36698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I/64 u Hazlova  – pilíře podjezdu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F94B7F7-B16E-B1BB-4290-69F796A784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63284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71799973-F438-0057-66D0-8BCAFACE7AA5}"/>
              </a:ext>
            </a:extLst>
          </p:cNvPr>
          <p:cNvSpPr/>
          <p:nvPr/>
        </p:nvSpPr>
        <p:spPr>
          <a:xfrm>
            <a:off x="2021960" y="3333329"/>
            <a:ext cx="2406024" cy="1518815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I/64 u Hazlova  – pilíře podjezdu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89F5ED0-FF81-4CD4-ADD9-4CB1B2A52D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"/>
          <a:stretch/>
        </p:blipFill>
        <p:spPr>
          <a:xfrm>
            <a:off x="-7131" y="1354887"/>
            <a:ext cx="9158260" cy="557237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14934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proběhla instalace ocelových svodidel.</a:t>
            </a:r>
          </a:p>
        </p:txBody>
      </p:sp>
    </p:spTree>
    <p:extLst>
      <p:ext uri="{BB962C8B-B14F-4D97-AF65-F5344CB8AC3E}">
        <p14:creationId xmlns:p14="http://schemas.microsoft.com/office/powerpoint/2010/main" val="31119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6996080" y="4177292"/>
            <a:ext cx="2088232" cy="1870897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I/20 u Toužimi – pilíře nadjezdu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19F33CE-CCB0-6A35-B6DA-AFCC898B2C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7" r="5757" b="12227"/>
          <a:stretch/>
        </p:blipFill>
        <p:spPr>
          <a:xfrm>
            <a:off x="0" y="1345031"/>
            <a:ext cx="9162060" cy="5528233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416847" y="5796172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Úprava úseku je dokončena, položení nového mikrokoberce, instalace SDZ .</a:t>
            </a:r>
          </a:p>
        </p:txBody>
      </p:sp>
    </p:spTree>
    <p:extLst>
      <p:ext uri="{BB962C8B-B14F-4D97-AF65-F5344CB8AC3E}">
        <p14:creationId xmlns:p14="http://schemas.microsoft.com/office/powerpoint/2010/main" val="3118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9696" b="4079"/>
          <a:stretch/>
        </p:blipFill>
        <p:spPr bwMode="auto">
          <a:xfrm>
            <a:off x="0" y="1364414"/>
            <a:ext cx="9144000" cy="549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6" b="36976"/>
          <a:stretch/>
        </p:blipFill>
        <p:spPr>
          <a:xfrm>
            <a:off x="0" y="1720843"/>
            <a:ext cx="9144000" cy="515719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I/21 u Žirovic – opěry podjezdu a stromy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7" y="1756902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překážky v blízkosti jízdního pruhu, vysoké riziko vážného následku v případě střetu s PP.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8" y="2357701"/>
            <a:ext cx="8482584" cy="44781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ŘSD nechalo zpracovat BI dálnic a silnic I. tříd v KVK -&gt; vznikl elaborát pro zadání PD k řešení závad plynoucích z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je zadáno zpracování PD k řešení PP. Prioritou pro ŘSD KVK bylo řešení nevyhovujících sjezdů, PP bude ŘSD řešit komplexně v celém KVK v roce 2018 -&gt; budou se instalovat ocel. nebo bet. svodidla, kde nebude </a:t>
            </a:r>
            <a:r>
              <a:rPr lang="cs-CZ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</a:t>
            </a: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šířka bude snaha o odstranění PP nebo proběhnou alespoň nátěry PP apod.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postupné odstraňování stromů (nyní na I/6 a I/13).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řešení PP pro KVK bude probíhat komplexně na silnicích I/64, I/21, I/20 po dokončení rekonstrukce silnice u Hazlova v říjnu 2018.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opozdilo se zpracování PD , problém s vlastníky pozemků, realizace se posouvá na letošní rok 2019.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 problém se stromy které tvoří alej a jejich odstranění není reálné. Ochránění svodidly je finančně velmi nákladné. Na stromy bude zpracován dendrologický průzkum a na základě jeho výsledků bude navrženo reálné opatření.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 Průzkum neumožňuje pokácet stromy v celém úseku, s tím souvisí náročnost případné úpravy.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Po udělení souhlasu SŽ budou osazeny reflexní desky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soutěž na zhotovitele, smlouva před podpisem, realizace do 12/2024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Zrealizováno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AE33F52-14A1-6572-B4EC-321FD7595A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5428AD7-3BF4-C03E-AF4A-F5BDE08406E5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 na silnici II/213 u Skalné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8646FFD-61E2-90F0-9775-7F54089F9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3EFA978E-30D4-0E15-CE7F-D73E146B4659}"/>
              </a:ext>
            </a:extLst>
          </p:cNvPr>
          <p:cNvSpPr/>
          <p:nvPr/>
        </p:nvSpPr>
        <p:spPr>
          <a:xfrm>
            <a:off x="2771800" y="2996952"/>
            <a:ext cx="2880320" cy="144016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 na silnici II/213 u Skalné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b="3916"/>
          <a:stretch/>
        </p:blipFill>
        <p:spPr>
          <a:xfrm>
            <a:off x="0" y="1334120"/>
            <a:ext cx="9151129" cy="555630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0958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doplněno VDZ, zrcadlo, které zlepšuje rozhledové poměry při vjezdu do křižovatky ve směru od Plesné. </a:t>
            </a:r>
          </a:p>
        </p:txBody>
      </p:sp>
    </p:spTree>
    <p:extLst>
      <p:ext uri="{BB962C8B-B14F-4D97-AF65-F5344CB8AC3E}">
        <p14:creationId xmlns:p14="http://schemas.microsoft.com/office/powerpoint/2010/main" val="20569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38DE59-EAB7-87CA-5D79-7FBBE0A6CD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50" r="8263" b="11957"/>
          <a:stretch/>
        </p:blipFill>
        <p:spPr>
          <a:xfrm>
            <a:off x="-1" y="1325935"/>
            <a:ext cx="9158259" cy="5532066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34E7F07A-7C2E-D895-0CE9-230E9A018AF4}"/>
              </a:ext>
            </a:extLst>
          </p:cNvPr>
          <p:cNvSpPr/>
          <p:nvPr/>
        </p:nvSpPr>
        <p:spPr>
          <a:xfrm>
            <a:off x="3275856" y="4110851"/>
            <a:ext cx="2448272" cy="1263864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II/220 u Děpoltovic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19F2D86-FBC2-9C2F-CF0F-168F9395D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b="9561"/>
          <a:stretch/>
        </p:blipFill>
        <p:spPr>
          <a:xfrm>
            <a:off x="3480" y="1340768"/>
            <a:ext cx="9158260" cy="554016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66613" y="6093296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2022 došlo k rozšíření křižovatky , doplněn odbočovací pruh.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Upraveny propustky</a:t>
            </a:r>
          </a:p>
        </p:txBody>
      </p:sp>
    </p:spTree>
    <p:extLst>
      <p:ext uri="{BB962C8B-B14F-4D97-AF65-F5344CB8AC3E}">
        <p14:creationId xmlns:p14="http://schemas.microsoft.com/office/powerpoint/2010/main" val="5326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2348880"/>
          <a:ext cx="7732425" cy="377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81F317-4033-5419-5E77-8FD28EF221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5379" b="10800"/>
          <a:stretch/>
        </p:blipFill>
        <p:spPr>
          <a:xfrm>
            <a:off x="0" y="1317834"/>
            <a:ext cx="9158260" cy="5540166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34E7F07A-7C2E-D895-0CE9-230E9A018AF4}"/>
              </a:ext>
            </a:extLst>
          </p:cNvPr>
          <p:cNvSpPr/>
          <p:nvPr/>
        </p:nvSpPr>
        <p:spPr>
          <a:xfrm>
            <a:off x="3491880" y="4525174"/>
            <a:ext cx="2448272" cy="1263864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ul. Sokolovské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19F2D86-FBC2-9C2F-CF0F-168F9395D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4" b="9704"/>
          <a:stretch/>
        </p:blipFill>
        <p:spPr>
          <a:xfrm>
            <a:off x="-8046" y="1317834"/>
            <a:ext cx="9158260" cy="554016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51554" y="5774832"/>
            <a:ext cx="8558503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Doplněno VDZ V12e „bílá klikatá čára“ která upozorňuje na místo vyžadující zvýšenou opatrnost.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1 srážka s chodcem, za zhoršené viditelnosti</a:t>
            </a:r>
          </a:p>
        </p:txBody>
      </p:sp>
    </p:spTree>
    <p:extLst>
      <p:ext uri="{BB962C8B-B14F-4D97-AF65-F5344CB8AC3E}">
        <p14:creationId xmlns:p14="http://schemas.microsoft.com/office/powerpoint/2010/main" val="33334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047CE28-78E2-E067-B0C9-7378F93B5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538" b="9833"/>
          <a:stretch/>
        </p:blipFill>
        <p:spPr>
          <a:xfrm>
            <a:off x="-3" y="1608225"/>
            <a:ext cx="9143998" cy="52497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-21663" y="1680310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Vjezd do ul. Tržiště v Karlových Varech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Stav vozovky v oblouku, nepřehlednost úseku a parametry trasy.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35733" y="5568559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přípravě úprava DZ, doplnění SSZ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Osazeno SSZ, nehod ubylo, na konferenci zaznělo, že se zvažuje osazení i na další vjezdy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Funguje bez problému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EFD5CA-B4BF-8400-9962-025D28FD2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859160C-FD77-B300-0D03-E8C82CBA4DFA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</p:spTree>
    <p:extLst>
      <p:ext uri="{BB962C8B-B14F-4D97-AF65-F5344CB8AC3E}">
        <p14:creationId xmlns:p14="http://schemas.microsoft.com/office/powerpoint/2010/main" val="35951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BD4FCC-47F6-EE2D-8FC1-32E359D84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4325" b="14647"/>
          <a:stretch/>
        </p:blipFill>
        <p:spPr>
          <a:xfrm>
            <a:off x="-4928" y="1696123"/>
            <a:ext cx="9143997" cy="51618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 b="12094"/>
          <a:stretch/>
        </p:blipFill>
        <p:spPr>
          <a:xfrm>
            <a:off x="0" y="1677464"/>
            <a:ext cx="9144000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sil. I/13 u Květnové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Značně odlišné parametry oblouku od sousedních v trase,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pevné překážky kolem komunikace</a:t>
            </a:r>
          </a:p>
          <a:p>
            <a:pPr algn="just"/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5" y="4691224"/>
            <a:ext cx="855850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Provedeno v roce 2022 zdrsnění povrchu. Hotový BA, PD se zpracovává, na základě dendrologického průzkumu budou odstraněny stromy, provede se úprava HV, odstranění svodidla – vznik únikové zóny. PD letos, stejně jako SP. Realizace v plánu 2025. Případně narovnání oblouku v závislosti na přípravě 4-pruhu.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Realizace odstranění stromů, svodidla a další úpravy v plánu na jaře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Vysoutěžený zhotovitel, problémy s kácením, realizace zahájení letos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34EB2F-D79F-D528-3F10-19CEFAAECA85}"/>
              </a:ext>
            </a:extLst>
          </p:cNvPr>
          <p:cNvSpPr txBox="1">
            <a:spLocks/>
          </p:cNvSpPr>
          <p:nvPr/>
        </p:nvSpPr>
        <p:spPr>
          <a:xfrm>
            <a:off x="1481750" y="104673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8FE350-1029-0C08-1301-A80D6A385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r="8202" b="3871"/>
          <a:stretch/>
        </p:blipFill>
        <p:spPr bwMode="auto">
          <a:xfrm>
            <a:off x="-2" y="1352572"/>
            <a:ext cx="9144002" cy="55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-3" y="1412777"/>
            <a:ext cx="9144000" cy="544522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I/21 u Střížova – portál velkoplošného DZ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překážky v blízkosti jízdního pruhu, vysoké riziko vážného následku v případě střetu s PP.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2591612"/>
            <a:ext cx="8482585" cy="41857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nechalo zpracovat BI dálnic a silnic I. tříd v KVK -&gt; vznikl elaborát pro zadání PD k řešení závad plynoucích z BI.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je zadáno zpracování PD k řešení PP. Prioritou pro ŘSD KVK bylo řešení nevyhovujících sjezdů, PP bude ŘSD řešit komplexně v celém KVK v roce 2018 -&gt; budou se instalovat ocel. nebo bet. svodidla, kde nebude </a:t>
            </a:r>
            <a:r>
              <a:rPr lang="cs-CZ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</a:t>
            </a: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šířka bude snaha o odstranění PP nebo proběhnou alespoň nátěry PP apod.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řešení PP pro KVK bude probíhat komplexně na silnicích I/64, I/21, I/20 po dokončení rekonstrukce silnice u Hazlova v říjnu 2018.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opozdilo se zpracování PD , problém s vlastníky pozemků, realizace se posouvá na letošní rok 2019.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2020+2021 – Zde se bude jednat o komplexnější řešení, jelikož na problematický úsek navazují další, neméně problematická místa.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současně době zpracováváme diagnostiku a připravujeme PD, v rámci budeme řešit ochranu portálů realizace 2023-24.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Hotová diagnostika, PD zadána. V rámci připravované opravy budou osazena betonová svodidla, realizace nejdříve 2025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listopadu bude zahájen VZ na opravu tohoto úseku, budou doplněna i betonová svodidla, ZS 2025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vysoutěženo, realizace bude v roce 2026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2913" t="31874" r="31100" b="8619"/>
          <a:stretch/>
        </p:blipFill>
        <p:spPr>
          <a:xfrm>
            <a:off x="0" y="1363627"/>
            <a:ext cx="9129668" cy="54943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2173"/>
          <a:stretch/>
        </p:blipFill>
        <p:spPr>
          <a:xfrm>
            <a:off x="1" y="1669616"/>
            <a:ext cx="9143999" cy="518838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ul. Jáchymovské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omezený rozhled, psychologické vnímání.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5" y="3419305"/>
            <a:ext cx="8482584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zadána technická studie na řešení křižovatky, termín dokončení listopad roku 2020. Následně se budou realizovat opatření které vyplynou z TS.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TS již byla dokončená a na základě doporučení budou provedeny úpravy a již byla zadána PD na vytvoření nové okružní křižovatky.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Dokončena PD na úpravu, probíhá příprava podkladů pro stavební povolení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Probíhá PD stavebního povolení.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Probíhá stavební řízení, realizace výhledově, potřeba zajistit finanční prostředky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rámci stavebního řízení námitka, dopracovává se přeložka kanalizace, pokračuje stavební řízení, SP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Vydáno SP, příští rok bude podána žádost na SFDI o dotaci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DE4753-EA87-D8B3-B3A4-B33F0E5C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" t="-700" r="47638" b="10704"/>
          <a:stretch/>
        </p:blipFill>
        <p:spPr>
          <a:xfrm>
            <a:off x="-2" y="1391489"/>
            <a:ext cx="9143998" cy="54665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 b="12126"/>
          <a:stretch/>
        </p:blipFill>
        <p:spPr>
          <a:xfrm>
            <a:off x="-4" y="1681976"/>
            <a:ext cx="9143998" cy="519485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Ulice K.H. Borovského v Sokolově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vedení v místě dělicího ostrůvku při daných intenzitách a charakteru provozu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050587"/>
            <a:ext cx="8482584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současné době jednáme s městem Sokolov o úpravě chodníku, rozděleno na 3 etapy, provedlo se základní vyhodnocení nehod a návrhy na opatření.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Připraveny spodní úseky, realizace letos, řešený úsek by měl navazovat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Toto místo zatím neřešeno, je v pořadí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změny, realizována spodní část úseku</a:t>
            </a:r>
          </a:p>
        </p:txBody>
      </p:sp>
      <p:sp>
        <p:nvSpPr>
          <p:cNvPr id="29" name="TextovéPole 28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B9C022C-F3CA-BD86-5BD5-03DD87F9A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37FDB-CC65-2509-AEA7-887679897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512644-AE52-CAD2-AB03-275F1F6A7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8602"/>
          <a:stretch/>
        </p:blipFill>
        <p:spPr>
          <a:xfrm>
            <a:off x="-13841" y="1173186"/>
            <a:ext cx="9158110" cy="56848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1EC16A-BF5D-27C4-9F1A-7AD54BB48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12" y="53526"/>
            <a:ext cx="9143998" cy="68044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C9FBC08-5B6F-B883-35E9-E3D19887F1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19A02755-EFAE-8C66-2CDC-F62EE2708B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F725CDC5-3668-5475-5EAB-94BD331DFD02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5EC8238-AC53-7DDF-5A35-4131531A5A9B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23696F4-BD81-1D88-2807-7F3595BDF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-12586" y="1679808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AF7BED11-4865-B1BE-54CB-97784C1D7715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II/181 u města Nové Sedlo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7CF73297-2271-B80E-AB54-76DA4779C13A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Horší čitelnost trasy v klesání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859824E6-DFF6-17C5-2E02-CC8168022F06}"/>
              </a:ext>
            </a:extLst>
          </p:cNvPr>
          <p:cNvSpPr/>
          <p:nvPr/>
        </p:nvSpPr>
        <p:spPr>
          <a:xfrm>
            <a:off x="225965" y="5805264"/>
            <a:ext cx="848258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Příprava projektu na přestavbu OK v rámci obchvatu Nového Sedla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Doplněna Z3, stále čekání na obchvat a OK, za poslední rok a půl 8 DN, 3 LZ, 1x nedání přednosti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2C76562-4FA9-7FA9-D6EB-66891960D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F83E1D1-294A-D5D8-2C24-C1977A67CBD2}"/>
              </a:ext>
            </a:extLst>
          </p:cNvPr>
          <p:cNvSpPr txBox="1">
            <a:spLocks/>
          </p:cNvSpPr>
          <p:nvPr/>
        </p:nvSpPr>
        <p:spPr>
          <a:xfrm>
            <a:off x="1481750" y="104673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239F1-1A91-2921-34FB-F366477B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A12B23-B1D3-369F-F549-83DA7F1E0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b="2563"/>
          <a:stretch/>
        </p:blipFill>
        <p:spPr>
          <a:xfrm>
            <a:off x="42135" y="1173186"/>
            <a:ext cx="9112379" cy="56848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CE5B41-0134-DBF6-614E-07A9C25D4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2463"/>
            <a:ext cx="9142698" cy="637578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91BBDAA-3403-5CA1-5B5C-1725BA64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135F7B62-66C2-C0C1-FF7C-25BDB2EE6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197D8A0A-5843-8EFB-CBE0-5F4124FAF9C2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501BB4D-AB33-0051-8526-CD303D73EA91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C56BE05-A61C-9EC7-B5AA-D8C12150E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-11816" y="1659773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E40FD8E-D29C-1274-EB97-AEE0B7F89B77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na ul. Bezručova v Karlových Varech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4155C50-181C-68A2-4376-99458F875143}"/>
              </a:ext>
            </a:extLst>
          </p:cNvPr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Nevhodný vstup na přechod, dlouhý přechod pro chodce bariérové přístupy (návazné trasy)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7BF1E608-5F62-6026-DFDA-62589F056C80}"/>
              </a:ext>
            </a:extLst>
          </p:cNvPr>
          <p:cNvSpPr/>
          <p:nvPr/>
        </p:nvSpPr>
        <p:spPr>
          <a:xfrm>
            <a:off x="364756" y="5805264"/>
            <a:ext cx="834379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Spodní část přechodů v přípravě, probíhá majetkoprávní vypořádání, oba přechody budou řešeny společně, ZS po roce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připravena PD, horní část komplikovaná MPV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6FEEB4-0916-3D5B-F3EF-BA5B2F850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F8E7E06-D33D-3CD5-948F-023D4404A7F0}"/>
              </a:ext>
            </a:extLst>
          </p:cNvPr>
          <p:cNvSpPr txBox="1">
            <a:spLocks/>
          </p:cNvSpPr>
          <p:nvPr/>
        </p:nvSpPr>
        <p:spPr>
          <a:xfrm>
            <a:off x="1481750" y="104673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792D-8BF3-15B1-233E-F88D8082B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8991B3-B52E-9B75-5318-80E0A659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 b="1367"/>
          <a:stretch/>
        </p:blipFill>
        <p:spPr>
          <a:xfrm>
            <a:off x="42135" y="1173186"/>
            <a:ext cx="9112379" cy="56848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9A1221-3683-AABB-1A73-FAC2F392C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" y="21800"/>
            <a:ext cx="9182907" cy="68215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404771B-5480-EAF1-39AC-9F2853A3B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C02D155D-C0EA-9821-DDA3-A0360960CF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74F681C-6A55-3B6C-9EEB-7E61A400AE70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029C3DA-F85B-EEE7-40B3-43E01048C937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B4546AAD-7B4F-54EB-A2FE-AAB15679D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-19455" y="1637007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62B38A1D-86A6-32C9-85A3-0FD1F23541CB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fi-FI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II/181 u městyse Svatava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D26B7ADF-91E0-F041-0D5F-9E103EB4AD1B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Rychlost na hlavní komunikaci, prvky v rozhledu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C231BA26-73C0-9DE5-657C-5634B722E251}"/>
              </a:ext>
            </a:extLst>
          </p:cNvPr>
          <p:cNvSpPr/>
          <p:nvPr/>
        </p:nvSpPr>
        <p:spPr>
          <a:xfrm>
            <a:off x="364756" y="5805264"/>
            <a:ext cx="834379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Proběhla kontrola, neshledala závady, nic se nepřipravuje, probíhá standardní údržba VDZ a zeleně, v roce 2025 bez DN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C10F73-1E7F-1F2F-51DA-37A32FFB5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5E86591-7E77-DED8-673D-65970F21BF3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</a:p>
        </p:txBody>
      </p:sp>
    </p:spTree>
    <p:extLst>
      <p:ext uri="{BB962C8B-B14F-4D97-AF65-F5344CB8AC3E}">
        <p14:creationId xmlns:p14="http://schemas.microsoft.com/office/powerpoint/2010/main" val="34060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info@dopravnikonference.com</a:t>
            </a: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4897353" y="4779807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713580"/>
              </p:ext>
            </p:extLst>
          </p:nvPr>
        </p:nvGraphicFramePr>
        <p:xfrm>
          <a:off x="9532" y="1855145"/>
          <a:ext cx="9144001" cy="39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-6949"/>
            <a:ext cx="9144000" cy="687189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624"/>
            <a:ext cx="4695549" cy="230425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3909679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BB5EB444-7C20-4DC4-B0B7-A80F4CC52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546312"/>
            <a:ext cx="1211576" cy="864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91A9D4-134F-A905-1E46-0FC15EA17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 respektive nově dokumentaci pro povolení záměru (DPZ).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7" y="56392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Oblouk na II/230 nedaleko Dolního hamru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81B3CC4-4534-DFD7-A6B1-1C5B17D50D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2"/>
            <a:ext cx="9151129" cy="5523878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D94430BD-4D99-90CB-E579-066FD4F00B0B}"/>
              </a:ext>
            </a:extLst>
          </p:cNvPr>
          <p:cNvSpPr/>
          <p:nvPr/>
        </p:nvSpPr>
        <p:spPr>
          <a:xfrm>
            <a:off x="3347865" y="4408526"/>
            <a:ext cx="2325956" cy="165618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Oblouk na II/230 nedaleko Dolního hamru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D749651-119F-4DF2-ABD3-973BFB662C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"/>
          <a:stretch/>
        </p:blipFill>
        <p:spPr>
          <a:xfrm>
            <a:off x="0" y="1334122"/>
            <a:ext cx="9163086" cy="552387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445692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proběhla obnova povrchu, doplnění SDZ doporučená rychlost 30 km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svodidla pro motorkáře..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půl bez nehod</a:t>
            </a:r>
          </a:p>
        </p:txBody>
      </p:sp>
    </p:spTree>
    <p:extLst>
      <p:ext uri="{BB962C8B-B14F-4D97-AF65-F5344CB8AC3E}">
        <p14:creationId xmlns:p14="http://schemas.microsoft.com/office/powerpoint/2010/main" val="18513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1403648" y="1953763"/>
            <a:ext cx="2232248" cy="170407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2200"/>
          <a:stretch/>
        </p:blipFill>
        <p:spPr>
          <a:xfrm>
            <a:off x="-7131" y="1334120"/>
            <a:ext cx="9151129" cy="5523880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3063" y="5523879"/>
            <a:ext cx="8558503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proběhl ořez zeleně a doplněny směrové sloupky.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zdrsnění povrchu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</a:t>
            </a:r>
          </a:p>
        </p:txBody>
      </p:sp>
    </p:spTree>
    <p:extLst>
      <p:ext uri="{BB962C8B-B14F-4D97-AF65-F5344CB8AC3E}">
        <p14:creationId xmlns:p14="http://schemas.microsoft.com/office/powerpoint/2010/main" val="5628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46735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5580112" y="2314197"/>
            <a:ext cx="2088232" cy="145432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III/2224 u Jimlíkova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9B475DC-20F2-DBCA-9969-EF37258E90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7" b="12227"/>
          <a:stretch/>
        </p:blipFill>
        <p:spPr>
          <a:xfrm>
            <a:off x="-7131" y="1340767"/>
            <a:ext cx="9158260" cy="553685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3063" y="5506785"/>
            <a:ext cx="8558503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2022 – Opatření je dokončeno ,v úseku byla doplněny směrové sloupky, provedena pokládka vodorovného značení, základní prokácení zeleně.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</a:t>
            </a:r>
          </a:p>
        </p:txBody>
      </p:sp>
    </p:spTree>
    <p:extLst>
      <p:ext uri="{BB962C8B-B14F-4D97-AF65-F5344CB8AC3E}">
        <p14:creationId xmlns:p14="http://schemas.microsoft.com/office/powerpoint/2010/main" val="5002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6234</TotalTime>
  <Words>2799</Words>
  <Application>Microsoft Office PowerPoint</Application>
  <PresentationFormat>Předvádění na obrazovce (4:3)</PresentationFormat>
  <Paragraphs>312</Paragraphs>
  <Slides>40</Slides>
  <Notes>39</Notes>
  <HiddenSlides>9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311</cp:revision>
  <dcterms:created xsi:type="dcterms:W3CDTF">2017-03-15T09:26:25Z</dcterms:created>
  <dcterms:modified xsi:type="dcterms:W3CDTF">2025-11-12T06:52:23Z</dcterms:modified>
</cp:coreProperties>
</file>