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0"/>
  </p:notesMasterIdLst>
  <p:sldIdLst>
    <p:sldId id="349" r:id="rId2"/>
    <p:sldId id="367" r:id="rId3"/>
    <p:sldId id="269" r:id="rId4"/>
    <p:sldId id="271" r:id="rId5"/>
    <p:sldId id="270" r:id="rId6"/>
    <p:sldId id="261" r:id="rId7"/>
    <p:sldId id="272" r:id="rId8"/>
    <p:sldId id="305" r:id="rId9"/>
    <p:sldId id="307" r:id="rId10"/>
    <p:sldId id="310" r:id="rId11"/>
    <p:sldId id="313" r:id="rId12"/>
    <p:sldId id="334" r:id="rId13"/>
    <p:sldId id="338" r:id="rId14"/>
    <p:sldId id="314" r:id="rId15"/>
    <p:sldId id="302" r:id="rId16"/>
    <p:sldId id="315" r:id="rId17"/>
    <p:sldId id="311" r:id="rId18"/>
    <p:sldId id="336" r:id="rId19"/>
    <p:sldId id="365" r:id="rId20"/>
    <p:sldId id="350" r:id="rId21"/>
    <p:sldId id="366" r:id="rId22"/>
    <p:sldId id="312" r:id="rId23"/>
    <p:sldId id="337" r:id="rId24"/>
    <p:sldId id="286" r:id="rId25"/>
    <p:sldId id="298" r:id="rId26"/>
    <p:sldId id="333" r:id="rId27"/>
    <p:sldId id="316" r:id="rId28"/>
    <p:sldId id="299" r:id="rId29"/>
    <p:sldId id="306" r:id="rId30"/>
    <p:sldId id="308" r:id="rId31"/>
    <p:sldId id="368" r:id="rId32"/>
    <p:sldId id="284" r:id="rId33"/>
    <p:sldId id="285" r:id="rId34"/>
    <p:sldId id="295" r:id="rId35"/>
    <p:sldId id="331" r:id="rId36"/>
    <p:sldId id="351" r:id="rId37"/>
    <p:sldId id="364" r:id="rId38"/>
    <p:sldId id="359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78"/>
    <a:srgbClr val="46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4634" autoAdjust="0"/>
  </p:normalViewPr>
  <p:slideViewPr>
    <p:cSldViewPr showGuides="1">
      <p:cViewPr varScale="1">
        <p:scale>
          <a:sx n="94" d="100"/>
          <a:sy n="94" d="100"/>
        </p:scale>
        <p:origin x="2178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SAMDI\Dopravn&#237;%20konference\Souhrn%20m&#237;st%20DK%202014-2024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lokality</a:t>
            </a:r>
            <a:r>
              <a:rPr lang="cs-CZ" baseline="0"/>
              <a:t> </a:t>
            </a:r>
            <a:r>
              <a:rPr lang="cs-CZ"/>
              <a:t>z Dopravních konferencí 2014 až 2024</a:t>
            </a:r>
          </a:p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/>
              <a:t>(celkem 397 lokalit)</a:t>
            </a:r>
          </a:p>
        </c:rich>
      </c:tx>
      <c:layout>
        <c:manualLayout>
          <c:xMode val="edge"/>
          <c:yMode val="edge"/>
          <c:x val="0.19003931219044348"/>
          <c:y val="1.6938198667550006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834557076208306E-2"/>
          <c:y val="0.21060229603806693"/>
          <c:w val="0.90776114866940194"/>
          <c:h val="0.72254038886420202"/>
        </c:manualLayout>
      </c:layout>
      <c:pie3DChart>
        <c:varyColors val="1"/>
        <c:ser>
          <c:idx val="0"/>
          <c:order val="0"/>
          <c:tx>
            <c:strRef>
              <c:f>Grafy!$B$10</c:f>
              <c:strCache>
                <c:ptCount val="1"/>
              </c:strCache>
            </c:strRef>
          </c:tx>
          <c:explosion val="8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9A3-4553-919C-A74DA3B6AEA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9A3-4553-919C-A74DA3B6AEAC}"/>
              </c:ext>
            </c:extLst>
          </c:dPt>
          <c:dPt>
            <c:idx val="2"/>
            <c:bubble3D val="0"/>
            <c:explosion val="28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9A3-4553-919C-A74DA3B6AEAC}"/>
              </c:ext>
            </c:extLst>
          </c:dPt>
          <c:dLbls>
            <c:dLbl>
              <c:idx val="0"/>
              <c:layout>
                <c:manualLayout>
                  <c:x val="1.6522678800200405E-2"/>
                  <c:y val="-3.4385907978743205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6C1E4720-076E-456C-B48B-2951B1938D91}" type="CATEGORYNAME">
                      <a:rPr lang="en-US">
                        <a:solidFill>
                          <a:srgbClr val="C00000"/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rgbClr val="C00000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17643872954204"/>
                      <c:h val="0.213342784119196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A3-4553-919C-A74DA3B6AEAC}"/>
                </c:ext>
              </c:extLst>
            </c:dLbl>
            <c:dLbl>
              <c:idx val="1"/>
              <c:layout>
                <c:manualLayout>
                  <c:x val="-2.6278948712725955E-2"/>
                  <c:y val="1.6913315484828401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fld id="{1EAED763-EA59-4CEE-94A2-A6B3A81086FE}" type="CATEGORYNAME">
                      <a:rPr lang="en-US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A3-4553-919C-A74DA3B6AEAC}"/>
                </c:ext>
              </c:extLst>
            </c:dLbl>
            <c:dLbl>
              <c:idx val="2"/>
              <c:layout>
                <c:manualLayout>
                  <c:x val="-0.1096034252188258"/>
                  <c:y val="0.14942848074263865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fld id="{8570F7B3-C966-48FE-ABDA-17684D909EDF}" type="CATEGORYNAME">
                      <a:rPr lang="pl-PL">
                        <a:solidFill>
                          <a:srgbClr val="00B050"/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rgbClr val="00B050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9A3-4553-919C-A74DA3B6AEAC}"/>
                </c:ext>
              </c:extLst>
            </c:dLbl>
            <c:spPr>
              <a:noFill/>
              <a:ln>
                <a:solidFill>
                  <a:srgbClr val="4F81BD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Grafy!$E$4:$E$6</c:f>
              <c:strCache>
                <c:ptCount val="3"/>
                <c:pt idx="0">
                  <c:v>Prozatím se neřeší u 38 lokalit [10%]</c:v>
                </c:pt>
                <c:pt idx="1">
                  <c:v>Opatření se připravuje u 135 lokalit [34%]</c:v>
                </c:pt>
                <c:pt idx="2">
                  <c:v>Opatření realizováno u 224 lokalit [56%]</c:v>
                </c:pt>
              </c:strCache>
            </c:strRef>
          </c:cat>
          <c:val>
            <c:numRef>
              <c:f>Grafy!$C$4:$C$6</c:f>
              <c:numCache>
                <c:formatCode>General</c:formatCode>
                <c:ptCount val="3"/>
                <c:pt idx="0">
                  <c:v>38</c:v>
                </c:pt>
                <c:pt idx="1">
                  <c:v>135</c:v>
                </c:pt>
                <c:pt idx="2">
                  <c:v>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9A3-4553-919C-A74DA3B6AE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/>
              <a:t>Nás</a:t>
            </a:r>
            <a:r>
              <a:rPr lang="cs-CZ" sz="1200" dirty="0"/>
              <a:t>ledky dopravních nehod u rizikových míst </a:t>
            </a:r>
          </a:p>
          <a:p>
            <a:pPr>
              <a:defRPr/>
            </a:pPr>
            <a:r>
              <a:rPr lang="cs-CZ" sz="1200" dirty="0"/>
              <a:t>z Dopravních Konferencí 2014</a:t>
            </a:r>
            <a:r>
              <a:rPr lang="cs-CZ" sz="1200" baseline="0" dirty="0"/>
              <a:t> - </a:t>
            </a:r>
            <a:r>
              <a:rPr lang="cs-CZ" sz="1200" dirty="0"/>
              <a:t>2024</a:t>
            </a:r>
          </a:p>
        </c:rich>
      </c:tx>
      <c:layout>
        <c:manualLayout>
          <c:xMode val="edge"/>
          <c:yMode val="edge"/>
          <c:x val="0.13816280353535659"/>
          <c:y val="4.65721264722934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72869383974062"/>
          <c:y val="0.3186459463828018"/>
          <c:w val="0.81388888888888888"/>
          <c:h val="0.65757545931758532"/>
        </c:manualLayout>
      </c:layout>
      <c:pie3DChart>
        <c:varyColors val="1"/>
        <c:ser>
          <c:idx val="0"/>
          <c:order val="0"/>
          <c:explosion val="1"/>
          <c:dPt>
            <c:idx val="0"/>
            <c:bubble3D val="0"/>
            <c:explosion val="15"/>
            <c:spPr>
              <a:solidFill>
                <a:schemeClr val="tx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C1C-4BF4-BFFB-47780955F6DC}"/>
              </c:ext>
            </c:extLst>
          </c:dPt>
          <c:dPt>
            <c:idx val="1"/>
            <c:bubble3D val="0"/>
            <c:explosion val="16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C1C-4BF4-BFFB-47780955F6DC}"/>
              </c:ext>
            </c:extLst>
          </c:dPt>
          <c:dPt>
            <c:idx val="2"/>
            <c:bubble3D val="0"/>
            <c:explosion val="26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C1C-4BF4-BFFB-47780955F6DC}"/>
              </c:ext>
            </c:extLst>
          </c:dPt>
          <c:dLbls>
            <c:dLbl>
              <c:idx val="0"/>
              <c:layout>
                <c:manualLayout>
                  <c:x val="-0.10704138143870791"/>
                  <c:y val="-2.8089993149683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1C-4BF4-BFFB-47780955F6DC}"/>
                </c:ext>
              </c:extLst>
            </c:dLbl>
            <c:dLbl>
              <c:idx val="1"/>
              <c:layout>
                <c:manualLayout>
                  <c:x val="0.12555966135908991"/>
                  <c:y val="-1.36958722794269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1C-4BF4-BFFB-47780955F6DC}"/>
                </c:ext>
              </c:extLst>
            </c:dLbl>
            <c:dLbl>
              <c:idx val="2"/>
              <c:layout>
                <c:manualLayout>
                  <c:x val="-0.13725490196078433"/>
                  <c:y val="-5.98729997459994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1C-4BF4-BFFB-47780955F6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spc="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Grafy!$E$53:$E$55</c:f>
              <c:strCache>
                <c:ptCount val="3"/>
                <c:pt idx="0">
                  <c:v>Úmrtí osob: 384</c:v>
                </c:pt>
                <c:pt idx="1">
                  <c:v>Těžce zraněných osob: 1152</c:v>
                </c:pt>
                <c:pt idx="2">
                  <c:v>Lehce zraněných osob: 9200</c:v>
                </c:pt>
              </c:strCache>
            </c:strRef>
          </c:cat>
          <c:val>
            <c:numRef>
              <c:f>Grafy!$C$53:$C$55</c:f>
              <c:numCache>
                <c:formatCode>General</c:formatCode>
                <c:ptCount val="3"/>
                <c:pt idx="0">
                  <c:v>384</c:v>
                </c:pt>
                <c:pt idx="1">
                  <c:v>1152</c:v>
                </c:pt>
                <c:pt idx="2">
                  <c:v>9200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1C-4BF4-BFFB-47780955F6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Rozložení rizikových míst z DK na typech komunikací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804141144106862"/>
          <c:y val="0.14459984607692006"/>
          <c:w val="0.64985656275375325"/>
          <c:h val="0.674173995304999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288-4EB3-B4C0-308073860F52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B288-4EB3-B4C0-308073860F5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B288-4EB3-B4C0-308073860F52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B288-4EB3-B4C0-308073860F52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B288-4EB3-B4C0-308073860F52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B288-4EB3-B4C0-308073860F52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B288-4EB3-B4C0-308073860F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Grafy!$B$28:$B$34</c:f>
              <c:strCache>
                <c:ptCount val="7"/>
                <c:pt idx="0">
                  <c:v>Dálnice</c:v>
                </c:pt>
                <c:pt idx="1">
                  <c:v>Silnice pro motorová vozidla</c:v>
                </c:pt>
                <c:pt idx="2">
                  <c:v>I. třída</c:v>
                </c:pt>
                <c:pt idx="3">
                  <c:v>II. třída</c:v>
                </c:pt>
                <c:pt idx="4">
                  <c:v>III. třída</c:v>
                </c:pt>
                <c:pt idx="5">
                  <c:v>Město/obec</c:v>
                </c:pt>
                <c:pt idx="6">
                  <c:v>Železniční trať</c:v>
                </c:pt>
              </c:strCache>
            </c:strRef>
          </c:cat>
          <c:val>
            <c:numRef>
              <c:f>Grafy!$C$28:$C$34</c:f>
              <c:numCache>
                <c:formatCode>General</c:formatCode>
                <c:ptCount val="7"/>
                <c:pt idx="0">
                  <c:v>6</c:v>
                </c:pt>
                <c:pt idx="1">
                  <c:v>3</c:v>
                </c:pt>
                <c:pt idx="2">
                  <c:v>176</c:v>
                </c:pt>
                <c:pt idx="3">
                  <c:v>135</c:v>
                </c:pt>
                <c:pt idx="4">
                  <c:v>89</c:v>
                </c:pt>
                <c:pt idx="5">
                  <c:v>107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288-4EB3-B4C0-308073860F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44482816"/>
        <c:axId val="244488448"/>
      </c:barChart>
      <c:catAx>
        <c:axId val="244482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488448"/>
        <c:crosses val="autoZero"/>
        <c:auto val="1"/>
        <c:lblAlgn val="ctr"/>
        <c:lblOffset val="100"/>
        <c:noMultiLvlLbl val="0"/>
      </c:catAx>
      <c:valAx>
        <c:axId val="244488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48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Riziková místa projednávaná na DK 2014 až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Grafy!$F$73</c:f>
              <c:strCache>
                <c:ptCount val="1"/>
                <c:pt idx="0">
                  <c:v>realizováno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Grafy!$F$74:$F$87</c:f>
              <c:numCache>
                <c:formatCode>General</c:formatCode>
                <c:ptCount val="14"/>
                <c:pt idx="0">
                  <c:v>16</c:v>
                </c:pt>
                <c:pt idx="1">
                  <c:v>15</c:v>
                </c:pt>
                <c:pt idx="2">
                  <c:v>17</c:v>
                </c:pt>
                <c:pt idx="3">
                  <c:v>16</c:v>
                </c:pt>
                <c:pt idx="4">
                  <c:v>13</c:v>
                </c:pt>
                <c:pt idx="5">
                  <c:v>21</c:v>
                </c:pt>
                <c:pt idx="6">
                  <c:v>11</c:v>
                </c:pt>
                <c:pt idx="7">
                  <c:v>10</c:v>
                </c:pt>
                <c:pt idx="8">
                  <c:v>23</c:v>
                </c:pt>
                <c:pt idx="9">
                  <c:v>12</c:v>
                </c:pt>
                <c:pt idx="10">
                  <c:v>22</c:v>
                </c:pt>
                <c:pt idx="11">
                  <c:v>19</c:v>
                </c:pt>
                <c:pt idx="12">
                  <c:v>16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1-4A0B-898D-48E2D3DA58B6}"/>
            </c:ext>
          </c:extLst>
        </c:ser>
        <c:ser>
          <c:idx val="1"/>
          <c:order val="1"/>
          <c:tx>
            <c:strRef>
              <c:f>Grafy!$G$73</c:f>
              <c:strCache>
                <c:ptCount val="1"/>
                <c:pt idx="0">
                  <c:v>v řešení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Grafy!$G$74:$G$87</c:f>
              <c:numCache>
                <c:formatCode>General</c:formatCode>
                <c:ptCount val="14"/>
                <c:pt idx="0">
                  <c:v>9</c:v>
                </c:pt>
                <c:pt idx="1">
                  <c:v>10</c:v>
                </c:pt>
                <c:pt idx="2">
                  <c:v>6</c:v>
                </c:pt>
                <c:pt idx="3">
                  <c:v>9</c:v>
                </c:pt>
                <c:pt idx="4">
                  <c:v>14</c:v>
                </c:pt>
                <c:pt idx="5">
                  <c:v>8</c:v>
                </c:pt>
                <c:pt idx="6">
                  <c:v>12</c:v>
                </c:pt>
                <c:pt idx="7">
                  <c:v>15</c:v>
                </c:pt>
                <c:pt idx="8">
                  <c:v>8</c:v>
                </c:pt>
                <c:pt idx="9">
                  <c:v>10</c:v>
                </c:pt>
                <c:pt idx="10">
                  <c:v>6</c:v>
                </c:pt>
                <c:pt idx="11">
                  <c:v>6</c:v>
                </c:pt>
                <c:pt idx="12">
                  <c:v>9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1-4A0B-898D-48E2D3DA58B6}"/>
            </c:ext>
          </c:extLst>
        </c:ser>
        <c:ser>
          <c:idx val="2"/>
          <c:order val="2"/>
          <c:tx>
            <c:strRef>
              <c:f>Grafy!$H$73</c:f>
              <c:strCache>
                <c:ptCount val="1"/>
                <c:pt idx="0">
                  <c:v>neřeší se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Grafy!$H$74:$H$87</c:f>
              <c:numCache>
                <c:formatCode>General</c:formatCode>
                <c:ptCount val="14"/>
                <c:pt idx="0">
                  <c:v>6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3</c:v>
                </c:pt>
                <c:pt idx="10">
                  <c:v>3</c:v>
                </c:pt>
                <c:pt idx="11">
                  <c:v>2</c:v>
                </c:pt>
                <c:pt idx="12">
                  <c:v>4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1-4A0B-898D-48E2D3DA58B6}"/>
            </c:ext>
          </c:extLst>
        </c:ser>
        <c:ser>
          <c:idx val="3"/>
          <c:order val="3"/>
          <c:tx>
            <c:strRef>
              <c:f>Grafy!$I$73</c:f>
              <c:strCache>
                <c:ptCount val="1"/>
                <c:pt idx="0">
                  <c:v>počet míst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Grafy!$I$74:$I$87</c:f>
              <c:numCache>
                <c:formatCode>General</c:formatCode>
                <c:ptCount val="14"/>
                <c:pt idx="0">
                  <c:v>31</c:v>
                </c:pt>
                <c:pt idx="1">
                  <c:v>27</c:v>
                </c:pt>
                <c:pt idx="2">
                  <c:v>27</c:v>
                </c:pt>
                <c:pt idx="3">
                  <c:v>28</c:v>
                </c:pt>
                <c:pt idx="4">
                  <c:v>30</c:v>
                </c:pt>
                <c:pt idx="5">
                  <c:v>30</c:v>
                </c:pt>
                <c:pt idx="6">
                  <c:v>26</c:v>
                </c:pt>
                <c:pt idx="7">
                  <c:v>26</c:v>
                </c:pt>
                <c:pt idx="8">
                  <c:v>32</c:v>
                </c:pt>
                <c:pt idx="9">
                  <c:v>25</c:v>
                </c:pt>
                <c:pt idx="10">
                  <c:v>31</c:v>
                </c:pt>
                <c:pt idx="11">
                  <c:v>27</c:v>
                </c:pt>
                <c:pt idx="12">
                  <c:v>29</c:v>
                </c:pt>
                <c:pt idx="1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1-4A0B-898D-48E2D3DA5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5971200"/>
        <c:axId val="245981184"/>
      </c:barChart>
      <c:catAx>
        <c:axId val="24597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5981184"/>
        <c:crosses val="autoZero"/>
        <c:auto val="1"/>
        <c:lblAlgn val="ctr"/>
        <c:lblOffset val="100"/>
        <c:noMultiLvlLbl val="0"/>
      </c:catAx>
      <c:valAx>
        <c:axId val="24598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597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0.67496</cdr:x>
      <cdr:y>0.73663</cdr:y>
    </cdr:from>
    <cdr:to>
      <cdr:x>0.84547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619501" y="33480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0.04618</cdr:x>
      <cdr:y>0.87654</cdr:y>
    </cdr:from>
    <cdr:to>
      <cdr:x>0.95027</cdr:x>
      <cdr:y>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247652" y="3043238"/>
          <a:ext cx="4848224" cy="428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</cdr:x>
      <cdr:y>0.87483</cdr:y>
    </cdr:from>
    <cdr:to>
      <cdr:x>0.95139</cdr:x>
      <cdr:y>1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0" y="3462262"/>
          <a:ext cx="6524627" cy="4953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1" algn="l"/>
          <a:r>
            <a:rPr lang="cs-CZ" sz="1000"/>
            <a:t>Pozn.</a:t>
          </a:r>
          <a:r>
            <a:rPr lang="cs-CZ" sz="1000" baseline="0"/>
            <a:t> Město/obec znamená riziková místa na různých typech komunikací, u jejichž úprav by investorem mělo být</a:t>
          </a:r>
        </a:p>
        <a:p xmlns:a="http://schemas.openxmlformats.org/drawingml/2006/main">
          <a:pPr lvl="1" algn="l"/>
          <a:r>
            <a:rPr lang="cs-CZ" sz="1000" baseline="0"/>
            <a:t>město nebo obec, na jejichž území místo leží, nebo by se na úpravách měly města nebo obce alespoň podílet.</a:t>
          </a:r>
          <a:endParaRPr lang="cs-CZ" sz="10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11.11.2025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816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326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196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546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118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4193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038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790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F9B86-1885-7B24-3553-2D05D1A25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1A440A5-FB77-C1E4-A786-BC1DFD5EDD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CE899C5-AE1A-15DB-E399-E6FD537DD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0176A4C-5EC2-5EF9-3FCD-14CDDE9276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508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858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185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6898E-118E-2B3A-C996-A06EC36C1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15C1B23-A815-E9AE-4F4C-FEE83F901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7C0FF0D-9715-EA42-9324-2317B0328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B5FF10F-4B83-8E5E-8085-42A79FAB0E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636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38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7719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175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491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68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6720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582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1067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933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51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71488-501B-5590-6A2E-F7C0EF246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30D29C5-30FB-17C1-2901-40A3CBA23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ACDE33F-941C-EDFA-F1D7-BB132B0C2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484027F-9DDD-FF47-7DFC-ECE5587710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361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1725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7507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5854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8653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3423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4525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584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8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205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91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067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095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965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66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8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dopravnikonference.com" TargetMode="External"/><Relationship Id="rId5" Type="http://schemas.openxmlformats.org/officeDocument/2006/relationships/hyperlink" Target="http://www.dopravnikonference.com/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0.png"/><Relationship Id="rId9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-13692"/>
            <a:ext cx="9144000" cy="6885384"/>
          </a:xfrm>
          <a:prstGeom prst="rect">
            <a:avLst/>
          </a:prstGeom>
          <a:solidFill>
            <a:srgbClr val="46787B"/>
          </a:solidFill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15301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86" y="2955100"/>
            <a:ext cx="1374826" cy="4017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322317"/>
            <a:ext cx="79928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vývoje opatření </a:t>
            </a:r>
            <a:b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rizikových místech 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DK 2014 – 2025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11. 2025, Plzeňský kraj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 Project s.r.o.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4E88EB7-6401-4BBA-A168-F99AD399F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79" y="2540726"/>
            <a:ext cx="1725542" cy="12305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C8702C-114D-4B7C-7E72-4CAFC5AA2B79}"/>
              </a:ext>
            </a:extLst>
          </p:cNvPr>
          <p:cNvSpPr/>
          <p:nvPr/>
        </p:nvSpPr>
        <p:spPr>
          <a:xfrm>
            <a:off x="2627784" y="1628800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925756D4-956E-DDD1-091E-63CA043BB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3" y="116632"/>
            <a:ext cx="3816801" cy="187302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59CA283-C91E-9D93-9F6F-330C7C799933}"/>
              </a:ext>
            </a:extLst>
          </p:cNvPr>
          <p:cNvSpPr/>
          <p:nvPr/>
        </p:nvSpPr>
        <p:spPr>
          <a:xfrm>
            <a:off x="0" y="548680"/>
            <a:ext cx="5487623" cy="1125839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F548F947-4FF0-F725-3E6B-B9F88F046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7270"/>
            <a:ext cx="3963319" cy="1287426"/>
          </a:xfrm>
          <a:prstGeom prst="rect">
            <a:avLst/>
          </a:prstGeom>
        </p:spPr>
      </p:pic>
      <p:pic>
        <p:nvPicPr>
          <p:cNvPr id="4" name="7DBE262B-FAC7-4612-8082-BCA36E2678FB" descr="2FD83780-B645-4E12-B7C4-B4CCB8F2FF39">
            <a:extLst>
              <a:ext uri="{FF2B5EF4-FFF2-40B4-BE49-F238E27FC236}">
                <a16:creationId xmlns:a16="http://schemas.microsoft.com/office/drawing/2014/main" id="{4EB8E87B-0A68-AC6A-6E7F-5A339B5A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biLevel thresh="25000"/>
          </a:blip>
          <a:srcRect/>
          <a:stretch>
            <a:fillRect/>
          </a:stretch>
        </p:blipFill>
        <p:spPr bwMode="auto">
          <a:xfrm>
            <a:off x="7164288" y="2939721"/>
            <a:ext cx="1211576" cy="23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66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II/605 u Rozvadova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5AB3F90F-193F-59F9-7FAA-D01B7A2FB8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0" y="1353812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01CFF85E-888B-9B27-9671-E069D7A8EF5C}"/>
              </a:ext>
            </a:extLst>
          </p:cNvPr>
          <p:cNvSpPr/>
          <p:nvPr/>
        </p:nvSpPr>
        <p:spPr>
          <a:xfrm>
            <a:off x="2239375" y="2969569"/>
            <a:ext cx="2016224" cy="1512168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II/605 u Rozvadova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1"/>
          <a:stretch/>
        </p:blipFill>
        <p:spPr>
          <a:xfrm>
            <a:off x="13072" y="1327724"/>
            <a:ext cx="9152465" cy="555707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5549093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Výměnu stávajících DZ Z3 (standartní provedení) za Z3 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retroreflexním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podkladem, protismyková úprava zdrsnění mikrokoberce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26CN 11LZ po realizaci 2018 – 0CN</a:t>
            </a:r>
          </a:p>
        </p:txBody>
      </p:sp>
    </p:spTree>
    <p:extLst>
      <p:ext uri="{BB962C8B-B14F-4D97-AF65-F5344CB8AC3E}">
        <p14:creationId xmlns:p14="http://schemas.microsoft.com/office/powerpoint/2010/main" val="12392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Směrové oblouky na I/21 u Plané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21B1C80-2101-3275-1FBC-3302D60A56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0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C42A0337-8C1B-2F86-FEE6-C804163D0FDF}"/>
              </a:ext>
            </a:extLst>
          </p:cNvPr>
          <p:cNvSpPr/>
          <p:nvPr/>
        </p:nvSpPr>
        <p:spPr>
          <a:xfrm rot="10800000" flipV="1">
            <a:off x="539552" y="1843850"/>
            <a:ext cx="2053533" cy="137032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Směrové oblouky na I/21 u Plané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1"/>
          <a:stretch/>
        </p:blipFill>
        <p:spPr>
          <a:xfrm>
            <a:off x="3" y="1318809"/>
            <a:ext cx="9143997" cy="554739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348914"/>
            <a:ext cx="8211219" cy="132343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Provedená protismyková úprava komunikace, došlo k zahuštění směrových sloupků bylo obnoveno VDZ.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Bude provedena obnova povrchu, za poslední rok a půl 1 DN se zraněním</a:t>
            </a:r>
          </a:p>
        </p:txBody>
      </p:sp>
    </p:spTree>
    <p:extLst>
      <p:ext uri="{BB962C8B-B14F-4D97-AF65-F5344CB8AC3E}">
        <p14:creationId xmlns:p14="http://schemas.microsoft.com/office/powerpoint/2010/main" val="40548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26DE26C-6874-198A-B9AB-29FA4A835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4" t="1" r="7476" b="11071"/>
          <a:stretch/>
        </p:blipFill>
        <p:spPr>
          <a:xfrm>
            <a:off x="-2" y="1495106"/>
            <a:ext cx="9143998" cy="536289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r="142"/>
          <a:stretch/>
        </p:blipFill>
        <p:spPr>
          <a:xfrm>
            <a:off x="0" y="1708962"/>
            <a:ext cx="9150475" cy="515995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III/19524 u Pařezova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Kombinace směrového a výškového oblouku, pevné překážky, omezená čitelnost trasy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5" y="5949280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Hotovo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bez nehod 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B882D98-B50F-E730-828A-747B56229A84}"/>
              </a:ext>
            </a:extLst>
          </p:cNvPr>
          <p:cNvSpPr txBox="1">
            <a:spLocks/>
          </p:cNvSpPr>
          <p:nvPr/>
        </p:nvSpPr>
        <p:spPr>
          <a:xfrm>
            <a:off x="1479840" y="2751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E50296-13BB-5679-6987-6645B8D8F6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3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E0F33C1-84D8-0CFA-A840-A0B1CC7E1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7925" y="1327010"/>
            <a:ext cx="9148237" cy="5530990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62CEFEAD-B6BA-CE94-A2AE-FD407DFA2D9C}"/>
              </a:ext>
            </a:extLst>
          </p:cNvPr>
          <p:cNvSpPr/>
          <p:nvPr/>
        </p:nvSpPr>
        <p:spPr>
          <a:xfrm>
            <a:off x="3324224" y="3045699"/>
            <a:ext cx="2160240" cy="165618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I/20 u obce Nezbavětice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DC00965-8E64-3094-60CA-0FF39B7C80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7" b="10097"/>
          <a:stretch/>
        </p:blipFill>
        <p:spPr>
          <a:xfrm>
            <a:off x="851" y="1323856"/>
            <a:ext cx="9164087" cy="553329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42243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Ověřeny PVV, tyto v pořádku, proveden mikrokoberec, SDZ Z3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5 DN, 3x srážka se zvěří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7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- exit 73 Černice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AE419EA3-67A1-0CBC-0D56-F8808AC597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3A1FD52F-CAE6-F458-8E54-CB49BAA7A58C}"/>
              </a:ext>
            </a:extLst>
          </p:cNvPr>
          <p:cNvSpPr/>
          <p:nvPr/>
        </p:nvSpPr>
        <p:spPr>
          <a:xfrm>
            <a:off x="5508104" y="2786712"/>
            <a:ext cx="2088232" cy="1512168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- exit 73 Černice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50"/>
          <a:stretch/>
        </p:blipFill>
        <p:spPr>
          <a:xfrm>
            <a:off x="0" y="1340768"/>
            <a:ext cx="9144000" cy="556760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638403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 zde položen nový mikrokoberec s BPU a došlo ke zvětšení SDZ Z3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36CN 1TZ 3LZ po realizaci 2019 – 4CN 2LZ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7 nehod</a:t>
            </a:r>
          </a:p>
        </p:txBody>
      </p:sp>
    </p:spTree>
    <p:extLst>
      <p:ext uri="{BB962C8B-B14F-4D97-AF65-F5344CB8AC3E}">
        <p14:creationId xmlns:p14="http://schemas.microsoft.com/office/powerpoint/2010/main" val="7925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6598" b="4423"/>
          <a:stretch/>
        </p:blipFill>
        <p:spPr bwMode="auto">
          <a:xfrm>
            <a:off x="-1" y="1338663"/>
            <a:ext cx="9144000" cy="55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0" y="1380271"/>
            <a:ext cx="9144000" cy="5472607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silnici I/26 u Meclova-Březí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směrové vedení se změnou okolí komunikace, návaznost směrových oblouků různé orientace na delší úsek v přímé a klesání.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3200900"/>
            <a:ext cx="8482584" cy="35394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aplikován dvouvrstvý mikrokoberec, provedena obnova VDZ a SDZ „doporučená rychlost“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ŘSD - Zpracování technické studie úpravy směrového oblouku s možností narovnání.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probíhá jednání s vlastníky dotčených pozemku, již v letošním roce bude zadána PD DUR.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V prosinci letošního bude dokončena DUR, stavba by mohla být zahájena v roce 2023.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Podána žádost o ÚR, předpoklad realizace 2023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Podána žádost o stavební povolení, předpoklad realizace 2024.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Získána všechna povolení, zpracována ZD, výběr zhotovitele a realizace letos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Hotovo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6 nehod, srážka s pevnou překážkou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C5A495D-2460-C3AA-F763-3E0F86B25CE1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2FC696C-AD2F-F9B1-A708-97CBBCB4E0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21D2E3D-1A9D-4B8F-8A79-E31F2E560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3718" b="8000"/>
          <a:stretch/>
        </p:blipFill>
        <p:spPr>
          <a:xfrm>
            <a:off x="1" y="1385421"/>
            <a:ext cx="9144000" cy="547257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0" y="1385421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II/200 u Čečkovic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31323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Menší poloměr oblouku, vliv povětrnostních podmínek, blízké pevné překážky.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31324" y="4486180"/>
            <a:ext cx="8482584" cy="20621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Zpracovává se PD celého úseku z Boru až na dálniční přivaděč. Provede se rekonstrukce vozovky včetně osazení bezpečnostní prvků.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zpracována PDPS na opravu vozovky, předpoklad realizace v roce 2022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úsek je zpracován, čekáme na obec Čečkovice s PD nových chodníku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Trasa v extravilánu bude realizována, úsek v intravilánu bude realizován později, zhotovitel vysoutěžen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Hotovo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1 DN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BAE3FEF-EDD7-0D49-2C03-764293470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128DB17-6A11-3CDB-A472-313E3C055C57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</p:spTree>
    <p:extLst>
      <p:ext uri="{BB962C8B-B14F-4D97-AF65-F5344CB8AC3E}">
        <p14:creationId xmlns:p14="http://schemas.microsoft.com/office/powerpoint/2010/main" val="151973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II/605 u Ejpovic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73B6D27-E5C0-6369-EC38-56C6D80D10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E597EEF1-E0A5-19BE-0D0E-263106C11DF5}"/>
              </a:ext>
            </a:extLst>
          </p:cNvPr>
          <p:cNvSpPr/>
          <p:nvPr/>
        </p:nvSpPr>
        <p:spPr>
          <a:xfrm>
            <a:off x="3527884" y="2576085"/>
            <a:ext cx="2232248" cy="142187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II/605 u Ejpovic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8"/>
          <a:stretch/>
        </p:blipFill>
        <p:spPr>
          <a:xfrm>
            <a:off x="-4239" y="1327009"/>
            <a:ext cx="9143999" cy="553099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339902"/>
            <a:ext cx="8211219" cy="132343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Provedeno VDZ , instalace směrových sloupků byl položen mikrokoberec s BPU, uvažuje se o snížení rychlosti na 70 km/h.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10 CN 4Ú 2LZ po realizaci 2019 – 1CN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Probíhá výměna povrchu</a:t>
            </a:r>
          </a:p>
        </p:txBody>
      </p:sp>
    </p:spTree>
    <p:extLst>
      <p:ext uri="{BB962C8B-B14F-4D97-AF65-F5344CB8AC3E}">
        <p14:creationId xmlns:p14="http://schemas.microsoft.com/office/powerpoint/2010/main" val="27034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E0F33C1-84D8-0CFA-A840-A0B1CC7E1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3" name="Bublinový popisek: se šipkou dolů 2">
            <a:extLst>
              <a:ext uri="{FF2B5EF4-FFF2-40B4-BE49-F238E27FC236}">
                <a16:creationId xmlns:a16="http://schemas.microsoft.com/office/drawing/2014/main" id="{FA35CC94-424A-47CD-62A2-5373CF38C3E1}"/>
              </a:ext>
            </a:extLst>
          </p:cNvPr>
          <p:cNvSpPr/>
          <p:nvPr/>
        </p:nvSpPr>
        <p:spPr>
          <a:xfrm>
            <a:off x="4535996" y="5423435"/>
            <a:ext cx="2232248" cy="1152128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II/145 u obce Nové Městečko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A3AF5F68-08B5-30E3-7BA0-C780F60487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9" b="12202"/>
          <a:stretch/>
        </p:blipFill>
        <p:spPr>
          <a:xfrm>
            <a:off x="-4168" y="1327010"/>
            <a:ext cx="9144000" cy="554693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6196080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2020 – Instalována svodidla s ochranou proti podjetí motocyklistou</a:t>
            </a:r>
          </a:p>
        </p:txBody>
      </p:sp>
    </p:spTree>
    <p:extLst>
      <p:ext uri="{BB962C8B-B14F-4D97-AF65-F5344CB8AC3E}">
        <p14:creationId xmlns:p14="http://schemas.microsoft.com/office/powerpoint/2010/main" val="1818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DB2A0-5CE4-42FE-5302-531C7A9E2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6D2F95B-38B7-BAF5-1CC9-FD9479D69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" b="2647"/>
          <a:stretch/>
        </p:blipFill>
        <p:spPr>
          <a:xfrm>
            <a:off x="-2" y="1481400"/>
            <a:ext cx="9150476" cy="53766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4AFA551-3A10-0055-B375-15F8DCBF4D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18E8A30A-8141-6BC7-7101-E401518FBF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AF8339DA-C3E9-3D50-2439-9E911DBCBADA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0B52DAA3-BB21-DB4E-BC6B-8441E39402B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0ED9D226-1398-7FED-F02E-8A7267DE2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7" b="12407"/>
          <a:stretch/>
        </p:blipFill>
        <p:spPr>
          <a:xfrm>
            <a:off x="-6477" y="1697509"/>
            <a:ext cx="9150475" cy="515995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FFC1CA6B-5CC2-4E21-FFB5-618169701D75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Podjezd na sil. I/27 u obce Běšiny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0FB5E150-46EB-81D4-B6FE-FBE0509C1097}"/>
              </a:ext>
            </a:extLst>
          </p:cNvPr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Směrové oblouky malého poloměru na konci dlouhého klesání, horší čitelnost trasy v okolí podjezdu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4CF8B7B6-5D73-D0E9-1274-FC561D5640EE}"/>
              </a:ext>
            </a:extLst>
          </p:cNvPr>
          <p:cNvSpPr/>
          <p:nvPr/>
        </p:nvSpPr>
        <p:spPr>
          <a:xfrm>
            <a:off x="225965" y="5877272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V místě umístěn informativní radar, proveden prořez zeleně, SŽ připravuje úpravu trati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SŽ pokračuje v přípravě, za poslední rok a půl 2 nehody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B2E2FA-A9A4-DB8B-079D-DBC58EC534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347EC19-8E73-2FF1-0D22-7DFFD6EF7AD9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</p:spTree>
    <p:extLst>
      <p:ext uri="{BB962C8B-B14F-4D97-AF65-F5344CB8AC3E}">
        <p14:creationId xmlns:p14="http://schemas.microsoft.com/office/powerpoint/2010/main" val="16473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BDDD7332-1B39-EB39-7E1B-FBC6653CDC78}"/>
              </a:ext>
            </a:extLst>
          </p:cNvPr>
          <p:cNvSpPr/>
          <p:nvPr/>
        </p:nvSpPr>
        <p:spPr>
          <a:xfrm>
            <a:off x="251520" y="1845283"/>
            <a:ext cx="586814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Celkem představeno na DK 2014 - 2024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397 rizikových míst.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Stav prosinec 2024: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realizováno na 224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se připravuje na 135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Neřeší se zatím 38 míst.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686197" y="1540823"/>
            <a:ext cx="4415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 místech došlo v minulosti k </a:t>
            </a:r>
            <a:r>
              <a:rPr lang="cs-CZ" sz="2000" b="1" dirty="0">
                <a:solidFill>
                  <a:srgbClr val="FF0000"/>
                </a:solidFill>
              </a:rPr>
              <a:t>7662 </a:t>
            </a:r>
            <a:r>
              <a:rPr lang="cs-CZ" sz="2000" dirty="0"/>
              <a:t>dopravním nehodám.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Dle údajů CDV v. v. i. činí socioekonomická ztráta z nehodovosti na místech částku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	14,5 mld. Kč.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8E99C6CE-2D15-4260-B71A-7C62732FD650}"/>
              </a:ext>
            </a:extLst>
          </p:cNvPr>
          <p:cNvGraphicFramePr>
            <a:graphicFrameLocks/>
          </p:cNvGraphicFramePr>
          <p:nvPr/>
        </p:nvGraphicFramePr>
        <p:xfrm>
          <a:off x="275449" y="3998570"/>
          <a:ext cx="4584583" cy="2526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A048084D-9FE4-41A3-B8A6-C15DD51863CB}"/>
              </a:ext>
            </a:extLst>
          </p:cNvPr>
          <p:cNvGraphicFramePr>
            <a:graphicFrameLocks/>
          </p:cNvGraphicFramePr>
          <p:nvPr/>
        </p:nvGraphicFramePr>
        <p:xfrm>
          <a:off x="4860032" y="4016808"/>
          <a:ext cx="4286074" cy="2726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:a16="http://schemas.microsoft.com/office/drawing/2014/main" id="{3EE48E71-AA99-4115-8537-E986142AEE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1917" b="531"/>
          <a:stretch/>
        </p:blipFill>
        <p:spPr>
          <a:xfrm>
            <a:off x="18819" y="1718689"/>
            <a:ext cx="9144000" cy="51364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46646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míst z DK 2014 – 2024 Česká republika</a:t>
            </a:r>
          </a:p>
        </p:txBody>
      </p:sp>
      <p:pic>
        <p:nvPicPr>
          <p:cNvPr id="4" name="Picture 2" descr="\\NAS\D.Konference\2023\LOGO DK 2023\PNG_3.png">
            <a:extLst>
              <a:ext uri="{FF2B5EF4-FFF2-40B4-BE49-F238E27FC236}">
                <a16:creationId xmlns:a16="http://schemas.microsoft.com/office/drawing/2014/main" id="{783FB519-0EDE-1426-8583-A47DA87A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3816424" cy="12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960948" y="5142793"/>
            <a:ext cx="7366119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14,5 mld. Kč</a:t>
            </a:r>
          </a:p>
        </p:txBody>
      </p:sp>
    </p:spTree>
    <p:extLst>
      <p:ext uri="{BB962C8B-B14F-4D97-AF65-F5344CB8AC3E}">
        <p14:creationId xmlns:p14="http://schemas.microsoft.com/office/powerpoint/2010/main" val="34012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D84147A-182A-2E23-43D4-3FC0D5B4BE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4252" b="11008"/>
          <a:stretch/>
        </p:blipFill>
        <p:spPr>
          <a:xfrm>
            <a:off x="-2" y="1481400"/>
            <a:ext cx="9150476" cy="53766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7" b="12407"/>
          <a:stretch/>
        </p:blipFill>
        <p:spPr>
          <a:xfrm>
            <a:off x="-6477" y="1719463"/>
            <a:ext cx="9150475" cy="515995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sil. I/22 u Domažlic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malého poloměru, omezení výhledu na vnitřní straně oblouku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5376600"/>
            <a:ext cx="8482584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Odtěžen svah na vnitřním straně oblouku, doplněno SDZ, nový obrus, VDZ, projektuje se úprava komunikace, realizace po roce 2025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Probíhá instalace nových svodidel, s úpravou pro motorkáře, dále probíhají projekční práce na úpravu trasy, zpracování DÚR do 12/2024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Provedeny úpravy svodidel a zpřehlednění směrového oblouku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F61856-28A3-920E-9B91-32820C168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E456260-9EEA-2CE1-7476-27BEBB16BF62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</p:spTree>
    <p:extLst>
      <p:ext uri="{BB962C8B-B14F-4D97-AF65-F5344CB8AC3E}">
        <p14:creationId xmlns:p14="http://schemas.microsoft.com/office/powerpoint/2010/main" val="18881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B6897-64DB-7140-6AE8-2B74CCD70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0A70512-092D-5ED8-00DF-69CF3639B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" b="5383"/>
          <a:stretch/>
        </p:blipFill>
        <p:spPr>
          <a:xfrm>
            <a:off x="-2" y="1481400"/>
            <a:ext cx="9150476" cy="53766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710ED2F-131C-7292-1FA7-51AE2917E8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C1B71418-119F-EFE2-901C-CBF0714AC4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7423A628-B52F-7534-6B6F-F5696B24247B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4B84F0C6-ABB7-4A75-D866-02E02879C0D6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507F3466-E26C-B663-D19B-6E0D81059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7" b="12407"/>
          <a:stretch/>
        </p:blipFill>
        <p:spPr>
          <a:xfrm>
            <a:off x="0" y="1699428"/>
            <a:ext cx="9150475" cy="515995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CD7B4B4D-13BC-3B1F-DF60-A4FB4DD299F7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na sil. II/189 u městyse Klenčí p. Č.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AFC874EB-3999-AAF8-348F-C11D681F9FB2}"/>
              </a:ext>
            </a:extLst>
          </p:cNvPr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Směrové oblouky v kombinaci s vrcholovým, změna okolí komunikace (světlo, vlhkost)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D413726B-A6D3-1C27-7D40-BC5F1ADC1283}"/>
              </a:ext>
            </a:extLst>
          </p:cNvPr>
          <p:cNvSpPr/>
          <p:nvPr/>
        </p:nvSpPr>
        <p:spPr>
          <a:xfrm>
            <a:off x="225965" y="5805264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Bude doplněno svodidlo, zdrsnění povrchu, ořez zeleně, Z3 ne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Provedena výměna povrchu, doplněno svodidlo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3C9F6A-EF8C-0EA2-33BF-F5F256F3B1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267C2F9-E9D7-C976-840D-EEFAF609C32A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</p:spTree>
    <p:extLst>
      <p:ext uri="{BB962C8B-B14F-4D97-AF65-F5344CB8AC3E}">
        <p14:creationId xmlns:p14="http://schemas.microsoft.com/office/powerpoint/2010/main" val="23525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I/22 a III/0222a u Koutu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ACBE0F6-30E1-31CC-95D3-8EB2B5E6AC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DA8FA4D2-4A1F-543A-993C-8AA84C4C2199}"/>
              </a:ext>
            </a:extLst>
          </p:cNvPr>
          <p:cNvSpPr/>
          <p:nvPr/>
        </p:nvSpPr>
        <p:spPr>
          <a:xfrm>
            <a:off x="3887108" y="4653136"/>
            <a:ext cx="2485092" cy="158417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I/22 a III/0222a u Koutu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70"/>
          <a:stretch/>
        </p:blipFill>
        <p:spPr>
          <a:xfrm>
            <a:off x="3" y="1314182"/>
            <a:ext cx="9143997" cy="553429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538118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Bylo provedeno rozšíření křižovatky o odbočovací pruhy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nakolmení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křižovatky.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bez nehod</a:t>
            </a:r>
          </a:p>
        </p:txBody>
      </p:sp>
    </p:spTree>
    <p:extLst>
      <p:ext uri="{BB962C8B-B14F-4D97-AF65-F5344CB8AC3E}">
        <p14:creationId xmlns:p14="http://schemas.microsoft.com/office/powerpoint/2010/main" val="3419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E0F33C1-84D8-0CFA-A840-A0B1CC7E1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7925" y="1327010"/>
            <a:ext cx="9148237" cy="5530990"/>
          </a:xfrm>
          <a:prstGeom prst="rect">
            <a:avLst/>
          </a:prstGeom>
        </p:spPr>
      </p:pic>
      <p:sp>
        <p:nvSpPr>
          <p:cNvPr id="3" name="Bublinový popisek: se šipkou dolů 2">
            <a:extLst>
              <a:ext uri="{FF2B5EF4-FFF2-40B4-BE49-F238E27FC236}">
                <a16:creationId xmlns:a16="http://schemas.microsoft.com/office/drawing/2014/main" id="{FA35CC94-424A-47CD-62A2-5373CF38C3E1}"/>
              </a:ext>
            </a:extLst>
          </p:cNvPr>
          <p:cNvSpPr/>
          <p:nvPr/>
        </p:nvSpPr>
        <p:spPr>
          <a:xfrm>
            <a:off x="3438288" y="4221088"/>
            <a:ext cx="2232248" cy="1472099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II/191 a II/171 u obce Janovice nad Úhlavou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2712F70-C57E-04B9-8C01-460AF6FC30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7" b="10097"/>
          <a:stretch/>
        </p:blipFill>
        <p:spPr>
          <a:xfrm>
            <a:off x="-3964" y="1363627"/>
            <a:ext cx="9172012" cy="553099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76433" y="6165304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2021 -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Realizace stavby okružní křižovatky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jedna nehoda, pod vlivem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2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0" y="1340766"/>
            <a:ext cx="9144000" cy="551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5" b="10105"/>
          <a:stretch/>
        </p:blipFill>
        <p:spPr>
          <a:xfrm>
            <a:off x="0" y="1407170"/>
            <a:ext cx="9144000" cy="547260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I/20 a III/18047, obec Losiná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přímý dlouhý úsek svádí k nedodržování max. dovolené rychlosti, z druhé strany klesání ve směrovém oblouku.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3501008"/>
            <a:ext cx="8482584" cy="329320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Tato křižovatka bude vybudována s předstihem jako část obchvatu obce Losiná.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2017 -  ŘSD zadalo zpracování PD na OK.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zpracování PD na OK a vydání stavebního povolení napadlo sdružení RADYNĚ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V dubnu bylo vydáno územní rozhodnutí, zpracovává se dokumentace pro stavební povolení.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V říjnu letošního roku bude dokončená PDPS realizace stavby proběhne v roce 2021. Stavba bude koordinována s opravou silnice III. tř.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Příprava zadávací dokumentace, výběrové řízení 07/2021, realizace 2021-22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Probíhá stavba okružní křižovatky.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Kruhová křižovatka zrealizována, v předčasném užívání od roku 2022, 7/2023 kolaudace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3 DN, bez zranění, chyba řidiče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A14B6F5-3A68-AA0E-F4EF-AFB638CC58EC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5DE4C31-64F5-50D3-27C9-7CAC6D251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6598" b="2395"/>
          <a:stretch/>
        </p:blipFill>
        <p:spPr bwMode="auto">
          <a:xfrm>
            <a:off x="0" y="1386487"/>
            <a:ext cx="9143998" cy="54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27384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0" y="1408934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0069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I/20 a III/11747 u obce Klášter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odbočující vozidlo vlevo z hl. kom. je snadno přehlédnutelné, napojení silnic je v krátkém, ale výrazném svahu.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3010986"/>
            <a:ext cx="8482584" cy="378565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ŘSD nechalo zpracovat BI.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probíhá zpracování PD DUR, dokončení 2017 -&gt; nová styk. křiž. s odboč. pruhem vlevo, zvětšení pol. oblouku před křiž., snížení nivelety.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došlo k úpravě VDZ a SDZ, byla dosypaná krajnice vozovky. Zpracovává se PD DUR, problémy s výkupem pozemků.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stále jsou problémy s výkupem pozemků, dojde k realizaci úspornější varianty. Možná realizace 2021.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Proběhlo vykoupení pozemků, v měsíci květnu byla dokončena DSP v měsíci srpnu by mohlo do jít žádosti o stavební povolení. Možná realizace stavby v roce 2021.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zažádáno o stavební povolení, realizace se plánuje v roce 2023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realizace v roce 2023, proběhne rekonstrukce křižovatky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Stavba připravena, nejsou alokovány finanční prostředky, realizace 2024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Zprovoznění 25.10.2024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bez nehod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E50ADB4-7BB1-1187-501B-13B0B1C1C2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641CBB2-361F-FEAF-49F3-894063B1BD16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</p:spTree>
    <p:extLst>
      <p:ext uri="{BB962C8B-B14F-4D97-AF65-F5344CB8AC3E}">
        <p14:creationId xmlns:p14="http://schemas.microsoft.com/office/powerpoint/2010/main" val="156144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-8886" y="1409215"/>
            <a:ext cx="9144000" cy="5472608"/>
            <a:chOff x="-8886" y="1409215"/>
            <a:chExt cx="9144000" cy="5472608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58" b="3672"/>
            <a:stretch/>
          </p:blipFill>
          <p:spPr>
            <a:xfrm>
              <a:off x="-8886" y="1409215"/>
              <a:ext cx="9144000" cy="5472608"/>
            </a:xfrm>
            <a:prstGeom prst="rect">
              <a:avLst/>
            </a:prstGeom>
          </p:spPr>
        </p:pic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7904" y="3823296"/>
              <a:ext cx="306000" cy="301387"/>
            </a:xfrm>
            <a:prstGeom prst="rect">
              <a:avLst/>
            </a:prstGeom>
          </p:spPr>
        </p:pic>
      </p:grpSp>
      <p:pic>
        <p:nvPicPr>
          <p:cNvPr id="26" name="Obrázek 25">
            <a:extLst>
              <a:ext uri="{FF2B5EF4-FFF2-40B4-BE49-F238E27FC236}">
                <a16:creationId xmlns:a16="http://schemas.microsoft.com/office/drawing/2014/main" id="{CC2B04C9-6458-4D21-A39E-F7078ACE52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49" y="3762464"/>
            <a:ext cx="431032" cy="42305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r="3032"/>
          <a:stretch/>
        </p:blipFill>
        <p:spPr>
          <a:xfrm>
            <a:off x="-49937" y="1398793"/>
            <a:ext cx="9193937" cy="5502495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I/22 v Klatovech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Přechod přes dva souběžné jízdní pruhy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5425570"/>
            <a:ext cx="8558503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Na základě doporučení inspekce dojde k úpravě uspořádání. Připravuje se výběrové řízení na PD.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V probíhá realizace stavby dokončení 08/2022.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Hotovo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4 nehody, z toho 1 srážka s chodcem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EE1DC7B-3CEF-56D6-C1FE-8950D052C790}"/>
              </a:ext>
            </a:extLst>
          </p:cNvPr>
          <p:cNvSpPr txBox="1">
            <a:spLocks/>
          </p:cNvSpPr>
          <p:nvPr/>
        </p:nvSpPr>
        <p:spPr>
          <a:xfrm>
            <a:off x="1479840" y="2751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2EB445-62A7-92E1-2551-B1CF12BA81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8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E0F33C1-84D8-0CFA-A840-A0B1CC7E1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6553B481-62B1-C0C2-E1AD-600B904C0091}"/>
              </a:ext>
            </a:extLst>
          </p:cNvPr>
          <p:cNvSpPr/>
          <p:nvPr/>
        </p:nvSpPr>
        <p:spPr>
          <a:xfrm>
            <a:off x="2664604" y="2839997"/>
            <a:ext cx="2088232" cy="144016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521B9D3-C0F7-453F-A12F-6103D81AB3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3"/>
          <a:stretch/>
        </p:blipFill>
        <p:spPr>
          <a:xfrm>
            <a:off x="-4168" y="1363627"/>
            <a:ext cx="9154942" cy="553624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796171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2020 provedena realizace stavby, došlo k úpravě přechodů pro chodce, vybudování ostrůvků a úpravy BUS zastávek.</a:t>
            </a:r>
          </a:p>
        </p:txBody>
      </p:sp>
    </p:spTree>
    <p:extLst>
      <p:ext uri="{BB962C8B-B14F-4D97-AF65-F5344CB8AC3E}">
        <p14:creationId xmlns:p14="http://schemas.microsoft.com/office/powerpoint/2010/main" val="19764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P687 na silnici I/26 u Babylonu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2" name="Symbol „Zákaz“ 1"/>
          <p:cNvSpPr/>
          <p:nvPr/>
        </p:nvSpPr>
        <p:spPr>
          <a:xfrm>
            <a:off x="13140952" y="3140968"/>
            <a:ext cx="1080120" cy="1080120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A8CAEF7E-78ED-5702-DBC1-E5CC978164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0" y="1327010"/>
            <a:ext cx="9148237" cy="5530990"/>
          </a:xfrm>
          <a:prstGeom prst="rect">
            <a:avLst/>
          </a:prstGeom>
        </p:spPr>
      </p:pic>
      <p:sp>
        <p:nvSpPr>
          <p:cNvPr id="4" name="Šipka: doprava 3">
            <a:extLst>
              <a:ext uri="{FF2B5EF4-FFF2-40B4-BE49-F238E27FC236}">
                <a16:creationId xmlns:a16="http://schemas.microsoft.com/office/drawing/2014/main" id="{3673FA63-875C-576E-0BB5-EA9F816EF1A2}"/>
              </a:ext>
            </a:extLst>
          </p:cNvPr>
          <p:cNvSpPr/>
          <p:nvPr/>
        </p:nvSpPr>
        <p:spPr>
          <a:xfrm>
            <a:off x="395536" y="4581128"/>
            <a:ext cx="2736304" cy="144016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P687 na silnici I/26 u Babylonu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8001"/>
          <a:stretch/>
        </p:blipFill>
        <p:spPr>
          <a:xfrm>
            <a:off x="4564" y="1330352"/>
            <a:ext cx="9163255" cy="5542754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312F1597-C15B-D78B-D73E-97A380FFB816}"/>
              </a:ext>
            </a:extLst>
          </p:cNvPr>
          <p:cNvSpPr txBox="1"/>
          <p:nvPr/>
        </p:nvSpPr>
        <p:spPr>
          <a:xfrm>
            <a:off x="750506" y="6070312"/>
            <a:ext cx="7154090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– Instalovány závory na přejezdu i přechodu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a půl bez nehod</a:t>
            </a:r>
          </a:p>
        </p:txBody>
      </p:sp>
    </p:spTree>
    <p:extLst>
      <p:ext uri="{BB962C8B-B14F-4D97-AF65-F5344CB8AC3E}">
        <p14:creationId xmlns:p14="http://schemas.microsoft.com/office/powerpoint/2010/main" val="247015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Podjezd na silnici I/27 v Klatovech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3848DAA-F9D2-3EB6-466F-4AB3A7AE52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1AD23713-3AE8-8D14-1077-8D26C88764A8}"/>
              </a:ext>
            </a:extLst>
          </p:cNvPr>
          <p:cNvSpPr/>
          <p:nvPr/>
        </p:nvSpPr>
        <p:spPr>
          <a:xfrm>
            <a:off x="5004048" y="4833156"/>
            <a:ext cx="2088232" cy="136815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Podjezd na silnici I/27 v Klatovech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b="28932"/>
          <a:stretch/>
        </p:blipFill>
        <p:spPr>
          <a:xfrm>
            <a:off x="0" y="1324116"/>
            <a:ext cx="9146907" cy="553388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4561494"/>
            <a:ext cx="8211219" cy="193899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Osazení DZ B16 400 m před železničním podjezdem (směr Luby) - zákaz vjezdu vozidel, jejichž výška přesahuje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vyzn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mez 3,70 m, provedeno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O tomto omezení bylo informováno i  Národní dopravní informační  centrum.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částečně vyřešeno přeložkou, SŽ bude rekonstruovat most, nová konstrukce – nová podjezdná výška 4,20</a:t>
            </a:r>
          </a:p>
        </p:txBody>
      </p:sp>
    </p:spTree>
    <p:extLst>
      <p:ext uri="{BB962C8B-B14F-4D97-AF65-F5344CB8AC3E}">
        <p14:creationId xmlns:p14="http://schemas.microsoft.com/office/powerpoint/2010/main" val="24709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00600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Riziková místa na typech komunikací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545F6E9-1268-E12E-C1A8-0352F52D8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13208"/>
            <a:ext cx="3816424" cy="1239709"/>
          </a:xfrm>
          <a:prstGeom prst="rect">
            <a:avLst/>
          </a:prstGeom>
        </p:spPr>
      </p:pic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7738F517-AD8E-42D4-A4E3-203C51CDD98F}"/>
              </a:ext>
            </a:extLst>
          </p:cNvPr>
          <p:cNvGraphicFramePr>
            <a:graphicFrameLocks/>
          </p:cNvGraphicFramePr>
          <p:nvPr/>
        </p:nvGraphicFramePr>
        <p:xfrm>
          <a:off x="383063" y="2348880"/>
          <a:ext cx="7732425" cy="3776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81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42961" t="35282" r="30681" b="3669"/>
          <a:stretch/>
        </p:blipFill>
        <p:spPr>
          <a:xfrm>
            <a:off x="-1019" y="1336242"/>
            <a:ext cx="9145017" cy="552175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0" y="1398793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I/27 u města Plasy 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směrové oblouky malého poloměru v klesání, omezená přehlednost průběhu trasy v lese.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3982461"/>
            <a:ext cx="8482584" cy="280076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2018 - V současné době dokončujeme přípravu přeložky této komunikace, takže by se zde žádné úpravy nemusely odehrávat.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2019 - Přeložka komunikace by se měla zahájit kolem roku 2024, již zde probíhají poslední projednání.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V minulém roce bylo provedeno zdrsnění povrchu vozovky.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DSP v projednávání, realizace 2024-27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Realizace stavby 11/2023 dokončení 10/2027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Zahájení obchvatu Plasy ZS 9/2023 – UP 9/2027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Probíhají práce na PDPS, zahájené přípravné práce, ZS 2025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Zahájena stavba mostu, na zbytek trasy vysoutěžený zhotovitel, čeká se na podpis smlouvy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7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6F60D-2672-7F13-B666-44EF4BE0E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8C5FDC1-F456-6478-410A-9CCB18D26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7" b="10427"/>
          <a:stretch/>
        </p:blipFill>
        <p:spPr>
          <a:xfrm>
            <a:off x="-2" y="1481400"/>
            <a:ext cx="9150476" cy="53766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05FC985-B353-89CA-505A-4EB3AD9799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4E86C406-033E-EB02-CA38-8E9EEED29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CA10F44-BCE5-018F-CD93-28FCA0EEFD39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28F78682-44B1-7FEB-3BD9-47E2424EC2FD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57D2F4AD-BF5D-5B62-0B4E-0DB7E876A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7" b="12407"/>
          <a:stretch/>
        </p:blipFill>
        <p:spPr>
          <a:xfrm>
            <a:off x="0" y="1698048"/>
            <a:ext cx="9150475" cy="515995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5FAC4AF-95E3-E71C-64D9-7474E9ACA160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II/185 u Klatov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657B2262-D2F8-8FA5-747F-59F958806A40}"/>
              </a:ext>
            </a:extLst>
          </p:cNvPr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Oblouk malého poloměru, nečitelnost trasy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AF14254F-A3AE-4A78-71B7-9EF75B760627}"/>
              </a:ext>
            </a:extLst>
          </p:cNvPr>
          <p:cNvSpPr/>
          <p:nvPr/>
        </p:nvSpPr>
        <p:spPr>
          <a:xfrm>
            <a:off x="225965" y="5877272"/>
            <a:ext cx="855850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Osazeny Z3, připravuje se provedení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protismyku</a:t>
            </a:r>
            <a:endParaRPr lang="cs-C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ABFE340-3A06-2C71-2DBD-D66323B7D320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D947A4-B045-CFDE-8A83-780380E935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0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0" y="1360801"/>
            <a:ext cx="9144000" cy="549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-2" y="1406519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silnice I/26 a MK u hraničního přechodu Folmava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 hlavní komunikace ve směrovém oblouku, velká plocha křižovatky, max. dovolená rychlost, neřešené přecházení chodců.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6" y="3284984"/>
            <a:ext cx="8558503" cy="329320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ŘSD zadalo zpracování studie -&gt; předpokládaný termín dokončení je 09/2017 -&gt; poté bude navržen další postup řešení.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ze zpracované studie vyšlo řešení přebudování na OK s prostorem pro přecházení chodců. ŘSD má problémy se získání pozemků pod OK. Starosta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Folmavy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nabídl jednání s vlastníky dotčených pozemků.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Obec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Folmava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blízko k dohodě s vlastníky pozemků. Pokud nebude uzavřena dohoda ŘSD nebude zadávat další stupeň PD.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Obec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Folmava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stále nemá dohodu s vlastníky pozemků.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Chystá se dohoda s vlastníky potřebných pozemků, nedaří se získat pozemky.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Trvá problém s pozemky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Probíhá výběrové řízení na zhotovitele studie úpravy daného místa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Zpracována studie, zadává se další stupeň, řešena majetková příprava</a:t>
            </a:r>
          </a:p>
        </p:txBody>
      </p:sp>
    </p:spTree>
    <p:extLst>
      <p:ext uri="{BB962C8B-B14F-4D97-AF65-F5344CB8AC3E}">
        <p14:creationId xmlns:p14="http://schemas.microsoft.com/office/powerpoint/2010/main" val="33837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42743" t="33289" r="31215" b="6295"/>
          <a:stretch/>
        </p:blipFill>
        <p:spPr>
          <a:xfrm>
            <a:off x="1" y="1350852"/>
            <a:ext cx="9144000" cy="550714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1" y="1415109"/>
            <a:ext cx="9144000" cy="5472607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I/20 a II/183 u obce Losiná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úhel křížení, intenzity a rychlost na hlavní komunikaci, omezený rozhled.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3677462"/>
            <a:ext cx="8482584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Došlo k zahuštění směrových sloupků a probíhá jednání o úpravě velkoplošného SDZ  a jeho přemístění.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ŘSD provedla úpravy VDZ a SDZ, dojde k úpravě následující křižovatky se silnicí I/19 a tímto úpravy zasáhnou i do této křižovatky čímž bude provedena úprava omezeného rozhledu této křižovatky.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podána žádost o stavební povolení, připravena PDPS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předpoklad stavební povolení 2022 a realizace stavby 2023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Na podzim zahájení realizace přípravnými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prácemi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dokončení hlavních prací v 2024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Pouze dílčí úpravy, stavební úpravy na křížení s I/19, definitivní řešení s obchvatem Losiné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Beze změny, řešením obchvatem, příprava probíhá, ZS 2027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0600E8B-9DBD-4C8E-B5B1-59F793D23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2750" b="6388"/>
          <a:stretch/>
        </p:blipFill>
        <p:spPr>
          <a:xfrm>
            <a:off x="0" y="1398793"/>
            <a:ext cx="9143998" cy="545920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0" y="1385392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I/19 u Štáhlav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6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Omezená přehlednost křižovatky, úzká vozovka,  lomená přednost.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7" y="4305045"/>
            <a:ext cx="8482583" cy="230832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ŘSD již ta tento úsek zpracovalo záměr projektu který je již schválen, v současné době probíhá předběžný geotechnický průzkum, který bude dokončen v srpnu letošního roku. 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Zpracovává se DUR celého úseku k I/20, současně probíhá jednání o lokální úpravě křižovatky, problémy s výkupy pozemku.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Komplikace s majetkoprávním vypořádáním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Beze změny, komplikované dědické řízení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Stále problém s MPV, projekčně připraveno, po vypořádání bude realizováno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2D8D23D-5B8E-4C6E-9711-0A02A9BDD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FF2EFF0-78E3-7BFF-71F2-6096CAFD1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2" r="53937" b="14166"/>
          <a:stretch/>
        </p:blipFill>
        <p:spPr>
          <a:xfrm>
            <a:off x="-2" y="1518241"/>
            <a:ext cx="9135313" cy="53397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6" b="12436"/>
          <a:stretch/>
        </p:blipFill>
        <p:spPr>
          <a:xfrm>
            <a:off x="-8692" y="1725779"/>
            <a:ext cx="9152692" cy="515719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 Seřadiště v Plzni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Průběh hlavní komunikace a šířkové uspořádání zakončení přivaděče, klopení vozovky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5412163"/>
            <a:ext cx="8482584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Pravidelně rovnáme city bloky , natíráme barvou. Ulice Jasmínová- Jateční etapa východního okruhu příprava na PD DUR.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Zahájení po roce 2025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Beze změny (probíhá příprava DSP, předpoklad ZS 2027)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Beze změny, projednáváno ÚR, předpoklad ZS po roce 2030</a:t>
            </a:r>
          </a:p>
        </p:txBody>
      </p:sp>
      <p:sp>
        <p:nvSpPr>
          <p:cNvPr id="29" name="TextovéPole 28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B729DA5-408B-CB92-BB9B-86CF8315B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1245F84-EFCB-9F14-0B3E-5F3E6BA38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80" t="-6895" r="2471" b="16185"/>
          <a:stretch/>
        </p:blipFill>
        <p:spPr>
          <a:xfrm>
            <a:off x="9872" y="1513449"/>
            <a:ext cx="9143997" cy="5344551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7" b="12407"/>
          <a:stretch/>
        </p:blipFill>
        <p:spPr>
          <a:xfrm>
            <a:off x="0" y="1711267"/>
            <a:ext cx="9150475" cy="515995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II/605 v Ejpovicích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Psychologická přednost, výškový průběh větví a umístění na okraji obce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3064" y="5344551"/>
            <a:ext cx="8325486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Místo bude řešeno obchvatem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Vydáno ÚR na obchvat, nezařazen další stupeň projektové přípravy, připomínky části občanů k návrhu obchvatu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Dále probíhá projednání ÚR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044C306-4086-7473-02EA-8C0F22CD80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99753DE-0274-CB73-B4B3-DD651B0E84AF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</p:spTree>
    <p:extLst>
      <p:ext uri="{BB962C8B-B14F-4D97-AF65-F5344CB8AC3E}">
        <p14:creationId xmlns:p14="http://schemas.microsoft.com/office/powerpoint/2010/main" val="19311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976664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k vývoji opatření na místech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8298308" cy="4527557"/>
          </a:xfrm>
        </p:spPr>
        <p:txBody>
          <a:bodyPr>
            <a:normAutofit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Průběžně zveřejňujeme nově zjištěné informace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     k vývoji opatření na místech na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webových stránkách</a:t>
            </a:r>
          </a:p>
          <a:p>
            <a:pPr marL="0" indent="0" algn="just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Dopravní konference.</a:t>
            </a:r>
          </a:p>
          <a:p>
            <a:pPr marL="0" indent="0" algn="ctr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Sdělte nám prosím nové informace k RM: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601 367 009 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info@dopravnikonference.com</a:t>
            </a:r>
            <a:endParaRPr lang="cs-CZ" sz="1700" b="1" dirty="0">
              <a:solidFill>
                <a:srgbClr val="417D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417D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stránky: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- vyhledat Dopravní konference s BESIPEM.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15" name="Obrázek 1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066B74CE-9ED5-445A-BEBC-72F9A2C7DB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3" y="4077072"/>
            <a:ext cx="2234128" cy="26710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8"/>
          <a:srcRect l="7475" t="9982" r="67325"/>
          <a:stretch/>
        </p:blipFill>
        <p:spPr>
          <a:xfrm>
            <a:off x="6372200" y="1806411"/>
            <a:ext cx="2448272" cy="223731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5D573CF-F81B-91B9-4862-A38BAC8D5A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-6949"/>
            <a:ext cx="9144000" cy="687189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08B5A331-135A-704A-8023-D4942898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624"/>
            <a:ext cx="4695549" cy="230425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2C0746-A86D-DE41-A8A5-AD8BDC59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06" y="5685191"/>
            <a:ext cx="537376" cy="4799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0A33C6-E316-A044-9A2E-969EE40E7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83" y="5763330"/>
            <a:ext cx="1374826" cy="4017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166377" y="4197844"/>
            <a:ext cx="3909679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</p:txBody>
      </p:sp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BB5EB444-7C20-4DC4-B0B7-A80F4CC523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546312"/>
            <a:ext cx="1211576" cy="864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691A9D4-134F-A905-1E46-0FC15EA17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978" y="5786026"/>
            <a:ext cx="1516754" cy="28783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9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475252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rizikových míst v krajích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614AB61-068E-DF2E-BE57-A8A451863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6" y="-17881"/>
            <a:ext cx="3815407" cy="1239379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 rot="18918014">
            <a:off x="3072701" y="4779806"/>
            <a:ext cx="1077486" cy="2507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E8F540C4-F352-7007-E3B3-9157751CA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7927666"/>
              </p:ext>
            </p:extLst>
          </p:nvPr>
        </p:nvGraphicFramePr>
        <p:xfrm>
          <a:off x="27136" y="1825734"/>
          <a:ext cx="9144001" cy="3900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0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68863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Časová náročnost realizací opatření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3528" y="1829001"/>
            <a:ext cx="84614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b="1" dirty="0"/>
              <a:t> 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Většinu úprav míst již správci řeší ze střednědobého a   dlouhodobého hlediska, což je časově náročné (i na několik let).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   Souvisí to např.: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bezpečnostních inspekcí.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dokumentací pro DÚR, DSP a DPS, (EIA) respektive nově dokumentaci pro povolení záměru (DPZ).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nalezení finančních prostředků na realizaci.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výběrem dodavatele stavby.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konečnou přestavbou místa.</a:t>
            </a:r>
          </a:p>
          <a:p>
            <a:pPr marL="0" lvl="2"/>
            <a:endParaRPr lang="pl-PL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146" lvl="2" indent="-391146">
              <a:buFont typeface="Wingdings" panose="05000000000000000000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Naším cílem je, aby se v letošním roce podařila realizovat opatření na dalších místech.</a:t>
            </a:r>
          </a:p>
        </p:txBody>
      </p:sp>
      <p:pic>
        <p:nvPicPr>
          <p:cNvPr id="5" name="Picture 2" descr="\\NAS\D.Konference\2023\LOGO DK 2023\PNG_3.png">
            <a:extLst>
              <a:ext uri="{FF2B5EF4-FFF2-40B4-BE49-F238E27FC236}">
                <a16:creationId xmlns:a16="http://schemas.microsoft.com/office/drawing/2014/main" id="{34168794-3AFF-D681-2649-B7B6F5E9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7" y="56392"/>
            <a:ext cx="3813184" cy="12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5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vod, elektronika&#10;&#10;Popis byl vytvořen automaticky">
            <a:extLst>
              <a:ext uri="{FF2B5EF4-FFF2-40B4-BE49-F238E27FC236}">
                <a16:creationId xmlns:a16="http://schemas.microsoft.com/office/drawing/2014/main" id="{C12E318B-CD7F-3A46-B8B1-7C5807FC1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816"/>
          <a:stretch/>
        </p:blipFill>
        <p:spPr>
          <a:xfrm>
            <a:off x="0" y="0"/>
            <a:ext cx="9144000" cy="689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E284A2-4839-5442-AFD8-CD992628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552571" cy="1523820"/>
          </a:xfrm>
          <a:prstGeom prst="rect">
            <a:avLst/>
          </a:prstGeom>
        </p:spPr>
      </p:pic>
      <p:pic>
        <p:nvPicPr>
          <p:cNvPr id="32" name="Obrázek 31" descr="Obsah obrázku LEGO, hračka&#10;&#10;Popis byl vytvořen automaticky">
            <a:extLst>
              <a:ext uri="{FF2B5EF4-FFF2-40B4-BE49-F238E27FC236}">
                <a16:creationId xmlns:a16="http://schemas.microsoft.com/office/drawing/2014/main" id="{49EFE489-C200-4048-8CEC-6ECB4E63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731541"/>
            <a:ext cx="10153128" cy="35167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331640" y="2306840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provedena nebo dokončena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realizace opatření na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lokalitách!</a:t>
            </a:r>
          </a:p>
        </p:txBody>
      </p:sp>
    </p:spTree>
    <p:extLst>
      <p:ext uri="{BB962C8B-B14F-4D97-AF65-F5344CB8AC3E}">
        <p14:creationId xmlns:p14="http://schemas.microsoft.com/office/powerpoint/2010/main" val="17702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II/230 u Chodové Plané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51D6D15-9496-F066-EF5A-D373FA8D0F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4" name="Šipka: doleva 3">
            <a:extLst>
              <a:ext uri="{FF2B5EF4-FFF2-40B4-BE49-F238E27FC236}">
                <a16:creationId xmlns:a16="http://schemas.microsoft.com/office/drawing/2014/main" id="{C376FABF-7929-77D0-E29A-D11CDC820D76}"/>
              </a:ext>
            </a:extLst>
          </p:cNvPr>
          <p:cNvSpPr/>
          <p:nvPr/>
        </p:nvSpPr>
        <p:spPr>
          <a:xfrm>
            <a:off x="2735796" y="1544757"/>
            <a:ext cx="2340260" cy="1541011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II/230 u Chodové Plané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9"/>
          <a:stretch/>
        </p:blipFill>
        <p:spPr>
          <a:xfrm>
            <a:off x="10418" y="1376317"/>
            <a:ext cx="9164541" cy="553773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4340" y="5313243"/>
            <a:ext cx="8211219" cy="132343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obnova VDZ, zvýraznily se vodící čáry, doplnilo se SDZ Z3 do oblouků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Nejdůležitějším opatřením bylo ale provedení zdrsnění povrchu vozovky.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47CN 2U 27LZ po realizaci 2014 – 12CN 3LZ</a:t>
            </a:r>
          </a:p>
        </p:txBody>
      </p:sp>
    </p:spTree>
    <p:extLst>
      <p:ext uri="{BB962C8B-B14F-4D97-AF65-F5344CB8AC3E}">
        <p14:creationId xmlns:p14="http://schemas.microsoft.com/office/powerpoint/2010/main" val="16991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II/605 u obce Mýto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41E43C3C-12A4-FE52-D6F6-A64BC62185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DC8086B9-9133-E0F5-C470-282BD68EACB1}"/>
              </a:ext>
            </a:extLst>
          </p:cNvPr>
          <p:cNvSpPr/>
          <p:nvPr/>
        </p:nvSpPr>
        <p:spPr>
          <a:xfrm>
            <a:off x="6732240" y="2399974"/>
            <a:ext cx="2016224" cy="122413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II/605 u obce Mýto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8"/>
          <a:stretch/>
        </p:blipFill>
        <p:spPr>
          <a:xfrm>
            <a:off x="14935" y="1330137"/>
            <a:ext cx="9143998" cy="553579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698839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Provedena SÚS PLZK obnova vodících čar VDZ na II/605 v úseku od hranice Plzeňského kraje po obec Ejpovice včetně tohoto rizikového úseku, zvýrazněno SDZ. </a:t>
            </a:r>
          </a:p>
        </p:txBody>
      </p:sp>
    </p:spTree>
    <p:extLst>
      <p:ext uri="{BB962C8B-B14F-4D97-AF65-F5344CB8AC3E}">
        <p14:creationId xmlns:p14="http://schemas.microsoft.com/office/powerpoint/2010/main" val="7215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Nájezd na silnici II/605 u Rokycan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10BF334-68E0-3CB9-9D6B-B2F9ECBF29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488D85D3-3421-A1D2-F57A-4857ECE7FF82}"/>
              </a:ext>
            </a:extLst>
          </p:cNvPr>
          <p:cNvSpPr/>
          <p:nvPr/>
        </p:nvSpPr>
        <p:spPr>
          <a:xfrm>
            <a:off x="6045528" y="2555862"/>
            <a:ext cx="2016224" cy="158417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Nájezd na silnici II/605 u Rokycan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r="9844" b="31334"/>
          <a:stretch/>
        </p:blipFill>
        <p:spPr>
          <a:xfrm>
            <a:off x="-36820" y="1363627"/>
            <a:ext cx="9144000" cy="553099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53332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Provedena výměna svodidel, protismyková úprava vozovky, obnova VDZ, instalace SDZ doporučené rychlosti.</a:t>
            </a:r>
          </a:p>
        </p:txBody>
      </p:sp>
    </p:spTree>
    <p:extLst>
      <p:ext uri="{BB962C8B-B14F-4D97-AF65-F5344CB8AC3E}">
        <p14:creationId xmlns:p14="http://schemas.microsoft.com/office/powerpoint/2010/main" val="37822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4384</TotalTime>
  <Words>2726</Words>
  <Application>Microsoft Office PowerPoint</Application>
  <PresentationFormat>Předvádění na obrazovce (4:3)</PresentationFormat>
  <Paragraphs>305</Paragraphs>
  <Slides>38</Slides>
  <Notes>37</Notes>
  <HiddenSlides>7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Martin Landsfeld</cp:lastModifiedBy>
  <cp:revision>350</cp:revision>
  <dcterms:created xsi:type="dcterms:W3CDTF">2017-03-15T09:26:25Z</dcterms:created>
  <dcterms:modified xsi:type="dcterms:W3CDTF">2025-11-11T09:19:51Z</dcterms:modified>
</cp:coreProperties>
</file>