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358" r:id="rId2"/>
    <p:sldId id="366" r:id="rId3"/>
    <p:sldId id="269" r:id="rId4"/>
    <p:sldId id="271" r:id="rId5"/>
    <p:sldId id="270" r:id="rId6"/>
    <p:sldId id="261" r:id="rId7"/>
    <p:sldId id="333" r:id="rId8"/>
    <p:sldId id="355" r:id="rId9"/>
    <p:sldId id="356" r:id="rId10"/>
    <p:sldId id="357" r:id="rId11"/>
    <p:sldId id="344" r:id="rId12"/>
    <p:sldId id="350" r:id="rId13"/>
    <p:sldId id="312" r:id="rId14"/>
    <p:sldId id="315" r:id="rId15"/>
    <p:sldId id="316" r:id="rId16"/>
    <p:sldId id="317" r:id="rId17"/>
    <p:sldId id="353" r:id="rId18"/>
    <p:sldId id="320" r:id="rId19"/>
    <p:sldId id="321" r:id="rId20"/>
    <p:sldId id="324" r:id="rId21"/>
    <p:sldId id="354" r:id="rId22"/>
    <p:sldId id="330" r:id="rId23"/>
    <p:sldId id="334" r:id="rId24"/>
    <p:sldId id="331" r:id="rId25"/>
    <p:sldId id="332" r:id="rId26"/>
    <p:sldId id="323" r:id="rId27"/>
    <p:sldId id="322" r:id="rId28"/>
    <p:sldId id="283" r:id="rId29"/>
    <p:sldId id="298" r:id="rId30"/>
    <p:sldId id="326" r:id="rId31"/>
    <p:sldId id="351" r:id="rId32"/>
    <p:sldId id="362" r:id="rId33"/>
    <p:sldId id="365" r:id="rId34"/>
    <p:sldId id="345" r:id="rId35"/>
    <p:sldId id="361" r:id="rId36"/>
    <p:sldId id="367" r:id="rId37"/>
    <p:sldId id="364" r:id="rId38"/>
    <p:sldId id="359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 autoAdjust="0"/>
    <p:restoredTop sz="93371" autoAdjust="0"/>
  </p:normalViewPr>
  <p:slideViewPr>
    <p:cSldViewPr showGuides="1">
      <p:cViewPr varScale="1">
        <p:scale>
          <a:sx n="90" d="100"/>
          <a:sy n="90" d="100"/>
        </p:scale>
        <p:origin x="66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AMDI\Dopravn&#237;%20konference\Souhrn%20m&#237;st%20DK%202014-20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lokality</a:t>
            </a:r>
            <a:r>
              <a:rPr lang="cs-CZ" baseline="0"/>
              <a:t> </a:t>
            </a:r>
            <a:r>
              <a:rPr lang="cs-CZ"/>
              <a:t>z Dopravních konferencí 2014 až 2024</a:t>
            </a:r>
          </a:p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(celkem 397 lokalit)</a:t>
            </a:r>
          </a:p>
        </c:rich>
      </c:tx>
      <c:layout>
        <c:manualLayout>
          <c:xMode val="edge"/>
          <c:yMode val="edge"/>
          <c:x val="0.19003931219044348"/>
          <c:y val="1.693819866755000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834557076208306E-2"/>
          <c:y val="0.21060229603806693"/>
          <c:w val="0.90776114866940194"/>
          <c:h val="0.72254038886420202"/>
        </c:manualLayout>
      </c:layout>
      <c:pie3DChart>
        <c:varyColors val="1"/>
        <c:ser>
          <c:idx val="0"/>
          <c:order val="0"/>
          <c:tx>
            <c:strRef>
              <c:f>Grafy!$B$10</c:f>
              <c:strCache>
                <c:ptCount val="1"/>
              </c:strCache>
            </c:strRef>
          </c:tx>
          <c:explosion val="8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9A3-4553-919C-A74DA3B6AEA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9A3-4553-919C-A74DA3B6AEAC}"/>
              </c:ext>
            </c:extLst>
          </c:dPt>
          <c:dPt>
            <c:idx val="2"/>
            <c:bubble3D val="0"/>
            <c:explosion val="28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9A3-4553-919C-A74DA3B6AEAC}"/>
              </c:ext>
            </c:extLst>
          </c:dPt>
          <c:dLbls>
            <c:dLbl>
              <c:idx val="0"/>
              <c:layout>
                <c:manualLayout>
                  <c:x val="1.6522678800200405E-2"/>
                  <c:y val="-3.4385907978743205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6C1E4720-076E-456C-B48B-2951B1938D91}" type="CATEGORYNAME">
                      <a:rPr lang="en-US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C0000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17643872954204"/>
                      <c:h val="0.213342784119196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A3-4553-919C-A74DA3B6AEAC}"/>
                </c:ext>
              </c:extLst>
            </c:dLbl>
            <c:dLbl>
              <c:idx val="1"/>
              <c:layout>
                <c:manualLayout>
                  <c:x val="-2.6278948712725955E-2"/>
                  <c:y val="1.691331548482840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1EAED763-EA59-4CEE-94A2-A6B3A81086FE}" type="CATEGORYNAM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A3-4553-919C-A74DA3B6AEAC}"/>
                </c:ext>
              </c:extLst>
            </c:dLbl>
            <c:dLbl>
              <c:idx val="2"/>
              <c:layout>
                <c:manualLayout>
                  <c:x val="-0.1096034252188258"/>
                  <c:y val="0.1494284807426386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8570F7B3-C966-48FE-ABDA-17684D909EDF}" type="CATEGORYNAME">
                      <a:rPr lang="pl-PL">
                        <a:solidFill>
                          <a:srgbClr val="00B05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9A3-4553-919C-A74DA3B6AEAC}"/>
                </c:ext>
              </c:extLst>
            </c:dLbl>
            <c:spPr>
              <a:noFill/>
              <a:ln>
                <a:solidFill>
                  <a:srgbClr val="4F81B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Grafy!$E$4:$E$6</c:f>
              <c:strCache>
                <c:ptCount val="3"/>
                <c:pt idx="0">
                  <c:v>Prozatím se neřeší u 38 lokalit [10%]</c:v>
                </c:pt>
                <c:pt idx="1">
                  <c:v>Opatření se připravuje u 135 lokalit [34%]</c:v>
                </c:pt>
                <c:pt idx="2">
                  <c:v>Opatření realizováno u 224 lokalit [56%]</c:v>
                </c:pt>
              </c:strCache>
            </c:strRef>
          </c:cat>
          <c:val>
            <c:numRef>
              <c:f>Grafy!$C$4:$C$6</c:f>
              <c:numCache>
                <c:formatCode>General</c:formatCode>
                <c:ptCount val="3"/>
                <c:pt idx="0">
                  <c:v>38</c:v>
                </c:pt>
                <c:pt idx="1">
                  <c:v>135</c:v>
                </c:pt>
                <c:pt idx="2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A3-4553-919C-A74DA3B6AE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Nás</a:t>
            </a:r>
            <a:r>
              <a:rPr lang="cs-CZ" sz="1200" dirty="0"/>
              <a:t>ledky dopravních nehod u rizikových míst </a:t>
            </a:r>
          </a:p>
          <a:p>
            <a:pPr>
              <a:defRPr/>
            </a:pPr>
            <a:r>
              <a:rPr lang="cs-CZ" sz="1200" dirty="0"/>
              <a:t>z Dopravních Konferencí 2014</a:t>
            </a:r>
            <a:r>
              <a:rPr lang="cs-CZ" sz="1200" baseline="0" dirty="0"/>
              <a:t> - </a:t>
            </a:r>
            <a:r>
              <a:rPr lang="cs-CZ" sz="1200" dirty="0"/>
              <a:t>2024</a:t>
            </a:r>
          </a:p>
        </c:rich>
      </c:tx>
      <c:layout>
        <c:manualLayout>
          <c:xMode val="edge"/>
          <c:yMode val="edge"/>
          <c:x val="0.13816280353535659"/>
          <c:y val="4.65721264722934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72869383974062"/>
          <c:y val="0.3186459463828018"/>
          <c:w val="0.81388888888888888"/>
          <c:h val="0.65757545931758532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explosion val="15"/>
            <c:spPr>
              <a:solidFill>
                <a:schemeClr val="tx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C1C-4BF4-BFFB-47780955F6DC}"/>
              </c:ext>
            </c:extLst>
          </c:dPt>
          <c:dPt>
            <c:idx val="1"/>
            <c:bubble3D val="0"/>
            <c:explosion val="16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C1C-4BF4-BFFB-47780955F6DC}"/>
              </c:ext>
            </c:extLst>
          </c:dPt>
          <c:dPt>
            <c:idx val="2"/>
            <c:bubble3D val="0"/>
            <c:explosion val="26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C1C-4BF4-BFFB-47780955F6DC}"/>
              </c:ext>
            </c:extLst>
          </c:dPt>
          <c:dLbls>
            <c:dLbl>
              <c:idx val="0"/>
              <c:layout>
                <c:manualLayout>
                  <c:x val="-0.10704138143870791"/>
                  <c:y val="-2.808999314968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1C-4BF4-BFFB-47780955F6DC}"/>
                </c:ext>
              </c:extLst>
            </c:dLbl>
            <c:dLbl>
              <c:idx val="1"/>
              <c:layout>
                <c:manualLayout>
                  <c:x val="0.12555966135908991"/>
                  <c:y val="-1.3695872279426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1C-4BF4-BFFB-47780955F6DC}"/>
                </c:ext>
              </c:extLst>
            </c:dLbl>
            <c:dLbl>
              <c:idx val="2"/>
              <c:layout>
                <c:manualLayout>
                  <c:x val="-0.13725490196078433"/>
                  <c:y val="-5.9872999745999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1C-4BF4-BFFB-47780955F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Grafy!$E$53:$E$55</c:f>
              <c:strCache>
                <c:ptCount val="3"/>
                <c:pt idx="0">
                  <c:v>Úmrtí osob: 384</c:v>
                </c:pt>
                <c:pt idx="1">
                  <c:v>Těžce zraněných osob: 1152</c:v>
                </c:pt>
                <c:pt idx="2">
                  <c:v>Lehce zraněných osob: 9200</c:v>
                </c:pt>
              </c:strCache>
            </c:strRef>
          </c:cat>
          <c:val>
            <c:numRef>
              <c:f>Grafy!$C$53:$C$55</c:f>
              <c:numCache>
                <c:formatCode>General</c:formatCode>
                <c:ptCount val="3"/>
                <c:pt idx="0">
                  <c:v>384</c:v>
                </c:pt>
                <c:pt idx="1">
                  <c:v>1152</c:v>
                </c:pt>
                <c:pt idx="2">
                  <c:v>9200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1C-4BF4-BFFB-47780955F6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288-4EB3-B4C0-308073860F5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288-4EB3-B4C0-308073860F5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288-4EB3-B4C0-308073860F52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288-4EB3-B4C0-308073860F5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B288-4EB3-B4C0-308073860F52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B288-4EB3-B4C0-308073860F52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B288-4EB3-B4C0-308073860F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176</c:v>
                </c:pt>
                <c:pt idx="3">
                  <c:v>135</c:v>
                </c:pt>
                <c:pt idx="4">
                  <c:v>89</c:v>
                </c:pt>
                <c:pt idx="5">
                  <c:v>107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88-4EB3-B4C0-308073860F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44482816"/>
        <c:axId val="244488448"/>
      </c:barChart>
      <c:catAx>
        <c:axId val="24448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8448"/>
        <c:crosses val="autoZero"/>
        <c:auto val="1"/>
        <c:lblAlgn val="ctr"/>
        <c:lblOffset val="100"/>
        <c:noMultiLvlLbl val="0"/>
      </c:catAx>
      <c:valAx>
        <c:axId val="24448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15</c:v>
                </c:pt>
                <c:pt idx="2">
                  <c:v>17</c:v>
                </c:pt>
                <c:pt idx="3">
                  <c:v>16</c:v>
                </c:pt>
                <c:pt idx="4">
                  <c:v>13</c:v>
                </c:pt>
                <c:pt idx="5">
                  <c:v>21</c:v>
                </c:pt>
                <c:pt idx="6">
                  <c:v>11</c:v>
                </c:pt>
                <c:pt idx="7">
                  <c:v>10</c:v>
                </c:pt>
                <c:pt idx="8">
                  <c:v>23</c:v>
                </c:pt>
                <c:pt idx="9">
                  <c:v>12</c:v>
                </c:pt>
                <c:pt idx="10">
                  <c:v>22</c:v>
                </c:pt>
                <c:pt idx="11">
                  <c:v>19</c:v>
                </c:pt>
                <c:pt idx="12">
                  <c:v>16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1-4A0B-898D-48E2D3DA58B6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9</c:v>
                </c:pt>
                <c:pt idx="1">
                  <c:v>10</c:v>
                </c:pt>
                <c:pt idx="2">
                  <c:v>6</c:v>
                </c:pt>
                <c:pt idx="3">
                  <c:v>9</c:v>
                </c:pt>
                <c:pt idx="4">
                  <c:v>14</c:v>
                </c:pt>
                <c:pt idx="5">
                  <c:v>8</c:v>
                </c:pt>
                <c:pt idx="6">
                  <c:v>12</c:v>
                </c:pt>
                <c:pt idx="7">
                  <c:v>15</c:v>
                </c:pt>
                <c:pt idx="8">
                  <c:v>8</c:v>
                </c:pt>
                <c:pt idx="9">
                  <c:v>10</c:v>
                </c:pt>
                <c:pt idx="10">
                  <c:v>6</c:v>
                </c:pt>
                <c:pt idx="11">
                  <c:v>6</c:v>
                </c:pt>
                <c:pt idx="12">
                  <c:v>9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1-4A0B-898D-48E2D3DA58B6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1-4A0B-898D-48E2D3DA58B6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31</c:v>
                </c:pt>
                <c:pt idx="1">
                  <c:v>27</c:v>
                </c:pt>
                <c:pt idx="2">
                  <c:v>27</c:v>
                </c:pt>
                <c:pt idx="3">
                  <c:v>28</c:v>
                </c:pt>
                <c:pt idx="4">
                  <c:v>30</c:v>
                </c:pt>
                <c:pt idx="5">
                  <c:v>30</c:v>
                </c:pt>
                <c:pt idx="6">
                  <c:v>26</c:v>
                </c:pt>
                <c:pt idx="7">
                  <c:v>26</c:v>
                </c:pt>
                <c:pt idx="8">
                  <c:v>32</c:v>
                </c:pt>
                <c:pt idx="9">
                  <c:v>25</c:v>
                </c:pt>
                <c:pt idx="10">
                  <c:v>31</c:v>
                </c:pt>
                <c:pt idx="11">
                  <c:v>27</c:v>
                </c:pt>
                <c:pt idx="12">
                  <c:v>29</c:v>
                </c:pt>
                <c:pt idx="1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1-4A0B-898D-48E2D3DA5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5971200"/>
        <c:axId val="245981184"/>
      </c:barChart>
      <c:catAx>
        <c:axId val="24597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81184"/>
        <c:crosses val="autoZero"/>
        <c:auto val="1"/>
        <c:lblAlgn val="ctr"/>
        <c:lblOffset val="100"/>
        <c:noMultiLvlLbl val="0"/>
      </c:catAx>
      <c:valAx>
        <c:axId val="24598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7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765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 - dělán mikrokoberec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19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35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zrealizováno, proběhl B, doplněna svodidla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21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915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328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980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22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273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Stále nehody, doplněno ukončení hlavní komunikace, vznikla nová hala </a:t>
            </a:r>
            <a:r>
              <a:rPr lang="cs-CZ" dirty="0" err="1"/>
              <a:t>bosch</a:t>
            </a:r>
            <a:r>
              <a:rPr lang="cs-CZ" dirty="0"/>
              <a:t>, křižovatka nasvětlena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386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v roce 2026 SUS zahájí  přípravu rekonstrukce mostu a úpravu křižovatky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974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667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Lze vyřadit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717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23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07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251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358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úprava signalizačního zařízení, vylepšeno. Ladí se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245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8169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783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zrealizováno, v režimu předčasného užívání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491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odtěžen svah v křižovatce, směr s hrbem bude řešen, řeší se vyjádření Net4gas ohledně křížení s produktovody, následně bude řešena stavba jako celek, předpoklad ZS 2028-2029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23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dochází k cyklické obnově DZ, vyhodnotit nehodovost. Letos objížďka </a:t>
            </a:r>
            <a:r>
              <a:rPr lang="cs-CZ" dirty="0" err="1"/>
              <a:t>Rytířska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4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zrealizována úprava stávajících ploch, zpracovává se audit na celý tah Náměští včetně této křižovatky – 3 varianty, 2 OK, 1 průsečná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42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A6959-FC12-52FE-A8B2-F70097A0F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CFE42BD-5B58-7A34-6550-E72D00A02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D71F3BF-F9C7-7484-3921-85CCEB61E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zpracován BA, </a:t>
            </a:r>
            <a:r>
              <a:rPr lang="cs-CZ" dirty="0" err="1"/>
              <a:t>projednáva</a:t>
            </a:r>
            <a:r>
              <a:rPr lang="cs-CZ" dirty="0"/>
              <a:t> se s ORP </a:t>
            </a:r>
            <a:r>
              <a:rPr lang="cs-CZ" dirty="0" err="1"/>
              <a:t>Ždár</a:t>
            </a:r>
            <a:r>
              <a:rPr lang="cs-CZ" dirty="0"/>
              <a:t> MÚR,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13B49A-EA93-EA5C-F0E3-EA6AD651F4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956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Beze změny, 2023 byl proveden protismykový nátěr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999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Beze změny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854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C7502-3CCF-E11F-3EE7-6FFD0C61C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B6A756D-63D2-17FA-907F-53A3C8451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F5CB22B-2ADB-8BCC-9403-1C6D6AF6E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2025 – Beze změny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B3F8E5-0F06-922C-8E42-4F602B9437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467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58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55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432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30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37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3.JP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8.jpeg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0.JP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8.jpeg"/><Relationship Id="rId4" Type="http://schemas.openxmlformats.org/officeDocument/2006/relationships/image" Target="../media/image62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dopravnikonference.com" TargetMode="External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95" y="2831183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91" y="2869937"/>
            <a:ext cx="1374826" cy="401775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2024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30.10. 2025, Kraj vysočina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F5825A25-5873-B8A8-39F3-6D7389E3A0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85" y="2695883"/>
            <a:ext cx="1211576" cy="864000"/>
          </a:xfrm>
          <a:prstGeom prst="rect">
            <a:avLst/>
          </a:prstGeom>
        </p:spPr>
      </p:pic>
      <p:pic>
        <p:nvPicPr>
          <p:cNvPr id="3" name="7DBE262B-FAC7-4612-8082-BCA36E2678FB" descr="2FD83780-B645-4E12-B7C4-B4CCB8F2FF39">
            <a:extLst>
              <a:ext uri="{FF2B5EF4-FFF2-40B4-BE49-F238E27FC236}">
                <a16:creationId xmlns:a16="http://schemas.microsoft.com/office/drawing/2014/main" id="{1FE107F9-7893-D255-B64E-7BEA6F01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25000"/>
          </a:blip>
          <a:srcRect/>
          <a:stretch>
            <a:fillRect/>
          </a:stretch>
        </p:blipFill>
        <p:spPr bwMode="auto">
          <a:xfrm>
            <a:off x="6569129" y="2943059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353691-9616-CC48-938B-1D0B42EB7A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0" y="34755"/>
            <a:ext cx="5724129" cy="2080730"/>
          </a:xfrm>
          <a:prstGeom prst="rect">
            <a:avLst/>
          </a:prstGeom>
        </p:spPr>
      </p:pic>
      <p:pic>
        <p:nvPicPr>
          <p:cNvPr id="9" name="Picture 2" descr="\\NAS\D.Konference\2023\LOGO DK 2023\PNG_3.png">
            <a:extLst>
              <a:ext uri="{FF2B5EF4-FFF2-40B4-BE49-F238E27FC236}">
                <a16:creationId xmlns:a16="http://schemas.microsoft.com/office/drawing/2014/main" id="{0842C958-1302-6D17-8B92-AE4877C66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0" y="227359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I/19 u Radňovic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1AB069E-A25B-5BF5-CC03-5214223DDC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791EDAF1-569D-5DC7-5EBD-D3C2676443C1}"/>
              </a:ext>
            </a:extLst>
          </p:cNvPr>
          <p:cNvSpPr/>
          <p:nvPr/>
        </p:nvSpPr>
        <p:spPr>
          <a:xfrm>
            <a:off x="2555776" y="2564904"/>
            <a:ext cx="2376264" cy="201622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II/112 u obce Čakovice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F82FDF-C99B-56B8-AE7B-B3A37A3061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3136"/>
          <a:stretch/>
        </p:blipFill>
        <p:spPr>
          <a:xfrm>
            <a:off x="-15860" y="1332825"/>
            <a:ext cx="9159858" cy="553311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270114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2022 – Provedená bezpečnostní inspekce, osazeno SDZ Z3 v retroreflexi.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9/2024 – 9/2025 3 nehody, bez zranění</a:t>
            </a:r>
          </a:p>
        </p:txBody>
      </p:sp>
    </p:spTree>
    <p:extLst>
      <p:ext uri="{BB962C8B-B14F-4D97-AF65-F5344CB8AC3E}">
        <p14:creationId xmlns:p14="http://schemas.microsoft.com/office/powerpoint/2010/main" val="130969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EE78D2-64E9-EB8C-1118-F761F0985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1" r="4973" b="11509"/>
          <a:stretch/>
        </p:blipFill>
        <p:spPr>
          <a:xfrm>
            <a:off x="-2" y="1411618"/>
            <a:ext cx="9143999" cy="54346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FA095B5-C984-D9E8-75E4-AE340A48DE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4500" y="1753443"/>
            <a:ext cx="5725258" cy="508023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r="18296"/>
          <a:stretch/>
        </p:blipFill>
        <p:spPr>
          <a:xfrm>
            <a:off x="1" y="1370755"/>
            <a:ext cx="4644007" cy="549304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I/34 u Humpolce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Návaznost směrových oblouků a horší čitelnost trasy.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1515" y="5157192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Povrch vozovky opatřen protismykovou úpravou.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V současné době se řeší SDZ a VDZ značení a prořezávka zeleně.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Opatření realizováno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Další úpravy se nechystají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Proveden mikrokoberec,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poslední rok 9/2024 – 9/2025 bez nehod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F9C0635-C26A-A8CA-CF3B-477EA6231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D5BB0EA-7A2C-DB68-66DB-E3DB366C20C5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</p:spTree>
    <p:extLst>
      <p:ext uri="{BB962C8B-B14F-4D97-AF65-F5344CB8AC3E}">
        <p14:creationId xmlns:p14="http://schemas.microsoft.com/office/powerpoint/2010/main" val="20074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59878FA-FF81-285C-8B01-75001B865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201" b="8511"/>
          <a:stretch/>
        </p:blipFill>
        <p:spPr>
          <a:xfrm>
            <a:off x="-1" y="1467505"/>
            <a:ext cx="9143998" cy="539049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1" b="10021"/>
          <a:stretch/>
        </p:blipFill>
        <p:spPr>
          <a:xfrm>
            <a:off x="0" y="1364952"/>
            <a:ext cx="9159858" cy="549304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I/23 u Kralic n. Oslavou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Parametry směrových oblouků, horší čitelnost trasy v kombinaci se změnou nivelety.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390495"/>
            <a:ext cx="8482584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Připravuje se oprava živičného krytu termín realizace 2024.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Pokračuje příprava obnovy krytu, bude osazen optický ohradník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Zrealizována obnova povrchu včetně VDZ, osazeny optické ohradníky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 Z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poslední rok 9/2024 – 9/2025 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nehoda bez zranění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BD662E-A4C7-F2DA-A9D3-C889BAF44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1D25FFC-7308-0594-7AED-D27AB8BCB841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</p:spTree>
    <p:extLst>
      <p:ext uri="{BB962C8B-B14F-4D97-AF65-F5344CB8AC3E}">
        <p14:creationId xmlns:p14="http://schemas.microsoft.com/office/powerpoint/2010/main" val="6230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246044E-6895-E473-2ABA-A90B28D29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652" b="11305"/>
          <a:stretch/>
        </p:blipFill>
        <p:spPr>
          <a:xfrm>
            <a:off x="1" y="1551606"/>
            <a:ext cx="9144000" cy="530639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r="3294"/>
          <a:stretch/>
        </p:blipFill>
        <p:spPr>
          <a:xfrm>
            <a:off x="-3363" y="1400517"/>
            <a:ext cx="9143996" cy="550413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Oblouk v křižovatce na I/23 u Mrákotína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Oblouk menšího poloměru v kombinaci s výškovým obloukem, omezená přehlednost.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3561551"/>
            <a:ext cx="8482584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ŘSD - V případě tohoto oblouku a křižovatky se silnicí III třídy, došlo k vyřezání křoví a osazení SDZ Z3, nic dalšího neřešíme. V současné době to nemáme vyhodnoceno od Policie ČR jako nehodové místo, navrhované řešení ač se to nezdá je dost náročné. Určitě by se našly i další varianty ale v současné době neuvažujeme zadat inspekci, nejsou k tomu důvody. Pokud bychom dostali podnět od PČR budeme to řešit.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Zpracovává se BI , na základě této inspekce se bude připravovat technická studie.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Byla zadána PD na úpravu křižovatky.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Probíhá majetkoprávní příprava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Podepsáno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ZS 4/2025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Zrealizováno, proběhl BA, doplněna svodidla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235241B-937F-CB08-57B1-39B5E46464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CA033A-DD3C-6C4F-3A8B-5FD00128B544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</p:spTree>
    <p:extLst>
      <p:ext uri="{BB962C8B-B14F-4D97-AF65-F5344CB8AC3E}">
        <p14:creationId xmlns:p14="http://schemas.microsoft.com/office/powerpoint/2010/main" val="211303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I/34 x I/37 Ždírec nad Doubravou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78EDC2-AA28-B097-CE61-4C034F5804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7" name="Bublinový popisek: se šipkou nahoru 6">
            <a:extLst>
              <a:ext uri="{FF2B5EF4-FFF2-40B4-BE49-F238E27FC236}">
                <a16:creationId xmlns:a16="http://schemas.microsoft.com/office/drawing/2014/main" id="{3E312C8A-AB53-AE48-9DB2-B6E40122AFAA}"/>
              </a:ext>
            </a:extLst>
          </p:cNvPr>
          <p:cNvSpPr/>
          <p:nvPr/>
        </p:nvSpPr>
        <p:spPr>
          <a:xfrm>
            <a:off x="3779912" y="2168775"/>
            <a:ext cx="2520280" cy="1512168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I/34 x I/37 Ždírec nad Doubravou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8" b="5801"/>
          <a:stretch/>
        </p:blipFill>
        <p:spPr>
          <a:xfrm>
            <a:off x="0" y="1329218"/>
            <a:ext cx="9144000" cy="551812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093296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podzim 2016 – Osazení SSZ a následné uvedení do provozu.</a:t>
            </a:r>
          </a:p>
        </p:txBody>
      </p:sp>
    </p:spTree>
    <p:extLst>
      <p:ext uri="{BB962C8B-B14F-4D97-AF65-F5344CB8AC3E}">
        <p14:creationId xmlns:p14="http://schemas.microsoft.com/office/powerpoint/2010/main" val="9573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II/152 a II/408 v Jemnici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599DD73-84B8-CD96-72BE-DC7FE9CEC9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Bublinový popisek: se šipkou dolů 2">
            <a:extLst>
              <a:ext uri="{FF2B5EF4-FFF2-40B4-BE49-F238E27FC236}">
                <a16:creationId xmlns:a16="http://schemas.microsoft.com/office/drawing/2014/main" id="{64B82E41-FBE3-C2C1-0512-0ADCC9CF6B19}"/>
              </a:ext>
            </a:extLst>
          </p:cNvPr>
          <p:cNvSpPr/>
          <p:nvPr/>
        </p:nvSpPr>
        <p:spPr>
          <a:xfrm>
            <a:off x="2987824" y="4912349"/>
            <a:ext cx="2160240" cy="1368152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II/152 a II/408 v Jemnici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4" b="9304"/>
          <a:stretch/>
        </p:blipFill>
        <p:spPr>
          <a:xfrm>
            <a:off x="-2" y="1340768"/>
            <a:ext cx="9143999" cy="551723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054568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2016 – Provedena přestavba na kolmé napojení + 9 parkovacích stání.</a:t>
            </a:r>
          </a:p>
        </p:txBody>
      </p:sp>
    </p:spTree>
    <p:extLst>
      <p:ext uri="{BB962C8B-B14F-4D97-AF65-F5344CB8AC3E}">
        <p14:creationId xmlns:p14="http://schemas.microsoft.com/office/powerpoint/2010/main" val="31396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707886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II/351, III/35116 ul. U Kuchyňky a MK ul. U Obůrky, Třebíč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3F08FFD-4CD0-AF44-149D-AB7617D025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CA981BFA-6CA0-7833-879C-C2AC31F4AEF5}"/>
              </a:ext>
            </a:extLst>
          </p:cNvPr>
          <p:cNvSpPr/>
          <p:nvPr/>
        </p:nvSpPr>
        <p:spPr>
          <a:xfrm>
            <a:off x="2051720" y="3934281"/>
            <a:ext cx="3078785" cy="244827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II/351, III/35116 ul. U Kuchyňky a MK ul. U Obůrky, Třebíč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5" b="9755"/>
          <a:stretch/>
        </p:blipFill>
        <p:spPr>
          <a:xfrm>
            <a:off x="-2" y="1340768"/>
            <a:ext cx="9144000" cy="551723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619497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Konec roku 2015 – stavební úprava rozšíření komunikace, obnova VDZ a SDZ.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2023 - Křižovatka osazena SSZ, doplněny odbočovací pruhy.</a:t>
            </a:r>
          </a:p>
        </p:txBody>
      </p:sp>
    </p:spTree>
    <p:extLst>
      <p:ext uri="{BB962C8B-B14F-4D97-AF65-F5344CB8AC3E}">
        <p14:creationId xmlns:p14="http://schemas.microsoft.com/office/powerpoint/2010/main" val="35969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II/351 a II/401 u obce Slavičky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0CEE8D0-F144-19FF-B89F-0DCD2227F9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36103403-5B74-B8BC-427D-973EF7928FF4}"/>
              </a:ext>
            </a:extLst>
          </p:cNvPr>
          <p:cNvSpPr/>
          <p:nvPr/>
        </p:nvSpPr>
        <p:spPr>
          <a:xfrm>
            <a:off x="5796136" y="4293096"/>
            <a:ext cx="2664296" cy="216024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II/351 a II/401 u obce Slavičky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675" r="395" b="9143"/>
          <a:stretch/>
        </p:blipFill>
        <p:spPr>
          <a:xfrm>
            <a:off x="1" y="1322471"/>
            <a:ext cx="9143999" cy="555382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4822120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2017 –  V rámci rekonstrukce silnice II/351 byla provedena obnova povrchu komunikace, nové VDZ odbočovací pruhy. Byly provedeny nové zálivy zastávek BUS.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nehoda za poslední rok 9/2024 – 9/2025 – 1 nehoda s lehkým zraněním</a:t>
            </a:r>
          </a:p>
        </p:txBody>
      </p:sp>
    </p:spTree>
    <p:extLst>
      <p:ext uri="{BB962C8B-B14F-4D97-AF65-F5344CB8AC3E}">
        <p14:creationId xmlns:p14="http://schemas.microsoft.com/office/powerpoint/2010/main" val="23058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I/23 a I/38 (Kasárna)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8E624F1-3A28-6FC3-2171-4D8B99693F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CAD49E30-1E17-9F35-8F13-5BD04C6B704E}"/>
              </a:ext>
            </a:extLst>
          </p:cNvPr>
          <p:cNvSpPr/>
          <p:nvPr/>
        </p:nvSpPr>
        <p:spPr>
          <a:xfrm>
            <a:off x="1934634" y="4221088"/>
            <a:ext cx="2232248" cy="222362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I/23 a I/38 (Kasárna)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r="3909"/>
          <a:stretch/>
        </p:blipFill>
        <p:spPr>
          <a:xfrm>
            <a:off x="1" y="1310576"/>
            <a:ext cx="9143999" cy="557761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244661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2018 – Provedena přestavba na okružní křižovatku.</a:t>
            </a:r>
          </a:p>
        </p:txBody>
      </p:sp>
    </p:spTree>
    <p:extLst>
      <p:ext uri="{BB962C8B-B14F-4D97-AF65-F5344CB8AC3E}">
        <p14:creationId xmlns:p14="http://schemas.microsoft.com/office/powerpoint/2010/main" val="23004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silnice II/352, ul. Průmyslové a Heroltické, Jihlava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E939779-89C3-005A-BD21-03D7B05183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9B37602D-E30D-E6F3-0C67-0182907AD0EE}"/>
              </a:ext>
            </a:extLst>
          </p:cNvPr>
          <p:cNvSpPr/>
          <p:nvPr/>
        </p:nvSpPr>
        <p:spPr>
          <a:xfrm>
            <a:off x="4283968" y="2786001"/>
            <a:ext cx="3600400" cy="203413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silnice II/352, ul. Průmyslové a Heroltické, Jihlava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643" r="7072" b="3596"/>
          <a:stretch/>
        </p:blipFill>
        <p:spPr>
          <a:xfrm>
            <a:off x="0" y="1333753"/>
            <a:ext cx="9144000" cy="553126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5751" y="5313115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2018 – Provedena změna přednosti v jízdě úpravou SDZ a VDZ.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2025 – Stále nehody, doplněno ukončení hlavní komunikace, vznikla nová hala bosch, křižovatka nasvětlena, za poslední rok 9/2024 – 9/2025 – 2 nehody, z toho jedna s těžkým zraněním</a:t>
            </a: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0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2014 - 2024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397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2024: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224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38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14,5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E99C6CE-2D15-4260-B71A-7C62732FD650}"/>
              </a:ext>
            </a:extLst>
          </p:cNvPr>
          <p:cNvGraphicFramePr>
            <a:graphicFrameLocks/>
          </p:cNvGraphicFramePr>
          <p:nvPr/>
        </p:nvGraphicFramePr>
        <p:xfrm>
          <a:off x="275449" y="3998570"/>
          <a:ext cx="4584583" cy="252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048084D-9FE4-41A3-B8A6-C15DD51863CB}"/>
              </a:ext>
            </a:extLst>
          </p:cNvPr>
          <p:cNvGraphicFramePr>
            <a:graphicFrameLocks/>
          </p:cNvGraphicFramePr>
          <p:nvPr/>
        </p:nvGraphicFramePr>
        <p:xfrm>
          <a:off x="4860032" y="4016808"/>
          <a:ext cx="4286074" cy="272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18819" y="1718689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2024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Napojení ulice Poříční na ulici Vrchovecká ve Velkém Meziříčí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1E384ED-47A6-DD40-750C-7538EAE4E9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3B2F4B2F-FC69-EFBE-667E-1465E3916C97}"/>
              </a:ext>
            </a:extLst>
          </p:cNvPr>
          <p:cNvSpPr/>
          <p:nvPr/>
        </p:nvSpPr>
        <p:spPr>
          <a:xfrm>
            <a:off x="5940152" y="3133481"/>
            <a:ext cx="2960894" cy="2225733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Napojení ulice Poříční na ulici Vrchovecká ve Velkém Meziříčí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-740" r="4350" b="10801"/>
          <a:stretch/>
        </p:blipFill>
        <p:spPr>
          <a:xfrm>
            <a:off x="-2888" y="1291570"/>
            <a:ext cx="9144000" cy="556642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63534" y="4074784"/>
            <a:ext cx="8211219" cy="224676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2017- Provedeno VDZ omezení rychlosti 30 km/h, obnoveno VDZ V7a přechod pro chodce na ulici Poříční. Dle Kraj. úřadu není důvod most rekonstruovat.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V minulosti prověřovány možné úpravy, nepodařil se však výkup pozemků a stav mostu je dobrý a jeho rekonstrukce se nechystá.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2025 – v roce 2026 SUS zahájí  přípravu rekonstrukce mostu a úpravu křižovatky</a:t>
            </a:r>
          </a:p>
        </p:txBody>
      </p:sp>
    </p:spTree>
    <p:extLst>
      <p:ext uri="{BB962C8B-B14F-4D97-AF65-F5344CB8AC3E}">
        <p14:creationId xmlns:p14="http://schemas.microsoft.com/office/powerpoint/2010/main" val="235847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II/129 a II/347 a MK v Humpolci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602AC21-A881-6A46-625C-BEE2505C62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1F9A19F0-F06A-D78B-ABD4-B69D0ADDCFCC}"/>
              </a:ext>
            </a:extLst>
          </p:cNvPr>
          <p:cNvSpPr/>
          <p:nvPr/>
        </p:nvSpPr>
        <p:spPr>
          <a:xfrm>
            <a:off x="611560" y="2060848"/>
            <a:ext cx="2376264" cy="211054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II/129 a II/347 a MK v Humpolci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r="3193"/>
          <a:stretch/>
        </p:blipFill>
        <p:spPr>
          <a:xfrm>
            <a:off x="0" y="1325684"/>
            <a:ext cx="9144000" cy="55474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093296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2019 – Přestavba na okružní křižovatku.</a:t>
            </a:r>
          </a:p>
        </p:txBody>
      </p:sp>
    </p:spTree>
    <p:extLst>
      <p:ext uri="{BB962C8B-B14F-4D97-AF65-F5344CB8AC3E}">
        <p14:creationId xmlns:p14="http://schemas.microsoft.com/office/powerpoint/2010/main" val="389541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II/360 a II/351 v Třebíči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44B1A60-94EF-2B84-27F5-8B6CD75CC9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60364E5F-BBCC-D7F6-4A02-EB62C69F01F0}"/>
              </a:ext>
            </a:extLst>
          </p:cNvPr>
          <p:cNvSpPr/>
          <p:nvPr/>
        </p:nvSpPr>
        <p:spPr>
          <a:xfrm>
            <a:off x="5436096" y="4265826"/>
            <a:ext cx="2490226" cy="187220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II/360 a II/351 v Třebíči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5" b="9775"/>
          <a:stretch/>
        </p:blipFill>
        <p:spPr>
          <a:xfrm>
            <a:off x="-4" y="1340767"/>
            <a:ext cx="9143999" cy="551723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7" y="6154159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2019 - Proběhla realizace stavby nového SSZ.</a:t>
            </a:r>
          </a:p>
        </p:txBody>
      </p:sp>
    </p:spTree>
    <p:extLst>
      <p:ext uri="{BB962C8B-B14F-4D97-AF65-F5344CB8AC3E}">
        <p14:creationId xmlns:p14="http://schemas.microsoft.com/office/powerpoint/2010/main" val="3280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FB50D8B-07D7-B7F0-09E6-0D5FB447F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201" b="7844"/>
          <a:stretch/>
        </p:blipFill>
        <p:spPr>
          <a:xfrm>
            <a:off x="-17584" y="1417798"/>
            <a:ext cx="9161584" cy="5440202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9" name="Obrázek 8" descr="Obsah obrázku venku, výjev, cesta, silnice&#10;&#10;Popis byl vytvořen automaticky">
            <a:extLst>
              <a:ext uri="{FF2B5EF4-FFF2-40B4-BE49-F238E27FC236}">
                <a16:creationId xmlns:a16="http://schemas.microsoft.com/office/drawing/2014/main" id="{14D90063-1841-1358-2312-48F7BFA3F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715331"/>
            <a:ext cx="9143997" cy="685800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II/152 a II/399 u Hrotovic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Křížení komunikací podobného významu a intenzit, </a:t>
            </a:r>
            <a:b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rychlost na hl. komunikaci, výškový oblouk na hlavní.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2474006"/>
            <a:ext cx="8558503" cy="42780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Krajský úřad Kraje Vysočina – V současné době jsme nechali zpracovat bezpečnostní inspekci s tím, že její závěrem je návrh řešení této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křižovatky.V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současné době máme zpracovanou PD na úsek mezi touto křižovatkou a Hrotovicemi, kde chceme sjednotit kategorii, čímž dojde k homogenizaci této trasy a myslím, že i ke snížení rychlosti, protože jsou zde úseky, kde se nedodržuje stanovená rychlost.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Na základě bezpečnostní inspekce byla zpracována variantní studie křižovatky s návrhem dočasných menších stavebních úprav ve stávající křižovatce ( usměrnění dopravy – zřízení ostrůvků a osazení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baliset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 návrhem dvou variant kompletní přestavby křižovatky ( vybudování OK nebo odsazené průsečné křižovatky). Dočasné stavební úpravy budou provedeny do konce října letošního roku. Ve věci kompletní přestavby probíhá projednání navržených variant.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Probíhá vypracování projektové dokumentace pro vydání společného povolení,  předpokládáme realizaci v roce 2022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Přestavba křižovatky z fondu SFDI.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Hotovo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22338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CCF46B8-1886-C46F-D67F-F190CFC4C6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2275FF6-4C04-5BEF-711D-BE045ADA38A2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</p:spTree>
    <p:extLst>
      <p:ext uri="{BB962C8B-B14F-4D97-AF65-F5344CB8AC3E}">
        <p14:creationId xmlns:p14="http://schemas.microsoft.com/office/powerpoint/2010/main" val="16870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II/406 u Kostelce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9B7825A-FFE1-EA0E-84E6-7099C76980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2BA56D7E-1B61-CB91-B3FB-AA6F1318839D}"/>
              </a:ext>
            </a:extLst>
          </p:cNvPr>
          <p:cNvSpPr/>
          <p:nvPr/>
        </p:nvSpPr>
        <p:spPr>
          <a:xfrm>
            <a:off x="3839734" y="3176972"/>
            <a:ext cx="2244434" cy="194421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II/406 u Kostelce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1"/>
          <a:stretch/>
        </p:blipFill>
        <p:spPr>
          <a:xfrm>
            <a:off x="2" y="1340605"/>
            <a:ext cx="9143998" cy="551723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5041137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V úseku byla snížená rychlost na 60 km/h, doplněno osazení 2 ks. doprávního značení IP22 s textem " Úsek častých dopravních nehod" doplněný o délku úseku 2 km. Bylo provedeno osazení dopravního značení IP22 a vodící tabule Z3, upravená přednost při stoupání od Kostelce. 34CN 1Ú 3TZ 16LZ po realizaci 2019 – 10CN 1TZ 3LZ	</a:t>
            </a:r>
          </a:p>
        </p:txBody>
      </p:sp>
    </p:spTree>
    <p:extLst>
      <p:ext uri="{BB962C8B-B14F-4D97-AF65-F5344CB8AC3E}">
        <p14:creationId xmlns:p14="http://schemas.microsoft.com/office/powerpoint/2010/main" val="420466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II/523  Větrný Jeníkov – Bílý Kámen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2647A56-8FE0-7CC8-519E-EB835E5AB7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C661C349-77D9-9317-D45D-8D7B21599763}"/>
              </a:ext>
            </a:extLst>
          </p:cNvPr>
          <p:cNvSpPr/>
          <p:nvPr/>
        </p:nvSpPr>
        <p:spPr>
          <a:xfrm>
            <a:off x="1247649" y="2606456"/>
            <a:ext cx="2448272" cy="210072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II/523  Větrný Jeníkov – Bílý Kámen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"/>
          <a:stretch/>
        </p:blipFill>
        <p:spPr>
          <a:xfrm>
            <a:off x="-2" y="1304175"/>
            <a:ext cx="9143999" cy="555382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942123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2019 - V úseku byla provedena instalace svodidel a SDZ Z3.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42CN 4Ú 1TZ 16LZ po realizaci 2019 – 9CN 3LZ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podjezd na silnici I/34 v Pelhřimově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D31EFFB-9B8C-8561-2F41-A4F4B08352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E4527437-F899-6C76-152E-98DE64A6F176}"/>
              </a:ext>
            </a:extLst>
          </p:cNvPr>
          <p:cNvSpPr/>
          <p:nvPr/>
        </p:nvSpPr>
        <p:spPr>
          <a:xfrm>
            <a:off x="2699792" y="2958250"/>
            <a:ext cx="3061226" cy="194421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podjezd na silnici I/34 v Pelhřimově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-379" r="1686" b="10214"/>
          <a:stretch/>
        </p:blipFill>
        <p:spPr>
          <a:xfrm>
            <a:off x="-2" y="1304175"/>
            <a:ext cx="9143998" cy="555382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373371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2018 – Instalace detekčního zařízení na přítomnost vody + světelná signalizace.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2025 – úprava signalizačního zařízení, vylepšeno, probíhá odlazování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7B81B1-F563-0491-5184-32BE7084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55F8099-FA5A-332A-967F-98B562813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98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707886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P3836 na silnici II/392 v Kralicích nad Oslavou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E066757-37A6-1A93-2161-01B1C0AA75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Bublinový popisek: se šipkou dolů 2">
            <a:extLst>
              <a:ext uri="{FF2B5EF4-FFF2-40B4-BE49-F238E27FC236}">
                <a16:creationId xmlns:a16="http://schemas.microsoft.com/office/drawing/2014/main" id="{CD0B5213-0E02-4B69-7154-8DA69D5F1DC8}"/>
              </a:ext>
            </a:extLst>
          </p:cNvPr>
          <p:cNvSpPr/>
          <p:nvPr/>
        </p:nvSpPr>
        <p:spPr>
          <a:xfrm>
            <a:off x="5076056" y="3861048"/>
            <a:ext cx="3204356" cy="136815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176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P3836 na silnici II/392 v Kralicích nad Oslavou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r="3909"/>
          <a:stretch/>
        </p:blipFill>
        <p:spPr>
          <a:xfrm>
            <a:off x="0" y="1280385"/>
            <a:ext cx="9144000" cy="557761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76805" y="5609571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2018 – Provedena rekonstrukce a bylo doplněno světelné přejezdové zabezpečovací zařízení.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9/2024 – 9/2025 – bez nehod</a:t>
            </a:r>
          </a:p>
        </p:txBody>
      </p:sp>
    </p:spTree>
    <p:extLst>
      <p:ext uri="{BB962C8B-B14F-4D97-AF65-F5344CB8AC3E}">
        <p14:creationId xmlns:p14="http://schemas.microsoft.com/office/powerpoint/2010/main" val="29362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2D76B02-4BBF-61E1-3AC8-B0640A3D6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2751" b="10401"/>
          <a:stretch/>
        </p:blipFill>
        <p:spPr>
          <a:xfrm>
            <a:off x="-12889" y="1516418"/>
            <a:ext cx="9156890" cy="534158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b="10012"/>
          <a:stretch/>
        </p:blipFill>
        <p:spPr>
          <a:xfrm>
            <a:off x="-6444" y="1373738"/>
            <a:ext cx="9144000" cy="548470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Obchvat Havlíčkova Brodu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čtyřpruhová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směrově nedělená komunikace s velkou intenzitou dopravy, s řadou úrovňových křižovatek a přechodů pro chodce.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4064309"/>
            <a:ext cx="8558503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– Vydáno územní rozhodnutí, výkup pozemků v trvalém záboru pro obchvat.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Pokračují výkupy pozemků.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Nejsou vykoupeny všechny pozemky, probíhá soudní řízení s majitelem pozemku. Realizace stavby se posouvá do rozhodnutí soudu.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Bude vydáno stavební povolení, je však předpoklad odvolání ze strany účastníků řízení.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Do konce září běžela odvolací lhůta proti stavebnímu povolení. Již bylo zadáno výběrové řízení na realizaci stavby.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Probíhá realizace stavby.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11.12.2023 byla stavba zprovozněna</a:t>
            </a:r>
          </a:p>
        </p:txBody>
      </p:sp>
      <p:sp>
        <p:nvSpPr>
          <p:cNvPr id="2" name="Pravá složená závorka 1"/>
          <p:cNvSpPr/>
          <p:nvPr/>
        </p:nvSpPr>
        <p:spPr>
          <a:xfrm>
            <a:off x="11988824" y="1125389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D47D73C-5FF3-6918-92F0-FCC6BA703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2ABFA3-C63A-248D-69BF-C1187AC194C1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</p:spTree>
    <p:extLst>
      <p:ext uri="{BB962C8B-B14F-4D97-AF65-F5344CB8AC3E}">
        <p14:creationId xmlns:p14="http://schemas.microsoft.com/office/powerpoint/2010/main" val="5057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C095D9E-53E6-B791-CA0F-C13C78A6B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4381" b="8000"/>
          <a:stretch/>
        </p:blipFill>
        <p:spPr>
          <a:xfrm>
            <a:off x="-2" y="1410317"/>
            <a:ext cx="9143998" cy="544768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27384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5" b="9515"/>
          <a:stretch/>
        </p:blipFill>
        <p:spPr>
          <a:xfrm>
            <a:off x="-8" y="1350778"/>
            <a:ext cx="9144004" cy="555286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0069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II/351 a II/399 v Dalešicích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64066" y="1946280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Rychlost na průtahu obcí, délka přechodu pro chodce.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7" y="2381795"/>
            <a:ext cx="8481894" cy="447814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KÚ Vysočina - V současné době řešíme tuto křižovatku v projektové dokumentaci na průsečnou. Tato trasa je do budoucna plánována jako trasa nadměrného nákladu elektrárny Dukovany. Z tohoto důvodu je nereálná realizace okružní křižovatky. Velkým problém jsou zde autobusové zastávky a řešení pohybu chodců.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Byla zadána PD na úpravu křižovatky stále není jasné jaké bude řešení. Realizace v roce 2020.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KÚ má již zpracovanou dokumentaci pro územní řízení, řeší se výkupy pozemků a pokračujeme ve zpracování dokumentace pro stavební povolení. Křižovatka je řešena jako průsečná. Zajištění potřebných povolení a realizace bude možná až po vypořádání pozemků potřebných pro stavbu.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Pokračujeme ve zpracování dokumentace pro stavební povolení, probíhá majetková příprava.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Je vypracovaná PDPS, je vydáno pravomocné stavební povolení. Realizaci připravujeme ke spolufinancování z IROP2. Předpoklad termínu realizace 2024 – 2025.  Je ponechána průsečná křižovatka.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Stav nezměněn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ZS 2025, před křižovatkou bude ostrůvek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zrealizováno, v režimu předčasného užívání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/>
        </p:nvGraphicFramePr>
        <p:xfrm>
          <a:off x="383063" y="2348880"/>
          <a:ext cx="7732425" cy="377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69EB910-6043-0D97-B3E3-896206D1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 b="10109"/>
          <a:stretch/>
        </p:blipFill>
        <p:spPr>
          <a:xfrm>
            <a:off x="-2" y="1495106"/>
            <a:ext cx="9144002" cy="536289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26472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b="9942"/>
          <a:stretch/>
        </p:blipFill>
        <p:spPr>
          <a:xfrm>
            <a:off x="-5090" y="1357994"/>
            <a:ext cx="9143996" cy="549437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544" y="1320560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II/353 a II/348 u obce Stáj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Uspořádání křižovatky s různými pohyby vozidel, význam křižujících se komunikací.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2761401"/>
            <a:ext cx="8477648" cy="403187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Byla zpracována projektová dokumentace na úpravu křižovatky. Bude zažádáno o dotační titul.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Vzhledem k tomu, že se nedaří zajistit potřebné pozemky pro celou stavbu, bude z prostředků IROP řešena pouze část rekonstrukce silnice II/353 v úseku již rekonstruovaného úseku za obcí Jamné až cca 0,5 km před předmětnou křižovatku.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Majetková příprava akce nadále pokračuje, křižovatku u Stáje chceme zkusit vyřešit novým povrchem, VDZ a SDZ na základě bezpečnostní inspekce příští rok.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Hotová je projektová dokumentace, na zajištění pozemků pro další úsek včetně předmětné křižovatky se nadále pracuje.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Zpracovává se DUSP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Stav stejný jako v roce 2023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Odtěžen svah v křižovatce, směr s problematickou nivelitou v řešení, vypořádává se vyjádření Net4gas ohledně křížení s produktovody, následně bude řešena stavba jako celek, předpoklad ZS 2028-2029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3F82400-661A-15CE-5477-23382CC0F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3288" b="8875"/>
          <a:stretch/>
        </p:blipFill>
        <p:spPr>
          <a:xfrm>
            <a:off x="-2" y="1386487"/>
            <a:ext cx="9131896" cy="547151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" b="9532"/>
          <a:stretch/>
        </p:blipFill>
        <p:spPr>
          <a:xfrm>
            <a:off x="-6053" y="1289559"/>
            <a:ext cx="9156104" cy="555790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9079" y="1289559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II/602 u obce Věžnice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Rychlost a vrcholový oblouk na hl. komunikaci</a:t>
            </a:r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4919368"/>
            <a:ext cx="8482584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Zpracovaná projektová dokumentace, povrch vozovky bude opatřen mikrokobercem.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Podána žádost na SFDI o finance, po schválení realizace v roce 2024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Před 10 lety technická úprava,  v posledních letech obnova VDZ, další úpravy se nechystají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Dochází k cyklické obnově DZ, za poslední rok 9/2024 – 9/2025 1 nehoda s těžkým zraněním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C18777-C004-E9B6-55D3-CFF18483D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B546FA4-6BE6-B699-1F7F-99F386194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r="4166"/>
          <a:stretch/>
        </p:blipFill>
        <p:spPr>
          <a:xfrm>
            <a:off x="-2" y="1758832"/>
            <a:ext cx="9144000" cy="509916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17DBAE-80FA-F05A-45CF-763ADBF93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1688" y="4116591"/>
            <a:ext cx="440620" cy="4324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565FD7-8132-95CB-FE14-430F99030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" y="665795"/>
            <a:ext cx="9144004" cy="618303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I/23 u Vícenic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Rychlost vozidel na hlavní komunikaci, nevymezené plochy podél hl. komunikace, nárazové intenzity odboč.</a:t>
            </a:r>
            <a:endParaRPr lang="cs-CZ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225966" y="5245980"/>
            <a:ext cx="8482584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Provedena BI, stanovení na úpravu SDZ, ořez zeleně, bude realizováno v letošním roce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Proběhla úprava VDZ a SDZ, zadána PD na celkovou opravu křižovatku, vybudování KS PČR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C18777-C004-E9B6-55D3-CFF18483D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 Vysočina</a:t>
            </a:r>
          </a:p>
        </p:txBody>
      </p:sp>
    </p:spTree>
    <p:extLst>
      <p:ext uri="{BB962C8B-B14F-4D97-AF65-F5344CB8AC3E}">
        <p14:creationId xmlns:p14="http://schemas.microsoft.com/office/powerpoint/2010/main" val="490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C44C2-C833-001A-07CE-E3ED3963C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22278D-482B-E936-F443-349C4399C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b="3460"/>
          <a:stretch/>
        </p:blipFill>
        <p:spPr>
          <a:xfrm>
            <a:off x="0" y="1740878"/>
            <a:ext cx="9144000" cy="5117122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C05740D5-2BBA-6B44-CD87-B612CCB04112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CA01645-BAB8-6037-92BF-DDD2AADAFDD3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051A40-A98C-99D5-2564-367B87DB3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4461"/>
            <a:ext cx="9144000" cy="611729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7E45A31-077D-5E0E-202E-5029ACBE43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25075906-9E5A-F917-0471-F66A8EEF5753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I/19 u Mělkovic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E41A2441-F9A3-A63D-909E-CD22BE7D862F}"/>
              </a:ext>
            </a:extLst>
          </p:cNvPr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Nárazové intenzity z vedl. komunikace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56F02882-230F-05B2-8231-5B079D0F2250}"/>
              </a:ext>
            </a:extLst>
          </p:cNvPr>
          <p:cNvSpPr/>
          <p:nvPr/>
        </p:nvSpPr>
        <p:spPr>
          <a:xfrm>
            <a:off x="225965" y="5949280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Aktuálně objednán dopravní průzkum, objednána BI, plán na MÚR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pracován BA, projednáv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s ORP Ždár MÚR,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82FC6C-B460-490F-714E-AC0A46AF6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1BF514-9A44-4010-5223-4F0B52BE2186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 Vysočina</a:t>
            </a:r>
          </a:p>
        </p:txBody>
      </p:sp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EF37C053-455B-3BF6-035A-DB05EAB343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9C60F7E-30BF-8D77-DA52-4050D1298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1" r="4761" b="11974"/>
          <a:stretch/>
        </p:blipFill>
        <p:spPr>
          <a:xfrm>
            <a:off x="-2" y="1481401"/>
            <a:ext cx="9140316" cy="5376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1" b="10021"/>
          <a:stretch/>
        </p:blipFill>
        <p:spPr>
          <a:xfrm>
            <a:off x="-3686" y="1363627"/>
            <a:ext cx="9159858" cy="549304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II/385 u obce Střítěž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Parametry směrového oblouku v trase, šířka komunikace.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628490"/>
            <a:ext cx="8482584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Žádné opatření v současné době nepřipravují.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Stejný stav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změny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změny, 2023 byl proveden protismykový nátěr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16FC19F-4A71-3F3C-0A11-7974CDB92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r="4460"/>
          <a:stretch/>
        </p:blipFill>
        <p:spPr>
          <a:xfrm>
            <a:off x="0" y="1740878"/>
            <a:ext cx="9144000" cy="5117122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0B973F-48F6-C354-EEE3-3CD44BE69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478" y="4173060"/>
            <a:ext cx="256627" cy="25275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858B9AB-F57C-E8C6-1C19-34228FCEB2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670171"/>
            <a:ext cx="9144000" cy="618949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I/38 u Golčova Jeníkova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Rychlost a intenzity vozidel na hl. komunikaci, vyšší zastoupení těžkých vozidel 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982714"/>
            <a:ext cx="848258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Žádné opatření se v současné době nepřipravují.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Stav beze změny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 Vysočina</a:t>
            </a:r>
          </a:p>
        </p:txBody>
      </p:sp>
    </p:spTree>
    <p:extLst>
      <p:ext uri="{BB962C8B-B14F-4D97-AF65-F5344CB8AC3E}">
        <p14:creationId xmlns:p14="http://schemas.microsoft.com/office/powerpoint/2010/main" val="81822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21005-B3BF-3D92-3C96-228B4EB3D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517D1E-7DE8-05D5-3B4E-069D84EDB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6" b="17006"/>
          <a:stretch/>
        </p:blipFill>
        <p:spPr>
          <a:xfrm>
            <a:off x="0" y="1740878"/>
            <a:ext cx="9144000" cy="5117122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24547185-835F-D741-DED2-76E96FEFC855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D2711E80-79C5-2B09-E44A-8D3F78BE380E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315077-B7BB-533B-51C2-E9829809AB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2484"/>
            <a:ext cx="9144000" cy="618949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CE4C9C2-24AE-5110-5F99-63FA4FA612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F7373B96-847A-CA7A-0650-B4DDC313B85C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sil. I/38 a III/4102 u Martínkova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9ED1CA6E-C09C-C58D-39BB-7537B3548D8E}"/>
              </a:ext>
            </a:extLst>
          </p:cNvPr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Rychlost na hlavní komunikaci, lom nivelety</a:t>
            </a:r>
            <a:endParaRPr lang="cs-CZ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EF987378-11DA-41B0-ECCD-882D6CE9BB98}"/>
              </a:ext>
            </a:extLst>
          </p:cNvPr>
          <p:cNvSpPr/>
          <p:nvPr/>
        </p:nvSpPr>
        <p:spPr>
          <a:xfrm>
            <a:off x="225965" y="5982714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Výhledově MÚK, zatím příprava neprobíhá, problémy s ÚP, MÚR bylo projednáváno, ORP (Moravské Budějovice) nechce zpracovávat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73F5453-E054-82EB-A492-BBEED5299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BBC2BAE-25A1-A28D-80E4-BCA18E18BA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B8F8E41-D95A-B188-9E60-CE12EDBD7138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 Vysočina</a:t>
            </a:r>
          </a:p>
        </p:txBody>
      </p:sp>
    </p:spTree>
    <p:extLst>
      <p:ext uri="{BB962C8B-B14F-4D97-AF65-F5344CB8AC3E}">
        <p14:creationId xmlns:p14="http://schemas.microsoft.com/office/powerpoint/2010/main" val="3874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info@dopravnikonference.com</a:t>
            </a: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-6949"/>
            <a:ext cx="9144000" cy="687189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624"/>
            <a:ext cx="4695549" cy="230425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3909679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BB5EB444-7C20-4DC4-B0B7-A80F4CC523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546312"/>
            <a:ext cx="1211576" cy="864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691A9D4-134F-A905-1E46-0FC15EA17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6088548" y="4779806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02347"/>
              </p:ext>
            </p:extLst>
          </p:nvPr>
        </p:nvGraphicFramePr>
        <p:xfrm>
          <a:off x="9532" y="1874763"/>
          <a:ext cx="9144001" cy="390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 respektive nově dokumentaci pro povolení záměru (DPZ).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7" y="56392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I/19 u Radňovic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1AB069E-A25B-5BF5-CC03-5214223DDC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F45030AD-7AC8-F667-08A7-82A09C47811A}"/>
              </a:ext>
            </a:extLst>
          </p:cNvPr>
          <p:cNvSpPr/>
          <p:nvPr/>
        </p:nvSpPr>
        <p:spPr>
          <a:xfrm>
            <a:off x="5940152" y="2026304"/>
            <a:ext cx="2448272" cy="187302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I/19 u Radňovic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82" r="1130" b="-82"/>
          <a:stretch/>
        </p:blipFill>
        <p:spPr>
          <a:xfrm>
            <a:off x="-4065" y="1287094"/>
            <a:ext cx="9148063" cy="557090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31323" y="4547736"/>
            <a:ext cx="8211219" cy="193899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2019 - Bylo provedeno doplnění SDZ Z3 v retroreflexi, SDZ A1”zatáčka”, A8 „nebezpečí smyku” a IP5 „doporučení rychlost 50 km/h”. Došlo k proměření protismykových vlastností.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26CN 2TZ 17LZ po realizaci 2019 – 5CN 3LZ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 poslední rok 9/2024 – 9/2025 4 nehody, z toho 2 s lehkým zraněním</a:t>
            </a:r>
          </a:p>
        </p:txBody>
      </p:sp>
    </p:spTree>
    <p:extLst>
      <p:ext uri="{BB962C8B-B14F-4D97-AF65-F5344CB8AC3E}">
        <p14:creationId xmlns:p14="http://schemas.microsoft.com/office/powerpoint/2010/main" val="11545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I/19 u Radňovic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1AB069E-A25B-5BF5-CC03-5214223DDC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4" name="Bublinový popisek: se šipkou dolů 3">
            <a:extLst>
              <a:ext uri="{FF2B5EF4-FFF2-40B4-BE49-F238E27FC236}">
                <a16:creationId xmlns:a16="http://schemas.microsoft.com/office/drawing/2014/main" id="{53C394B5-96A2-48ED-E12E-E35AFE5BB185}"/>
              </a:ext>
            </a:extLst>
          </p:cNvPr>
          <p:cNvSpPr/>
          <p:nvPr/>
        </p:nvSpPr>
        <p:spPr>
          <a:xfrm>
            <a:off x="3815916" y="4869159"/>
            <a:ext cx="2520280" cy="1148063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II/152 u Mor. Budějovic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90DDE4-4918-DC2F-9C2A-860042EC3E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r="2675"/>
          <a:stretch/>
        </p:blipFill>
        <p:spPr>
          <a:xfrm>
            <a:off x="-12067" y="1360272"/>
            <a:ext cx="9168129" cy="551723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048054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2021 – Realizace stavby dokončena,položen mikrokoberec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9/2024 – 9/2025 bez nehod </a:t>
            </a:r>
          </a:p>
        </p:txBody>
      </p:sp>
    </p:spTree>
    <p:extLst>
      <p:ext uri="{BB962C8B-B14F-4D97-AF65-F5344CB8AC3E}">
        <p14:creationId xmlns:p14="http://schemas.microsoft.com/office/powerpoint/2010/main" val="42189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Kraj Vysočina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I/19 u Radňovic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1AB069E-A25B-5BF5-CC03-5214223DDC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82" t="3753" r="4393" b="5201"/>
          <a:stretch/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Šipka: doleva 2">
            <a:extLst>
              <a:ext uri="{FF2B5EF4-FFF2-40B4-BE49-F238E27FC236}">
                <a16:creationId xmlns:a16="http://schemas.microsoft.com/office/drawing/2014/main" id="{791EDAF1-569D-5DC7-5EBD-D3C2676443C1}"/>
              </a:ext>
            </a:extLst>
          </p:cNvPr>
          <p:cNvSpPr/>
          <p:nvPr/>
        </p:nvSpPr>
        <p:spPr>
          <a:xfrm>
            <a:off x="2709423" y="2924944"/>
            <a:ext cx="2222617" cy="201622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Oblouk na silnici I/38 u Svojkovic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AA8CA56-EB2B-09CD-C952-55D247146E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3136"/>
          <a:stretch/>
        </p:blipFill>
        <p:spPr>
          <a:xfrm>
            <a:off x="-15860" y="1283178"/>
            <a:ext cx="9159858" cy="554650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1058" y="4946727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2021 – Oprava živičného krytu + mikrokoberec , Bylo provedeno doplnění SDZ Z3 v retroreflexi, A8 „nebezpečí smyku” a IP5 „doporučení rychlost 70 km/h”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rok 9/2024 – 9/2025 7 nehod, z toho 1 se smrtelným zraněním</a:t>
            </a:r>
          </a:p>
        </p:txBody>
      </p:sp>
    </p:spTree>
    <p:extLst>
      <p:ext uri="{BB962C8B-B14F-4D97-AF65-F5344CB8AC3E}">
        <p14:creationId xmlns:p14="http://schemas.microsoft.com/office/powerpoint/2010/main" val="181267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6068</TotalTime>
  <Words>2888</Words>
  <Application>Microsoft Office PowerPoint</Application>
  <PresentationFormat>Předvádění na obrazovce (4:3)</PresentationFormat>
  <Paragraphs>301</Paragraphs>
  <Slides>38</Slides>
  <Notes>37</Notes>
  <HiddenSlides>7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Landsfeld</cp:lastModifiedBy>
  <cp:revision>386</cp:revision>
  <dcterms:created xsi:type="dcterms:W3CDTF">2017-03-15T09:26:25Z</dcterms:created>
  <dcterms:modified xsi:type="dcterms:W3CDTF">2025-10-29T13:46:07Z</dcterms:modified>
</cp:coreProperties>
</file>