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07" autoAdjust="0"/>
    <p:restoredTop sz="82400" autoAdjust="0"/>
  </p:normalViewPr>
  <p:slideViewPr>
    <p:cSldViewPr showGuides="1">
      <p:cViewPr varScale="1">
        <p:scale>
          <a:sx n="96" d="100"/>
          <a:sy n="96" d="100"/>
        </p:scale>
        <p:origin x="-20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se několika směrovými oblouky v klesání na silnici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r>
              <a:rPr lang="cs-CZ" sz="1000" i="1" baseline="0" dirty="0" smtClean="0"/>
              <a:t>Silnice III/2829 spojuje město Semily (II/289 a II/292) se silnicí II/282 u Lestkova. Má </a:t>
            </a:r>
            <a:r>
              <a:rPr lang="cs-CZ" sz="1000" i="1" baseline="0" dirty="0" err="1" smtClean="0"/>
              <a:t>východo</a:t>
            </a:r>
            <a:r>
              <a:rPr lang="cs-CZ" sz="1000" i="1" baseline="0" dirty="0" smtClean="0"/>
              <a:t>-západní trasování s prochází malými obcemi (</a:t>
            </a:r>
            <a:r>
              <a:rPr lang="cs-CZ" sz="1000" i="1" baseline="0" dirty="0" err="1" smtClean="0"/>
              <a:t>Kozákov</a:t>
            </a:r>
            <a:r>
              <a:rPr lang="cs-CZ" sz="1000" i="1" baseline="0" dirty="0" smtClean="0"/>
              <a:t>, </a:t>
            </a:r>
            <a:r>
              <a:rPr lang="cs-CZ" sz="1000" i="1" baseline="0" dirty="0" err="1" smtClean="0"/>
              <a:t>Klinkovice</a:t>
            </a:r>
            <a:r>
              <a:rPr lang="cs-CZ" sz="1000" i="1" baseline="0" dirty="0" smtClean="0"/>
              <a:t>, Lhota) a napojuje na silnice vyšší třídy. Významem především napojení obcí na silnice vyšší kategorie a blízkými městy, částečně spojka na Semil s Turnovem.  Úsek se nachází výjezdu z obce Lestkov směrem na Semily.</a:t>
            </a:r>
          </a:p>
          <a:p>
            <a:r>
              <a:rPr lang="cs-CZ" sz="1000" i="1" baseline="0" dirty="0" smtClean="0"/>
              <a:t>Jedná se obousměrnou komunikaci s asfaltovým povrchem bez vymezení jízdních směrů. Rizikovým prvkem trasy jsou směrové oblouky malého poloměru ve větším klesání (8%) navazující na delší přímé úseky . Předmětný oblouky s parametry odpovídající mezní rychlosti 40 a 25 km/h a navazujícími  delšími přímými úseky (cca 500m).  Dovolená rychlost standardní mimo obec (90km/h). Směrové vedení zajištěno vodicími čarami 0,125m a směrovými sloupky v základních rozestupech. Ve směru klesání je umístěna jedna malá vodicí tabule v místě nejmenšího oblouku v klesání. Komunikace je vedena po úrovni terénu.</a:t>
            </a:r>
          </a:p>
          <a:p>
            <a:r>
              <a:rPr lang="cs-CZ" sz="1000" i="1" baseline="0" dirty="0" smtClean="0"/>
              <a:t>Okolí komunikace tvoří  přechod z otevřené krajiny (louky) do lesního úseku a následně vjezd do obce. V lesním úseku je umístěno svodidlo na vnější straně oblouku. V oblouku v lesním úseku se na vnější straně nachází příjezd k nemovitosti.</a:t>
            </a:r>
          </a:p>
          <a:p>
            <a:r>
              <a:rPr lang="cs-CZ" sz="1000" i="1" baseline="0" dirty="0" smtClean="0"/>
              <a:t>Silnice se v zimě neudržuje. Po silnici je veden také cyklotrasa spojující Rýmařov, Malou Morávku, Karlovu Studánku a Vrbno </a:t>
            </a:r>
            <a:r>
              <a:rPr lang="cs-CZ" sz="1000" i="1" baseline="0" dirty="0" err="1" smtClean="0"/>
              <a:t>p.P.S</a:t>
            </a:r>
            <a:endParaRPr lang="cs-CZ" sz="1000" i="1" baseline="0" dirty="0" smtClean="0"/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III/2829	1,7 tis voz /24hod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toho 7% těžká NA.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se několika směrovými oblouky v klesání na silnici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r>
              <a:rPr lang="cs-CZ" sz="1000" i="1" baseline="0" dirty="0" smtClean="0"/>
              <a:t>Silnice III/2829 spojuje město Semily (II/289 a II/292) se silnicí II/282 u Lestkova. Má </a:t>
            </a:r>
            <a:r>
              <a:rPr lang="cs-CZ" sz="1000" i="1" baseline="0" dirty="0" err="1" smtClean="0"/>
              <a:t>východo</a:t>
            </a:r>
            <a:r>
              <a:rPr lang="cs-CZ" sz="1000" i="1" baseline="0" dirty="0" smtClean="0"/>
              <a:t>-západní trasování s prochází malými obcemi (</a:t>
            </a:r>
            <a:r>
              <a:rPr lang="cs-CZ" sz="1000" i="1" baseline="0" dirty="0" err="1" smtClean="0"/>
              <a:t>Kozákov</a:t>
            </a:r>
            <a:r>
              <a:rPr lang="cs-CZ" sz="1000" i="1" baseline="0" dirty="0" smtClean="0"/>
              <a:t>, </a:t>
            </a:r>
            <a:r>
              <a:rPr lang="cs-CZ" sz="1000" i="1" baseline="0" dirty="0" err="1" smtClean="0"/>
              <a:t>Klinkovice</a:t>
            </a:r>
            <a:r>
              <a:rPr lang="cs-CZ" sz="1000" i="1" baseline="0" dirty="0" smtClean="0"/>
              <a:t>, Lhota) a napojuje na silnice vyšší třídy. Významem především napojení obcí na silnice vyšší kategorie a blízkými městy, částečně spojka na Semil s Turnovem.  Úsek se nachází výjezdu z obce Lestkov směrem na Semily.</a:t>
            </a:r>
          </a:p>
          <a:p>
            <a:r>
              <a:rPr lang="cs-CZ" sz="1000" i="1" baseline="0" dirty="0" smtClean="0"/>
              <a:t>Jedná se obousměrnou komunikaci s asfaltovým povrchem bez vymezení jízdních směrů. Rizikovým prvkem trasy jsou směrové oblouky malého poloměru ve větším klesání (8%) navazující na delší přímé úseky . Předmětný oblouky s parametry odpovídající mezní rychlosti 40 a 25 km/h a navazujícími  delšími přímými úseky (cca 500m).  Dovolená rychlost standardní mimo obec (90km/h). Směrové vedení zajištěno vodicími čarami 0,125m a směrovými sloupky v základních rozestupech. Ve směru klesání je umístěna jedna malá vodicí tabule v místě nejmenšího oblouku v klesání. Komunikace je vedena po úrovni terénu.</a:t>
            </a:r>
          </a:p>
          <a:p>
            <a:r>
              <a:rPr lang="cs-CZ" sz="1000" i="1" baseline="0" dirty="0" smtClean="0"/>
              <a:t>Okolí komunikace tvoří  přechod z otevřené krajiny (louky) do lesního úseku a následně vjezd do obce. V lesním úseku je umístěno svodidlo na vnější straně oblouku. V oblouku v lesním úseku se na vnější straně nachází příjezd k nemovitosti.</a:t>
            </a:r>
          </a:p>
          <a:p>
            <a:r>
              <a:rPr lang="cs-CZ" sz="1000" i="1" baseline="0" dirty="0" smtClean="0"/>
              <a:t>Silnice se v zimě neudržuje. Po silnici je veden také cyklotrasa spojující Rýmařov, Malou Morávku, Karlovu Studánku a Vrbno </a:t>
            </a:r>
            <a:r>
              <a:rPr lang="cs-CZ" sz="1000" i="1" baseline="0" dirty="0" err="1" smtClean="0"/>
              <a:t>p.P.S</a:t>
            </a:r>
            <a:endParaRPr lang="cs-CZ" sz="1000" i="1" baseline="0" dirty="0" smtClean="0"/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Intenzity : 	III/2829	1,7 tis voz /24hod z toho 7% těžká NA.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01/2020 celkem 13 nehod  (šetřených PČR) </a:t>
            </a:r>
          </a:p>
          <a:p>
            <a:r>
              <a:rPr lang="cs-CZ" sz="1200" dirty="0" smtClean="0"/>
              <a:t>Následky: 7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PP 5x (2L); Srážka s voz. 5x (3L); Havárie 3x (3L), Nejčastější příčina: </a:t>
            </a:r>
            <a:br>
              <a:rPr lang="cs-CZ" sz="1200" dirty="0" smtClean="0"/>
            </a:br>
            <a:r>
              <a:rPr lang="cs-CZ" sz="1200" dirty="0" smtClean="0"/>
              <a:t>	</a:t>
            </a:r>
            <a:r>
              <a:rPr lang="cs-CZ" sz="1200" dirty="0" err="1" smtClean="0"/>
              <a:t>Nepřizp</a:t>
            </a:r>
            <a:r>
              <a:rPr lang="cs-CZ" sz="1200" dirty="0" smtClean="0"/>
              <a:t>. </a:t>
            </a:r>
            <a:r>
              <a:rPr lang="cs-CZ" sz="1200" dirty="0" err="1" smtClean="0"/>
              <a:t>rych</a:t>
            </a:r>
            <a:r>
              <a:rPr lang="cs-CZ" sz="1200" dirty="0" smtClean="0"/>
              <a:t>. stavu vozovky 8x (5L), DT stavu 2x (1L)</a:t>
            </a:r>
          </a:p>
          <a:p>
            <a:r>
              <a:rPr lang="cs-CZ" sz="1200" dirty="0" smtClean="0"/>
              <a:t>Ve dne za </a:t>
            </a:r>
            <a:r>
              <a:rPr lang="cs-CZ" sz="1200" dirty="0" err="1" smtClean="0"/>
              <a:t>zhorš</a:t>
            </a:r>
            <a:r>
              <a:rPr lang="cs-CZ" sz="1200" dirty="0" smtClean="0"/>
              <a:t>. vid.:  7x (5L); nezhoršená vid. 5x (2L)</a:t>
            </a:r>
            <a:br>
              <a:rPr lang="cs-CZ" sz="1200" dirty="0" smtClean="0"/>
            </a:br>
            <a:r>
              <a:rPr lang="cs-CZ" sz="1200" dirty="0" smtClean="0"/>
              <a:t>za mokra 10x (7L); se smykem 9x (5L); ve směru klesání 9x (5L); 2024-25: 7x (6L); PP: strom 2x, svodidlo 3x; střety vozidel boční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Oblouk malého poloměru v delším klesání </a:t>
            </a:r>
            <a:br>
              <a:rPr lang="cs-CZ" sz="1200" dirty="0" smtClean="0"/>
            </a:br>
            <a:r>
              <a:rPr lang="cs-CZ" sz="1200" dirty="0" smtClean="0"/>
              <a:t>v nepřehledném místě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14,7 mil Kč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Podpora směrového vedení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Výstražné značení a doporučenou rychlost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Zlepšení protismykových vlastností vozovky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Podpora směrového vedení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Výstražné značení a doporučenou rychlost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Zlepšení protismykových vlastností vozovky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Ořez nízké zeleně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smtClean="0"/>
              <a:t>Rozšíření v oblouku 5m.....</a:t>
            </a: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10.10.2025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g"/><Relationship Id="rId18" Type="http://schemas.openxmlformats.org/officeDocument/2006/relationships/image" Target="../media/image26.jp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5" Type="http://schemas.openxmlformats.org/officeDocument/2006/relationships/image" Target="../media/image23.jpg"/><Relationship Id="rId10" Type="http://schemas.openxmlformats.org/officeDocument/2006/relationships/image" Target="../media/image18.jpg"/><Relationship Id="rId19" Type="http://schemas.openxmlformats.org/officeDocument/2006/relationships/image" Target="../media/image27.jp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1.png"/><Relationship Id="rId10" Type="http://schemas.openxmlformats.org/officeDocument/2006/relationships/image" Target="../media/image34.png"/><Relationship Id="rId4" Type="http://schemas.openxmlformats.org/officeDocument/2006/relationships/image" Target="../media/image10.jpe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Úsek sil. III/2829 u obce Lestkov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sil. III/2829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obce Lestkov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r="5298"/>
          <a:stretch/>
        </p:blipFill>
        <p:spPr bwMode="auto">
          <a:xfrm>
            <a:off x="-1" y="1340768"/>
            <a:ext cx="9144001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V="1">
            <a:off x="2483768" y="5225236"/>
            <a:ext cx="836946" cy="219988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3540636" y="5055466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r="3904"/>
          <a:stretch/>
        </p:blipFill>
        <p:spPr>
          <a:xfrm>
            <a:off x="-2" y="1340768"/>
            <a:ext cx="9144001" cy="453650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8" y="1340768"/>
            <a:ext cx="8061639" cy="4536504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39200"/>
            <a:ext cx="8061639" cy="4536503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39200"/>
            <a:ext cx="8061637" cy="4536503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39200"/>
            <a:ext cx="8061637" cy="4536502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39200"/>
            <a:ext cx="8061636" cy="4536502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39200"/>
            <a:ext cx="8061636" cy="4536501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39200"/>
            <a:ext cx="8061634" cy="4536501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39200"/>
            <a:ext cx="8061634" cy="4534898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39200"/>
            <a:ext cx="8061633" cy="4534898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39200"/>
            <a:ext cx="8058785" cy="45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Úsek sil. III/2829 v </a:t>
            </a:r>
            <a:r>
              <a:rPr lang="cs-CZ" sz="2800" dirty="0" err="1" smtClean="0"/>
              <a:t>extravilánu</a:t>
            </a:r>
            <a:r>
              <a:rPr lang="cs-CZ" sz="2800" dirty="0" smtClean="0"/>
              <a:t> se směrovými oblouky</a:t>
            </a:r>
          </a:p>
          <a:p>
            <a:r>
              <a:rPr lang="cs-CZ" sz="2600" dirty="0" smtClean="0"/>
              <a:t>III/2829: spojuje Semily </a:t>
            </a:r>
            <a:r>
              <a:rPr lang="cs-CZ" sz="2400" dirty="0" smtClean="0"/>
              <a:t>(II/289 a II/292) se silnicí II/282, prochází malými obcemi, V-Z trasování, pokračování na Turnov</a:t>
            </a:r>
            <a:r>
              <a:rPr lang="cs-CZ" sz="2600" dirty="0" smtClean="0"/>
              <a:t/>
            </a:r>
            <a:br>
              <a:rPr lang="cs-CZ" sz="2600" dirty="0" smtClean="0"/>
            </a:br>
            <a:r>
              <a:rPr lang="cs-CZ" sz="2600" dirty="0" smtClean="0"/>
              <a:t>úsek u obce Lestkov na výjezdu na Semily</a:t>
            </a:r>
          </a:p>
          <a:p>
            <a:r>
              <a:rPr lang="cs-CZ" sz="2600" dirty="0" smtClean="0"/>
              <a:t>Směrové oblouky </a:t>
            </a:r>
            <a:r>
              <a:rPr lang="cs-CZ" sz="2400" dirty="0" smtClean="0"/>
              <a:t>(</a:t>
            </a:r>
            <a:r>
              <a:rPr lang="cs-CZ" sz="2400" dirty="0" err="1" smtClean="0"/>
              <a:t>v</a:t>
            </a:r>
            <a:r>
              <a:rPr lang="cs-CZ" sz="2400" baseline="-25000" dirty="0" err="1" smtClean="0"/>
              <a:t>m</a:t>
            </a:r>
            <a:r>
              <a:rPr lang="cs-CZ" sz="2400" dirty="0" smtClean="0"/>
              <a:t> 40 a 25 km/h)</a:t>
            </a:r>
            <a:r>
              <a:rPr lang="cs-CZ" sz="2600" dirty="0" smtClean="0"/>
              <a:t> navazují na přímé úseky (až 0,5km) v klesání (cca 8% k obci) min. krajnice, na úrovni terénu</a:t>
            </a:r>
          </a:p>
          <a:p>
            <a:r>
              <a:rPr lang="cs-CZ" sz="2600" dirty="0" smtClean="0"/>
              <a:t>Rychlost 90km/h, vodicí čáry V4 (12,5cm); Z11a,b v základu, 1x Z3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otevřená krajina (louky), přechod do lesního úseku, </a:t>
            </a:r>
            <a:br>
              <a:rPr lang="cs-CZ" sz="2600" dirty="0" smtClean="0"/>
            </a:br>
            <a:r>
              <a:rPr lang="cs-CZ" sz="2600" dirty="0" smtClean="0"/>
              <a:t>vjezd do obce, sjezd k nemovitosti v oblouku, svodidla na vnější straně oblouku v lesním úseku, omezení NA &gt;12t</a:t>
            </a:r>
          </a:p>
          <a:p>
            <a:r>
              <a:rPr lang="cs-CZ" sz="2000" dirty="0"/>
              <a:t>RPDI: </a:t>
            </a:r>
            <a:r>
              <a:rPr lang="cs-CZ" sz="2000" dirty="0" smtClean="0"/>
              <a:t>1,7 </a:t>
            </a:r>
            <a:r>
              <a:rPr lang="cs-CZ" sz="2000" dirty="0"/>
              <a:t>tis. </a:t>
            </a:r>
            <a:r>
              <a:rPr lang="cs-CZ" sz="2000" dirty="0" smtClean="0"/>
              <a:t>vozidel/24hod</a:t>
            </a:r>
            <a:endParaRPr lang="cs-CZ" sz="3200" dirty="0"/>
          </a:p>
          <a:p>
            <a:pPr marL="0" indent="0">
              <a:buNone/>
            </a:pPr>
            <a:r>
              <a:rPr lang="cs-CZ" sz="2600" dirty="0" smtClean="0"/>
              <a:t> </a:t>
            </a: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01/2020 </a:t>
            </a:r>
            <a:r>
              <a:rPr lang="cs-CZ" sz="3000" dirty="0"/>
              <a:t>celkem </a:t>
            </a:r>
            <a:r>
              <a:rPr lang="cs-CZ" sz="3000" dirty="0" smtClean="0"/>
              <a:t>13 nehod  (šetřených PČR) </a:t>
            </a:r>
            <a:endParaRPr lang="cs-CZ" sz="3000" dirty="0"/>
          </a:p>
          <a:p>
            <a:r>
              <a:rPr lang="cs-CZ" sz="3000" dirty="0" smtClean="0"/>
              <a:t>Následky: 7 osob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Srážka s PP 5x </a:t>
            </a:r>
            <a:r>
              <a:rPr lang="cs-CZ" sz="2600" dirty="0" smtClean="0"/>
              <a:t>(2L); </a:t>
            </a:r>
            <a:r>
              <a:rPr lang="cs-CZ" sz="2400" dirty="0"/>
              <a:t>Srážka s voz. 5x (</a:t>
            </a:r>
            <a:r>
              <a:rPr lang="cs-CZ" sz="2400" dirty="0" smtClean="0"/>
              <a:t>3L); </a:t>
            </a:r>
            <a:r>
              <a:rPr lang="cs-CZ" sz="2400" dirty="0"/>
              <a:t>Havárie 3x (3L), </a:t>
            </a:r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</a:t>
            </a:r>
            <a:r>
              <a:rPr lang="cs-CZ" sz="3000" dirty="0" err="1" smtClean="0"/>
              <a:t>Nepřizp</a:t>
            </a:r>
            <a:r>
              <a:rPr lang="cs-CZ" sz="3000" dirty="0" smtClean="0"/>
              <a:t>. </a:t>
            </a:r>
            <a:r>
              <a:rPr lang="cs-CZ" sz="3000" dirty="0" err="1"/>
              <a:t>r</a:t>
            </a:r>
            <a:r>
              <a:rPr lang="cs-CZ" sz="3000" dirty="0" err="1" smtClean="0"/>
              <a:t>ych</a:t>
            </a:r>
            <a:r>
              <a:rPr lang="cs-CZ" sz="3000" dirty="0" smtClean="0"/>
              <a:t>. stavu vozovky 8x </a:t>
            </a:r>
            <a:r>
              <a:rPr lang="cs-CZ" sz="2600" dirty="0" smtClean="0"/>
              <a:t>(5L), DT stavu 2x (1L)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</a:t>
            </a:r>
            <a:r>
              <a:rPr lang="cs-CZ" sz="2600" dirty="0" err="1"/>
              <a:t>z</a:t>
            </a:r>
            <a:r>
              <a:rPr lang="cs-CZ" sz="2600" dirty="0" err="1" smtClean="0"/>
              <a:t>horš</a:t>
            </a:r>
            <a:r>
              <a:rPr lang="cs-CZ" sz="2600" dirty="0" smtClean="0"/>
              <a:t>. </a:t>
            </a:r>
            <a:r>
              <a:rPr lang="cs-CZ" sz="2600" dirty="0"/>
              <a:t>vid.:  </a:t>
            </a:r>
            <a:r>
              <a:rPr lang="cs-CZ" sz="3000" dirty="0" smtClean="0"/>
              <a:t>7x </a:t>
            </a:r>
            <a:r>
              <a:rPr lang="cs-CZ" sz="2600" dirty="0" smtClean="0"/>
              <a:t>(5L); nezhoršená vid. 5x (2L)</a:t>
            </a:r>
            <a:br>
              <a:rPr lang="cs-CZ" sz="2600" dirty="0" smtClean="0"/>
            </a:br>
            <a:r>
              <a:rPr lang="cs-CZ" sz="2600" dirty="0" smtClean="0"/>
              <a:t>za mokra 10x (7L); se smykem 9x (5L); ve směru klesání 9x (5L); 2024-25: 7x (6L); PP: strom 2x, svodidlo 3x; střety vozidel boční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/>
              <a:t>Oblouk malého poloměru v delším klesání </a:t>
            </a:r>
            <a:br>
              <a:rPr lang="cs-CZ" sz="3000" dirty="0"/>
            </a:br>
            <a:r>
              <a:rPr lang="cs-CZ" sz="3000" dirty="0"/>
              <a:t>v nepřehledném místě</a:t>
            </a:r>
          </a:p>
          <a:p>
            <a:pPr marL="0" indent="0">
              <a:buNone/>
            </a:pP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sil. III/2829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obce Lestkov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" y="1340768"/>
            <a:ext cx="9148303" cy="5148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39200"/>
            <a:ext cx="9148303" cy="5148000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044608" y="2266282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39200"/>
            <a:ext cx="9148303" cy="514384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39200"/>
            <a:ext cx="9148302" cy="5143841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39200"/>
            <a:ext cx="9148302" cy="5143840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39200"/>
            <a:ext cx="9148300" cy="514384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39200"/>
            <a:ext cx="9148300" cy="5143839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39200"/>
            <a:ext cx="9148298" cy="514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7"/>
          <a:stretch/>
        </p:blipFill>
        <p:spPr>
          <a:xfrm>
            <a:off x="0" y="1344423"/>
            <a:ext cx="9143999" cy="4532849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194258" y="1460440"/>
            <a:ext cx="6639033" cy="480735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Zvýraznění směrového vedení</a:t>
            </a: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Doporučená rychlost</a:t>
            </a: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Zlepšení PVV</a:t>
            </a: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Ořez zeleně</a:t>
            </a: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(rozšíření)</a:t>
            </a:r>
          </a:p>
          <a:p>
            <a:pPr marL="0" indent="0">
              <a:buNone/>
            </a:pPr>
            <a:endParaRPr lang="cs-CZ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102976</TotalTime>
  <Words>660</Words>
  <Application>Microsoft Office PowerPoint</Application>
  <PresentationFormat>Předvádění na obrazovce (4:3)</PresentationFormat>
  <Paragraphs>74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1428</cp:revision>
  <cp:lastPrinted>2024-09-24T08:47:46Z</cp:lastPrinted>
  <dcterms:created xsi:type="dcterms:W3CDTF">2017-03-15T09:26:25Z</dcterms:created>
  <dcterms:modified xsi:type="dcterms:W3CDTF">2025-10-10T08:20:20Z</dcterms:modified>
</cp:coreProperties>
</file>