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 varScale="1">
        <p:scale>
          <a:sx n="96" d="100"/>
          <a:sy n="96" d="100"/>
        </p:scale>
        <p:origin x="-20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Úrovňová křižovatka na silnici I/14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Hlavní komunikaci tvoří silnice I/14. Silnice I/14 vede od Liberce, přes Trutnov, Náchod, Rychnov, Ústí n. Orlicí  a Českou Třebovou ke křižovatce se silnicí I/43 (-&gt; Svitavy). Silnice podél severovýchodní hranice Čech. Vedlejší komunikaci tvoří silnice II/315 , vedoucí od silnice i/35 (Týnišťko), přes Choceň, Ústí </a:t>
            </a:r>
            <a:r>
              <a:rPr lang="cs-CZ" sz="1000" i="1" baseline="0" dirty="0" err="1" smtClean="0"/>
              <a:t>n.O</a:t>
            </a:r>
            <a:r>
              <a:rPr lang="cs-CZ" sz="1000" i="1" baseline="0" dirty="0" smtClean="0"/>
              <a:t>. (I/14), Lanškroun (I/43) , Zábřeh (I/44) až do Úsova (-&gt; II/444 do Uničov, Šternberk). Čtvrtá větev je tvořena slepou komunikací. Křižovatka se nachází na výjezdu z Ústí </a:t>
            </a:r>
            <a:r>
              <a:rPr lang="cs-CZ" sz="1000" i="1" baseline="0" dirty="0" err="1" smtClean="0"/>
              <a:t>n.O</a:t>
            </a:r>
            <a:r>
              <a:rPr lang="cs-CZ" sz="1000" i="1" baseline="0" dirty="0" smtClean="0"/>
              <a:t>. směrem na </a:t>
            </a:r>
            <a:r>
              <a:rPr lang="cs-CZ" sz="1000" i="1" baseline="0" dirty="0" err="1" smtClean="0"/>
              <a:t>Č.Třebovou</a:t>
            </a:r>
            <a:r>
              <a:rPr lang="cs-CZ" sz="1000" i="1" baseline="0" dirty="0" smtClean="0"/>
              <a:t> (Svitavy). Přednost je určena svislým značením P4 Dej přednost v jízdě. Hlavní komunikace je dvoupruhová, bez přídatných pruhů, ve směrovém oblouku velkého poloměru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200,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120), mírně stoupá  na </a:t>
            </a:r>
            <a:r>
              <a:rPr lang="cs-CZ" sz="1000" i="1" baseline="0" dirty="0" err="1" smtClean="0"/>
              <a:t>Č.Třebovou</a:t>
            </a:r>
            <a:r>
              <a:rPr lang="cs-CZ" sz="1000" i="1" baseline="0" dirty="0" smtClean="0"/>
              <a:t> (1,4%), vedena malým zářezem, Rychlost snížena na 70 km/h, zakázáno předjíždění.. Napojení vedlejší komunikace II/315 je pro vedeno rozvětvením. Úhel křížení činí  38°a 58°. Vedlejší větve v přímé, dvoupruhové také bez přídatných pruhů, klesá k hl. komunikaci (4%) na úrovni terénu</a:t>
            </a:r>
          </a:p>
          <a:p>
            <a:r>
              <a:rPr lang="cs-CZ" sz="1000" i="1" baseline="0" dirty="0" smtClean="0"/>
              <a:t>Okolí komunikace náletové dřeviny, pozůstatky stromořadí, most přes vodní tok na I/14, autobusové zastávky v jízdním pruhu na vedlejší větvi.</a:t>
            </a:r>
          </a:p>
          <a:p>
            <a:r>
              <a:rPr lang="cs-CZ" sz="1000" b="1" i="1" baseline="0" dirty="0" smtClean="0"/>
              <a:t>Intenzity : 	I/14 na Náchod	12 tis voz /24hod, z toho 17% NA</a:t>
            </a:r>
          </a:p>
          <a:p>
            <a:r>
              <a:rPr lang="cs-CZ" sz="1000" b="1" i="1" baseline="0" dirty="0" smtClean="0"/>
              <a:t>	I/14 na </a:t>
            </a:r>
            <a:r>
              <a:rPr lang="cs-CZ" sz="1000" b="1" i="1" baseline="0" dirty="0" err="1" smtClean="0"/>
              <a:t>Č.Třebovou</a:t>
            </a:r>
            <a:r>
              <a:rPr lang="cs-CZ" sz="1000" b="1" i="1" baseline="0" dirty="0" smtClean="0"/>
              <a:t> 	10,1 tis voz /24hod, z toho 20% NA</a:t>
            </a:r>
          </a:p>
          <a:p>
            <a:r>
              <a:rPr lang="cs-CZ" sz="1000" b="1" i="1" baseline="0" dirty="0" smtClean="0"/>
              <a:t>	II/315 na Lanškroun	2,8 tis voz /24hod, z toho 10% NA</a:t>
            </a:r>
          </a:p>
          <a:p>
            <a:r>
              <a:rPr lang="cs-CZ" sz="1000" b="1" i="1" baseline="0" dirty="0" smtClean="0"/>
              <a:t>	</a:t>
            </a:r>
          </a:p>
          <a:p>
            <a:r>
              <a:rPr lang="cs-CZ" sz="1000" b="1" i="1" baseline="0" dirty="0" smtClean="0"/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Úrovňová křižovatka na silnici I/14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Hlavní komunikaci tvoří silnice I/14. Silnice I/14 vede od Liberce, přes Trutnov, Náchod, Rychnov, Ústí n. Orlicí  a Českou Třebovou ke křižovatce se silnicí I/43 (-&gt; Svitavy). Silnice podél severovýchodní hranice Čech. Vedlejší komunikaci tvoří silnice II/315 , vedoucí od silnice i/35 (Týnišťko), přes Choceň, Ústí </a:t>
            </a:r>
            <a:r>
              <a:rPr lang="cs-CZ" sz="1000" i="1" baseline="0" dirty="0" err="1" smtClean="0"/>
              <a:t>n.O</a:t>
            </a:r>
            <a:r>
              <a:rPr lang="cs-CZ" sz="1000" i="1" baseline="0" dirty="0" smtClean="0"/>
              <a:t>. (I/14), Lanškroun (I/43) , Zábřeh (I/44) až do Úsova (-&gt; II/444 do Uničov, Šternberk). Čtvrtá větev je tvořena slepou komunikací, původně příjezd do města, dnes jen k blízkému bytovému domu. Křižovatka se nachází na výjezdu z Ústí </a:t>
            </a:r>
            <a:r>
              <a:rPr lang="cs-CZ" sz="1000" i="1" baseline="0" dirty="0" err="1" smtClean="0"/>
              <a:t>n.O</a:t>
            </a:r>
            <a:r>
              <a:rPr lang="cs-CZ" sz="1000" i="1" baseline="0" dirty="0" smtClean="0"/>
              <a:t>. směrem na </a:t>
            </a:r>
            <a:r>
              <a:rPr lang="cs-CZ" sz="1000" i="1" baseline="0" dirty="0" err="1" smtClean="0"/>
              <a:t>Č.Třebovou</a:t>
            </a:r>
            <a:r>
              <a:rPr lang="cs-CZ" sz="1000" i="1" baseline="0" dirty="0" smtClean="0"/>
              <a:t> (Svitavy). Přednost je určena svislým značením P4 Dej přednost v jízdě. Hlavní komunikace je dvoupruhová, bez přídatných pruhů, ve směrovém oblouku velkého poloměru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200,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120), mírně stoupá  na </a:t>
            </a:r>
            <a:r>
              <a:rPr lang="cs-CZ" sz="1000" i="1" baseline="0" dirty="0" err="1" smtClean="0"/>
              <a:t>Č.Třebovou</a:t>
            </a:r>
            <a:r>
              <a:rPr lang="cs-CZ" sz="1000" i="1" baseline="0" dirty="0" smtClean="0"/>
              <a:t> (1,4%), vedena malým zářezem, Rychlost snížena na 70 km/h, zakázáno předjíždění.. Napojení vedlejší komunikace II/315 je pro vedeno rozvětvením. Úhel křížení činí  38°a 58°. Vedlejší větve v přímé, dvoupruhové také bez přídatných pruhů, klesá k hl. komunikaci (4%) na úrovni terénu</a:t>
            </a:r>
          </a:p>
          <a:p>
            <a:r>
              <a:rPr lang="cs-CZ" sz="1000" i="1" baseline="0" dirty="0" smtClean="0"/>
              <a:t>Okolí komunikace náletové dřeviny, pozůstatky stromořadí, most přes vodní tok na I/14, autobusové zastávky v jízdním pruhu na vedlejší větvi.</a:t>
            </a:r>
          </a:p>
          <a:p>
            <a:r>
              <a:rPr lang="cs-CZ" sz="1000" i="1" baseline="0" dirty="0" smtClean="0"/>
              <a:t>Intenzity : 	I/14 na Náchod	12 tis voz /24hod, z toho 17% NA</a:t>
            </a:r>
          </a:p>
          <a:p>
            <a:r>
              <a:rPr lang="cs-CZ" sz="1000" i="1" baseline="0" dirty="0" smtClean="0"/>
              <a:t>	I/14 na </a:t>
            </a:r>
            <a:r>
              <a:rPr lang="cs-CZ" sz="1000" i="1" baseline="0" dirty="0" err="1" smtClean="0"/>
              <a:t>Č.Třebovou</a:t>
            </a:r>
            <a:r>
              <a:rPr lang="cs-CZ" sz="1000" i="1" baseline="0" dirty="0" smtClean="0"/>
              <a:t> 	10,1 tis voz /24hod, z toho 20% NA</a:t>
            </a:r>
          </a:p>
          <a:p>
            <a:r>
              <a:rPr lang="cs-CZ" sz="1000" i="1" baseline="0" dirty="0" smtClean="0"/>
              <a:t>	II/315 na Lanškroun	2,8 tis voz /24hod, z toho 10% NA</a:t>
            </a:r>
          </a:p>
          <a:p>
            <a:r>
              <a:rPr lang="cs-CZ" sz="1000" i="1" baseline="0" dirty="0" smtClean="0"/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15 nehod (šetřených PČR)</a:t>
            </a:r>
          </a:p>
          <a:p>
            <a:r>
              <a:rPr lang="cs-CZ" sz="1200" dirty="0" smtClean="0"/>
              <a:t>Následky: 1 osoba těžce a 15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 11x (8L), Srážka s PP 1x (1T,3L)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Bezp</a:t>
            </a:r>
            <a:r>
              <a:rPr lang="cs-CZ" sz="1200" dirty="0" smtClean="0"/>
              <a:t>. vzdálenost 5x (2L), Při odbočování vlevo 3x (2L)	</a:t>
            </a:r>
          </a:p>
          <a:p>
            <a:r>
              <a:rPr lang="cs-CZ" sz="1200" dirty="0" smtClean="0"/>
              <a:t>Ve dne za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 vid.:  9x (5L); v noci </a:t>
            </a:r>
            <a:r>
              <a:rPr lang="cs-CZ" sz="1200" dirty="0" err="1" smtClean="0"/>
              <a:t>nezhor</a:t>
            </a:r>
            <a:r>
              <a:rPr lang="cs-CZ" sz="1200" dirty="0" smtClean="0"/>
              <a:t>. vid 5x (1T,4L) 2023-24: 8x (1T,8L); motocykl. 3L; 	T+3L: 18let, noc, mokro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Vyšší intenzity provozu, úhel křížení, </a:t>
            </a:r>
            <a:br>
              <a:rPr lang="cs-CZ" sz="1200" dirty="0" smtClean="0"/>
            </a:br>
            <a:r>
              <a:rPr lang="cs-CZ" sz="1200" dirty="0" smtClean="0"/>
              <a:t>horší přehlednost křižovatky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35 mil Kč</a:t>
            </a:r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Okružka s přeložkou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napojení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Rozšíření vozovky (pro objetí)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Protismyková úprava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Okružka s přeložkou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napojení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Rozšíření vozovky (pro objetí)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Protismyková úprava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6" y="365129"/>
            <a:ext cx="5800725" cy="5811839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6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17.6.2025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0.jpeg"/><Relationship Id="rId18" Type="http://schemas.microsoft.com/office/2007/relationships/hdphoto" Target="../media/hdphoto3.wdp"/><Relationship Id="rId26" Type="http://schemas.openxmlformats.org/officeDocument/2006/relationships/image" Target="../media/image31.jpg"/><Relationship Id="rId3" Type="http://schemas.openxmlformats.org/officeDocument/2006/relationships/image" Target="../media/image13.jpeg"/><Relationship Id="rId21" Type="http://schemas.openxmlformats.org/officeDocument/2006/relationships/image" Target="../media/image26.jp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17" Type="http://schemas.openxmlformats.org/officeDocument/2006/relationships/image" Target="../media/image23.jpeg"/><Relationship Id="rId25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g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24" Type="http://schemas.openxmlformats.org/officeDocument/2006/relationships/image" Target="../media/image29.jpg"/><Relationship Id="rId5" Type="http://schemas.openxmlformats.org/officeDocument/2006/relationships/image" Target="../media/image11.png"/><Relationship Id="rId15" Type="http://schemas.openxmlformats.org/officeDocument/2006/relationships/image" Target="../media/image21.jpg"/><Relationship Id="rId23" Type="http://schemas.openxmlformats.org/officeDocument/2006/relationships/image" Target="../media/image28.jpg"/><Relationship Id="rId10" Type="http://schemas.openxmlformats.org/officeDocument/2006/relationships/image" Target="../media/image18.png"/><Relationship Id="rId19" Type="http://schemas.openxmlformats.org/officeDocument/2006/relationships/image" Target="../media/image24.jp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microsoft.com/office/2007/relationships/hdphoto" Target="../media/hdphoto2.wdp"/><Relationship Id="rId22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11.png"/><Relationship Id="rId10" Type="http://schemas.openxmlformats.org/officeDocument/2006/relationships/image" Target="../media/image38.jpg"/><Relationship Id="rId4" Type="http://schemas.openxmlformats.org/officeDocument/2006/relationships/image" Target="../media/image10.jpe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7"/>
            <a:ext cx="537376" cy="4799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9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7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8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64" y="2492902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7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1"/>
            <a:ext cx="5724129" cy="2080731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1" y="68498"/>
            <a:ext cx="5163865" cy="16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42" y="5733261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6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lvl="1" indent="0" algn="ctr">
              <a:buNone/>
            </a:pPr>
            <a:endParaRPr lang="pl-PL" sz="4800" b="1" dirty="0">
              <a:solidFill>
                <a:srgbClr val="46787B"/>
              </a:solidFill>
            </a:endParaRPr>
          </a:p>
          <a:p>
            <a:pPr marL="342900" lvl="1" indent="0" algn="ctr">
              <a:buNone/>
            </a:pPr>
            <a:r>
              <a:rPr lang="pl-PL" sz="3600" b="1" dirty="0" smtClean="0">
                <a:solidFill>
                  <a:srgbClr val="46787B"/>
                </a:solidFill>
              </a:rPr>
              <a:t>Křižovatka </a:t>
            </a:r>
            <a:r>
              <a:rPr lang="pl-PL" sz="3600" b="1" dirty="0" smtClean="0">
                <a:solidFill>
                  <a:srgbClr val="46787B"/>
                </a:solidFill>
              </a:rPr>
              <a:t>na sil. I/14 u Ústí nad Orlicí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9"/>
            <a:ext cx="3157042" cy="10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" y="-172219"/>
            <a:ext cx="9252897" cy="7030219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I/14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Ústí nad Orlicí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r="4001"/>
          <a:stretch/>
        </p:blipFill>
        <p:spPr bwMode="auto">
          <a:xfrm>
            <a:off x="0" y="1340773"/>
            <a:ext cx="9144000" cy="451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279870" y="5599362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5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4941162" y="3212976"/>
            <a:ext cx="710958" cy="28803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650853" y="3513133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r="3607"/>
          <a:stretch/>
        </p:blipFill>
        <p:spPr>
          <a:xfrm>
            <a:off x="0" y="1345223"/>
            <a:ext cx="9144000" cy="4532049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7452320" y="5631083"/>
            <a:ext cx="103579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www.krajdtm.cz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9" y="1345223"/>
            <a:ext cx="8063592" cy="453600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3592" cy="4535999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0742" cy="4535999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0742" cy="4535998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0740" cy="4535998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0740" cy="4535997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0738" cy="4535997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0738" cy="4535996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0736" cy="4535995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0735" cy="4535995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0735" cy="4535994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0733" cy="4535994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0733" cy="4535993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0731" cy="45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29"/>
            <a:ext cx="9144000" cy="43886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Úrovňová křižovatka sil. I/14 a </a:t>
            </a:r>
            <a:r>
              <a:rPr lang="cs-CZ" sz="2800" dirty="0" smtClean="0"/>
              <a:t>II/315 </a:t>
            </a:r>
            <a:r>
              <a:rPr lang="cs-CZ" sz="2800" dirty="0" smtClean="0"/>
              <a:t>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u="sng" dirty="0" smtClean="0"/>
              <a:t>I/14</a:t>
            </a:r>
            <a:r>
              <a:rPr lang="cs-CZ" sz="2400" dirty="0" smtClean="0"/>
              <a:t>-&gt; </a:t>
            </a:r>
            <a:r>
              <a:rPr lang="cs-CZ" sz="2400" dirty="0" smtClean="0"/>
              <a:t>Liberec </a:t>
            </a:r>
            <a:r>
              <a:rPr lang="cs-CZ" sz="2000" dirty="0" smtClean="0"/>
              <a:t>(I/13), </a:t>
            </a:r>
            <a:r>
              <a:rPr lang="cs-CZ" sz="2400" dirty="0" smtClean="0"/>
              <a:t>Trutnov </a:t>
            </a:r>
            <a:r>
              <a:rPr lang="cs-CZ" sz="2000" dirty="0"/>
              <a:t>(I/37), </a:t>
            </a:r>
            <a:r>
              <a:rPr lang="cs-CZ" sz="2400" dirty="0" smtClean="0"/>
              <a:t>Náchod </a:t>
            </a:r>
            <a:r>
              <a:rPr lang="cs-CZ" sz="2000" dirty="0"/>
              <a:t>(I/33), </a:t>
            </a:r>
            <a:r>
              <a:rPr lang="cs-CZ" sz="2400" dirty="0" smtClean="0"/>
              <a:t>Vamberk </a:t>
            </a:r>
            <a:r>
              <a:rPr lang="cs-CZ" sz="2000" dirty="0"/>
              <a:t>(I/11), </a:t>
            </a:r>
            <a:r>
              <a:rPr lang="cs-CZ" sz="2400" dirty="0" smtClean="0"/>
              <a:t>Ústí </a:t>
            </a:r>
            <a:r>
              <a:rPr lang="cs-CZ" sz="2400" dirty="0" err="1" smtClean="0"/>
              <a:t>n.O</a:t>
            </a:r>
            <a:r>
              <a:rPr lang="cs-CZ" sz="2400" dirty="0" smtClean="0"/>
              <a:t> </a:t>
            </a:r>
            <a:r>
              <a:rPr lang="cs-CZ" sz="2400" dirty="0" err="1" smtClean="0"/>
              <a:t>Č.Třebová</a:t>
            </a:r>
            <a:r>
              <a:rPr lang="cs-CZ" sz="2400" dirty="0" smtClean="0"/>
              <a:t> </a:t>
            </a:r>
            <a:r>
              <a:rPr lang="cs-CZ" sz="2000" dirty="0"/>
              <a:t>(I/43 -&gt; Svitavy</a:t>
            </a:r>
            <a:r>
              <a:rPr lang="cs-CZ" sz="2000" dirty="0" smtClean="0"/>
              <a:t>); křižovatka na výjezdu z Ústí </a:t>
            </a:r>
            <a:r>
              <a:rPr lang="cs-CZ" sz="2000" dirty="0" err="1" smtClean="0"/>
              <a:t>n.O</a:t>
            </a:r>
            <a:r>
              <a:rPr lang="cs-CZ" sz="2000" dirty="0" smtClean="0"/>
              <a:t>. na Č. Třebovou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400" u="sng" dirty="0" smtClean="0"/>
              <a:t>II/315</a:t>
            </a:r>
            <a:r>
              <a:rPr lang="cs-CZ" sz="2400" dirty="0" smtClean="0"/>
              <a:t> -&gt; I/35 Týnišťko, Choceň, Ústí </a:t>
            </a:r>
            <a:r>
              <a:rPr lang="cs-CZ" sz="2400" dirty="0" err="1" smtClean="0"/>
              <a:t>n.O</a:t>
            </a:r>
            <a:r>
              <a:rPr lang="cs-CZ" sz="2400" dirty="0" smtClean="0"/>
              <a:t>., Lanškroun </a:t>
            </a:r>
            <a:r>
              <a:rPr lang="cs-CZ" sz="2000" dirty="0"/>
              <a:t>(I/43), </a:t>
            </a:r>
            <a:r>
              <a:rPr lang="cs-CZ" sz="2400" dirty="0" smtClean="0"/>
              <a:t>Zábřeh </a:t>
            </a:r>
            <a:r>
              <a:rPr lang="cs-CZ" sz="2000" dirty="0"/>
              <a:t>(I/44), </a:t>
            </a:r>
            <a:r>
              <a:rPr lang="cs-CZ" sz="2400" dirty="0" smtClean="0"/>
              <a:t>Úsov </a:t>
            </a:r>
            <a:r>
              <a:rPr lang="cs-CZ" sz="2000" dirty="0" smtClean="0"/>
              <a:t>(II/444 -&gt; Uničov</a:t>
            </a:r>
            <a:r>
              <a:rPr lang="cs-CZ" sz="2000" dirty="0"/>
              <a:t>, Šternberk I/46) </a:t>
            </a:r>
          </a:p>
          <a:p>
            <a:r>
              <a:rPr lang="cs-CZ" sz="2600" dirty="0" smtClean="0"/>
              <a:t>Hl. kom.: </a:t>
            </a:r>
            <a:r>
              <a:rPr lang="cs-CZ" sz="2600" dirty="0" err="1" smtClean="0"/>
              <a:t>dvoupruh</a:t>
            </a:r>
            <a:r>
              <a:rPr lang="cs-CZ" sz="2600" dirty="0" smtClean="0"/>
              <a:t>, směrový oblouk </a:t>
            </a:r>
            <a:r>
              <a:rPr lang="cs-CZ" sz="2000" dirty="0"/>
              <a:t>(</a:t>
            </a:r>
            <a:r>
              <a:rPr lang="cs-CZ" sz="2000" dirty="0" err="1"/>
              <a:t>v</a:t>
            </a:r>
            <a:r>
              <a:rPr lang="cs-CZ" sz="2000" baseline="-25000" dirty="0" err="1"/>
              <a:t>n</a:t>
            </a:r>
            <a:r>
              <a:rPr lang="cs-CZ" sz="2000" dirty="0"/>
              <a:t> 120), </a:t>
            </a:r>
            <a:r>
              <a:rPr lang="cs-CZ" sz="2600" dirty="0" smtClean="0"/>
              <a:t>mírné stoupání na ČT bez </a:t>
            </a:r>
            <a:r>
              <a:rPr lang="cs-CZ" sz="2600" dirty="0" err="1" smtClean="0"/>
              <a:t>přídat</a:t>
            </a:r>
            <a:r>
              <a:rPr lang="cs-CZ" sz="2600" dirty="0" smtClean="0"/>
              <a:t>. pruhů, 70 km/h, zákaz předjíždění, přednost SDZ P4</a:t>
            </a:r>
          </a:p>
          <a:p>
            <a:r>
              <a:rPr lang="cs-CZ" sz="2600" dirty="0" smtClean="0"/>
              <a:t>Vedl.: rozvětvená, směrovací ostrůvek, </a:t>
            </a:r>
            <a:r>
              <a:rPr lang="cs-CZ" sz="2600" dirty="0"/>
              <a:t>úhel křížení 38°+58°, </a:t>
            </a:r>
            <a:r>
              <a:rPr lang="cs-CZ" sz="2600" dirty="0" smtClean="0"/>
              <a:t>větev přímá dvoupruhová klesá k I/14, na úrovni terénu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náletové dřeviny, pozůstatky stromořadí, most nad vodním tokem, autobusové zastávky v pruhu (vedl.), začátek obce 600m</a:t>
            </a:r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7"/>
            <a:ext cx="9144000" cy="76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52" y="6005032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01/2020 </a:t>
            </a:r>
            <a:r>
              <a:rPr lang="cs-CZ" sz="3000" dirty="0"/>
              <a:t>celkem </a:t>
            </a:r>
            <a:r>
              <a:rPr lang="cs-CZ" sz="3000" dirty="0" smtClean="0"/>
              <a:t>15 nehod (šetřených PČR)</a:t>
            </a:r>
            <a:endParaRPr lang="cs-CZ" sz="3000" dirty="0"/>
          </a:p>
          <a:p>
            <a:r>
              <a:rPr lang="cs-CZ" sz="3000" dirty="0" smtClean="0"/>
              <a:t>Následky: 1 osoba těžce a 15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 11x </a:t>
            </a:r>
            <a:r>
              <a:rPr lang="cs-CZ" sz="2600" dirty="0" smtClean="0"/>
              <a:t>(8L), Srážka s PP 1x (</a:t>
            </a:r>
            <a:r>
              <a:rPr lang="cs-CZ" sz="2600" dirty="0" smtClean="0"/>
              <a:t>1T,3L</a:t>
            </a:r>
            <a:r>
              <a:rPr lang="cs-CZ" sz="2600" dirty="0" smtClean="0"/>
              <a:t>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000" dirty="0" err="1" smtClean="0"/>
              <a:t>Bezp</a:t>
            </a:r>
            <a:r>
              <a:rPr lang="cs-CZ" sz="3000" dirty="0" smtClean="0"/>
              <a:t>. vzdálenost 5x </a:t>
            </a:r>
            <a:r>
              <a:rPr lang="cs-CZ" sz="2600" dirty="0" smtClean="0"/>
              <a:t>(2L), Při odbočování vlevo </a:t>
            </a:r>
            <a:r>
              <a:rPr lang="cs-CZ" sz="2600" dirty="0" smtClean="0"/>
              <a:t>3x </a:t>
            </a:r>
            <a:r>
              <a:rPr lang="cs-CZ" sz="2600" dirty="0" smtClean="0"/>
              <a:t>(2L)	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 </a:t>
            </a:r>
            <a:r>
              <a:rPr lang="cs-CZ" sz="2600" dirty="0"/>
              <a:t>vid.:  </a:t>
            </a:r>
            <a:r>
              <a:rPr lang="cs-CZ" sz="3000" dirty="0" smtClean="0"/>
              <a:t>9x </a:t>
            </a:r>
            <a:r>
              <a:rPr lang="cs-CZ" sz="2600" dirty="0" smtClean="0"/>
              <a:t>(5L); v noci </a:t>
            </a:r>
            <a:r>
              <a:rPr lang="cs-CZ" sz="2600" dirty="0" err="1" smtClean="0"/>
              <a:t>nezhor</a:t>
            </a:r>
            <a:r>
              <a:rPr lang="cs-CZ" sz="2600" dirty="0" smtClean="0"/>
              <a:t>. </a:t>
            </a:r>
            <a:r>
              <a:rPr lang="cs-CZ" sz="2600" dirty="0"/>
              <a:t>v</a:t>
            </a:r>
            <a:r>
              <a:rPr lang="cs-CZ" sz="2600" dirty="0" smtClean="0"/>
              <a:t>id 5x (1T,4L) </a:t>
            </a:r>
            <a:r>
              <a:rPr lang="cs-CZ" sz="3000" dirty="0" smtClean="0"/>
              <a:t>2023-24: 8x </a:t>
            </a:r>
            <a:r>
              <a:rPr lang="cs-CZ" sz="2600" dirty="0" smtClean="0"/>
              <a:t>(1T,8L</a:t>
            </a:r>
            <a:r>
              <a:rPr lang="cs-CZ" sz="2600" dirty="0" smtClean="0"/>
              <a:t>); </a:t>
            </a:r>
            <a:r>
              <a:rPr lang="cs-CZ" sz="2600" dirty="0" smtClean="0"/>
              <a:t>motocykl</a:t>
            </a:r>
            <a:r>
              <a:rPr lang="cs-CZ" sz="2600" dirty="0"/>
              <a:t>. </a:t>
            </a:r>
            <a:r>
              <a:rPr lang="cs-CZ" sz="2600" dirty="0" smtClean="0"/>
              <a:t>3L; 	T+3L: 18let, noc, mokro</a:t>
            </a:r>
            <a:endParaRPr lang="cs-CZ" sz="2600" dirty="0"/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200" dirty="0" smtClean="0"/>
              <a:t>Vyšší intenzity provozu, úhel křížení, </a:t>
            </a:r>
            <a:br>
              <a:rPr lang="cs-CZ" sz="3200" dirty="0" smtClean="0"/>
            </a:br>
            <a:r>
              <a:rPr lang="cs-CZ" sz="3200" dirty="0" smtClean="0"/>
              <a:t>horší přehlednost křižovatky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1"/>
            <a:ext cx="9144000" cy="3737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I/14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Ústí nad Orlicí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r="3626"/>
          <a:stretch/>
        </p:blipFill>
        <p:spPr>
          <a:xfrm>
            <a:off x="-1" y="1340772"/>
            <a:ext cx="9144001" cy="5143449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72"/>
            <a:ext cx="9151994" cy="5147997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116616" y="429309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1994" cy="514799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1992" cy="5147996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1992" cy="514799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8295" cy="514799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8295" cy="51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2"/>
          <a:stretch/>
        </p:blipFill>
        <p:spPr>
          <a:xfrm>
            <a:off x="14784" y="1317911"/>
            <a:ext cx="9129216" cy="4554265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2504967" y="1340772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pPr algn="r"/>
            <a:r>
              <a:rPr lang="cs-CZ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Přeložka II/315</a:t>
            </a:r>
            <a:endParaRPr lang="cs-CZ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r"/>
            <a:r>
              <a:rPr lang="cs-CZ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Rozšíření vozovky</a:t>
            </a:r>
            <a:endParaRPr lang="cs-CZ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r"/>
            <a:r>
              <a:rPr lang="cs-CZ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Odbočovací pruh</a:t>
            </a:r>
          </a:p>
          <a:p>
            <a:pPr algn="r"/>
            <a:r>
              <a:rPr lang="cs-CZ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Protismyková úprava</a:t>
            </a:r>
            <a:endParaRPr lang="cs-CZ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 algn="r">
              <a:buNone/>
            </a:pPr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algn="r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algn="r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1340752" y="4071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44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6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5"/>
            <a:ext cx="1738370" cy="1239671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8" y="475853"/>
            <a:ext cx="3816801" cy="18730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138134</TotalTime>
  <Words>652</Words>
  <Application>Microsoft Office PowerPoint</Application>
  <PresentationFormat>Předvádění na obrazovce (4:3)</PresentationFormat>
  <Paragraphs>70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1528</cp:revision>
  <cp:lastPrinted>2025-06-17T12:13:23Z</cp:lastPrinted>
  <dcterms:created xsi:type="dcterms:W3CDTF">2017-03-15T09:26:25Z</dcterms:created>
  <dcterms:modified xsi:type="dcterms:W3CDTF">2025-06-19T06:29:34Z</dcterms:modified>
</cp:coreProperties>
</file>