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07" autoAdjust="0"/>
    <p:restoredTop sz="82400" autoAdjust="0"/>
  </p:normalViewPr>
  <p:slideViewPr>
    <p:cSldViewPr showGuides="1">
      <p:cViewPr varScale="1">
        <p:scale>
          <a:sx n="96" d="100"/>
          <a:sy n="96" d="100"/>
        </p:scale>
        <p:origin x="-103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22.5.2025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Směrový oblouk na silnici </a:t>
            </a:r>
            <a:r>
              <a:rPr lang="cs-CZ" sz="1000" i="1" baseline="0" dirty="0" smtClean="0"/>
              <a:t>III/4348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</a:t>
            </a:r>
            <a:endParaRPr lang="cs-CZ" sz="1000" i="1" baseline="0" dirty="0" smtClean="0"/>
          </a:p>
          <a:p>
            <a:r>
              <a:rPr lang="cs-CZ" sz="1000" i="1" baseline="0" dirty="0" smtClean="0"/>
              <a:t>Silnice </a:t>
            </a:r>
            <a:r>
              <a:rPr lang="cs-CZ" sz="1000" i="1" baseline="0" dirty="0" smtClean="0"/>
              <a:t>III/4348 spojuje obec Troubky na silnici II/434 (Prostějov – Tovačov – Přerov – Lipník </a:t>
            </a:r>
            <a:r>
              <a:rPr lang="cs-CZ" sz="1000" i="1" baseline="0" dirty="0" err="1" smtClean="0"/>
              <a:t>n.B.</a:t>
            </a:r>
            <a:r>
              <a:rPr lang="cs-CZ" sz="1000" i="1" baseline="0" dirty="0" smtClean="0"/>
              <a:t>) , obec Vlkoš (II/436) obec Říkovice a napojení na silnici I/55 a II/490 (-&gt;  Holešov). Napojení obcí na silnice vyšší kategorie a vzájemné propojení obcí u jižní hranice kraje.  </a:t>
            </a:r>
            <a:r>
              <a:rPr lang="cs-CZ" sz="1000" i="1" baseline="0" dirty="0" smtClean="0"/>
              <a:t>Úsek se nachází </a:t>
            </a:r>
            <a:r>
              <a:rPr lang="cs-CZ" sz="1000" i="1" baseline="0" dirty="0" smtClean="0"/>
              <a:t>u obce Říkovice ve směru jízdy na Troubky.</a:t>
            </a:r>
            <a:endParaRPr lang="cs-CZ" sz="1000" i="1" baseline="0" dirty="0" smtClean="0"/>
          </a:p>
          <a:p>
            <a:r>
              <a:rPr lang="cs-CZ" sz="1000" i="1" baseline="0" dirty="0" smtClean="0"/>
              <a:t>Jedná se obousměrnou </a:t>
            </a:r>
            <a:r>
              <a:rPr lang="cs-CZ" sz="1000" i="1" baseline="0" dirty="0" smtClean="0"/>
              <a:t>dvoupruhovou komunikaci </a:t>
            </a:r>
            <a:r>
              <a:rPr lang="cs-CZ" sz="1000" i="1" baseline="0" dirty="0" smtClean="0"/>
              <a:t>s asfaltovým </a:t>
            </a:r>
            <a:r>
              <a:rPr lang="cs-CZ" sz="1000" i="1" baseline="0" dirty="0" smtClean="0"/>
              <a:t>povrchem.  </a:t>
            </a:r>
            <a:r>
              <a:rPr lang="cs-CZ" sz="1000" i="1" baseline="0" dirty="0" smtClean="0"/>
              <a:t>Rizikovém prvkem trasy je </a:t>
            </a:r>
            <a:r>
              <a:rPr lang="cs-CZ" sz="1000" i="1" baseline="0" dirty="0" smtClean="0"/>
              <a:t>dvojice navazujících směrových oblouků. Výrazný oblouk má </a:t>
            </a:r>
            <a:r>
              <a:rPr lang="cs-CZ" sz="1000" i="1" baseline="0" dirty="0" smtClean="0"/>
              <a:t>parametry odpovídající mezní rychlosti </a:t>
            </a:r>
            <a:r>
              <a:rPr lang="cs-CZ" sz="1000" i="1" baseline="0" dirty="0" smtClean="0"/>
              <a:t>50km/h </a:t>
            </a:r>
            <a:r>
              <a:rPr lang="cs-CZ" sz="1000" i="1" baseline="0" dirty="0" smtClean="0"/>
              <a:t>a navazujícími  delšími přímými úseky (cca 500m).  Dovolená rychlost standardní mimo obec (90km/h). Směrové vedení zajištěno vodicími čarami 0,125m </a:t>
            </a:r>
            <a:r>
              <a:rPr lang="cs-CZ" sz="1000" i="1" baseline="0" dirty="0" smtClean="0"/>
              <a:t>, plnou dělicí čárou v samotném oblouku , ojedinělými </a:t>
            </a:r>
            <a:r>
              <a:rPr lang="cs-CZ" sz="1000" i="1" baseline="0" dirty="0" smtClean="0"/>
              <a:t>směrovými sloupky </a:t>
            </a:r>
            <a:r>
              <a:rPr lang="cs-CZ" sz="1000" i="1" baseline="0" dirty="0" smtClean="0"/>
              <a:t> jednou vodicí tabulí z každého směru. Komunikace je téměř v rovině a vedena </a:t>
            </a:r>
            <a:r>
              <a:rPr lang="cs-CZ" sz="1000" i="1" baseline="0" dirty="0" smtClean="0"/>
              <a:t>po úrovni terénu.</a:t>
            </a:r>
          </a:p>
          <a:p>
            <a:r>
              <a:rPr lang="cs-CZ" sz="1000" i="1" baseline="0" dirty="0" smtClean="0"/>
              <a:t>Okolí komunikace tvoří otevřená krajina (pole), </a:t>
            </a:r>
            <a:r>
              <a:rPr lang="cs-CZ" sz="1000" i="1" baseline="0" dirty="0" smtClean="0"/>
              <a:t>ojedinělé skupiny keřů a propustek v místě směrového oblouku, blízké napojení polní cesty. Po komunikaci je vedena regionální cyklotrasa.</a:t>
            </a:r>
            <a:endParaRPr lang="cs-CZ" sz="1000" i="1" baseline="0" dirty="0" smtClean="0"/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III/4348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-,-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 voz /24hod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toho 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--% 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těžká NA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(pokračující úsek III/4348 od obce Vlkoš: 1,0 tis voz/24hod.)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Směrový oblouk na silnici III/4348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</a:t>
            </a:r>
          </a:p>
          <a:p>
            <a:r>
              <a:rPr lang="cs-CZ" sz="1000" i="1" baseline="0" dirty="0" smtClean="0"/>
              <a:t>Silnice III/4348 spojuje obec Troubky na silnici II/434 (Prostějov – Tovačov – Přerov – Lipník </a:t>
            </a:r>
            <a:r>
              <a:rPr lang="cs-CZ" sz="1000" i="1" baseline="0" dirty="0" err="1" smtClean="0"/>
              <a:t>n.B.</a:t>
            </a:r>
            <a:r>
              <a:rPr lang="cs-CZ" sz="1000" i="1" baseline="0" dirty="0" smtClean="0"/>
              <a:t>) , obec Vlkoš (II/436) obec Říkovice a napojení na silnici I/55 a II/490 (-&gt;  Holešov). Napojení obcí na silnice vyšší kategorie a vzájemné propojení obcí u jižní hranice kraje.  Úsek se nachází u obce Říkovice ve směru jízdy na Troubky.</a:t>
            </a:r>
          </a:p>
          <a:p>
            <a:r>
              <a:rPr lang="cs-CZ" sz="1000" i="1" baseline="0" dirty="0" smtClean="0"/>
              <a:t>Jedná se obousměrnou dvoupruhovou komunikaci s asfaltovým povrchem.  Rizikovém prvkem trasy je dvojice navazujících směrových oblouků. Výrazný oblouk má parametry odpovídající mezní rychlosti 50km/h a navazujícími  delšími přímými úseky (cca 500m).  Dovolená rychlost standardní mimo obec (90km/h). Směrové vedení zajištěno vodicími čarami 0,125m , plnou dělicí čárou v samotném oblouku , ojedinělými směrovými sloupky  jednou vodicí tabulí z každého směru. Komunikace je téměř v rovině a vedena po úrovni terénu.</a:t>
            </a:r>
          </a:p>
          <a:p>
            <a:r>
              <a:rPr lang="cs-CZ" sz="1000" i="1" baseline="0" dirty="0" smtClean="0"/>
              <a:t>Okolí komunikace tvoří otevřená krajina (pole), ojedinělé skupiny keřů a propustek v místě směrového oblouku, blízké napojení polní cesty. Po komunikaci je vedena regionální cyklotrasa.</a:t>
            </a:r>
          </a:p>
          <a:p>
            <a:endParaRPr lang="cs-CZ" sz="1000" i="1" baseline="0" dirty="0" smtClean="0"/>
          </a:p>
          <a:p>
            <a:r>
              <a:rPr lang="cs-CZ" sz="1000" i="1" baseline="0" dirty="0" smtClean="0"/>
              <a:t>Intenzity : 	III/4348	-,- tis voz /24hod z toho --% těžká NA. (pokračující úsek III/4348 od obce Vlkoš: 1,0 tis voz/24hod. A 21%  těžkých NA.) </a:t>
            </a:r>
            <a:endParaRPr lang="cs-CZ" sz="1000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01/2020 celkem 16 nehod  (šetřených PČR) </a:t>
            </a:r>
          </a:p>
          <a:p>
            <a:r>
              <a:rPr lang="cs-CZ" sz="1200" dirty="0" smtClean="0"/>
              <a:t>Následky: 8 osob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Havárie 7x (8L); Srážka s voz. 4x (3L), Srážka s PP 3x (1L)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</a:t>
            </a:r>
            <a:r>
              <a:rPr lang="cs-CZ" sz="1200" dirty="0" err="1" smtClean="0"/>
              <a:t>Nepřizp</a:t>
            </a:r>
            <a:r>
              <a:rPr lang="cs-CZ" sz="1200" dirty="0" smtClean="0"/>
              <a:t>. </a:t>
            </a:r>
            <a:r>
              <a:rPr lang="cs-CZ" sz="1200" dirty="0" err="1" smtClean="0"/>
              <a:t>rych</a:t>
            </a:r>
            <a:r>
              <a:rPr lang="cs-CZ" sz="1200" dirty="0" smtClean="0"/>
              <a:t>. stavu vozovky 8x (2L), </a:t>
            </a:r>
            <a:br>
              <a:rPr lang="cs-CZ" sz="1200" dirty="0" smtClean="0"/>
            </a:br>
            <a:r>
              <a:rPr lang="cs-CZ" sz="1200" dirty="0" smtClean="0"/>
              <a:t>	Nezvládnutí řízení 5x (3L)	</a:t>
            </a:r>
          </a:p>
          <a:p>
            <a:r>
              <a:rPr lang="cs-CZ" sz="1200" dirty="0" smtClean="0"/>
              <a:t>Ve dne za nezhoršené vid.:  11x (6L); za mokra 14x (7L);</a:t>
            </a:r>
            <a:br>
              <a:rPr lang="cs-CZ" sz="1200" dirty="0" smtClean="0"/>
            </a:br>
            <a:r>
              <a:rPr lang="cs-CZ" sz="1200" dirty="0" smtClean="0"/>
              <a:t>ve směru na Říkovice 10x (6L); 2023-24: 10x (6L); NA 3x (0L)	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Oblouk malého R navazující na přímé úseky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</a:t>
            </a: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17,6 mil </a:t>
            </a: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Kč</a:t>
            </a:r>
          </a:p>
          <a:p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Podpora směrového </a:t>
            </a:r>
            <a:r>
              <a:rPr lang="pl-PL" i="1" baseline="0" dirty="0" smtClean="0"/>
              <a:t>vedení (Z3,Z11)</a:t>
            </a: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Výstražné značení a doporučenou rychlost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Zlepšení protismykových vlastností vozovky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Přeložka </a:t>
            </a:r>
            <a:r>
              <a:rPr lang="pl-PL" i="1" baseline="0" dirty="0" smtClean="0"/>
              <a:t>(000m </a:t>
            </a:r>
            <a:r>
              <a:rPr lang="pl-PL" i="1" baseline="0" dirty="0" smtClean="0"/>
              <a:t>-&gt; cena </a:t>
            </a:r>
            <a:r>
              <a:rPr lang="pl-PL" i="1" baseline="0" dirty="0" smtClean="0"/>
              <a:t>10 </a:t>
            </a:r>
            <a:r>
              <a:rPr lang="pl-PL" i="1" baseline="0" dirty="0" smtClean="0"/>
              <a:t>mil. vs ztráty </a:t>
            </a:r>
            <a:r>
              <a:rPr lang="pl-PL" i="1" baseline="0" dirty="0" smtClean="0"/>
              <a:t>17 </a:t>
            </a:r>
            <a:r>
              <a:rPr lang="pl-PL" i="1" baseline="0" dirty="0" smtClean="0"/>
              <a:t>mil.)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Podpora směrového vedení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Výstražné značení a doporučenou rychlost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Zlepšení protismykových vlastností vozovky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22.5.2025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22.5.2025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22.5.2025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22.5.2025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22.5.2025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12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11.png"/><Relationship Id="rId10" Type="http://schemas.openxmlformats.org/officeDocument/2006/relationships/image" Target="../media/image29.jpg"/><Relationship Id="rId4" Type="http://schemas.openxmlformats.org/officeDocument/2006/relationships/image" Target="../media/image10.jpeg"/><Relationship Id="rId9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0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46787B"/>
                </a:solidFill>
              </a:rPr>
              <a:t>Úsek silnice III/4348 </a:t>
            </a:r>
            <a:r>
              <a:rPr lang="pl-PL" sz="3600" b="1" dirty="0" smtClean="0">
                <a:solidFill>
                  <a:srgbClr val="46787B"/>
                </a:solidFill>
              </a:rPr>
              <a:t>u obce </a:t>
            </a:r>
            <a:r>
              <a:rPr lang="pl-PL" sz="3600" b="1" dirty="0" smtClean="0">
                <a:solidFill>
                  <a:srgbClr val="46787B"/>
                </a:solidFill>
              </a:rPr>
              <a:t>Říkovice</a:t>
            </a:r>
            <a:endParaRPr lang="pl-PL" sz="3600" b="1" dirty="0" smtClean="0">
              <a:solidFill>
                <a:srgbClr val="46787B"/>
              </a:solidFill>
            </a:endParaRP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="" xmlns:a16="http://schemas.microsoft.com/office/drawing/2014/main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silnice III/4348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obce Říkovice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r="4642" b="-297"/>
          <a:stretch/>
        </p:blipFill>
        <p:spPr bwMode="auto">
          <a:xfrm>
            <a:off x="-1" y="1340768"/>
            <a:ext cx="9144001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3923928" y="4005064"/>
            <a:ext cx="504056" cy="525408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4506837" y="4627382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r="650"/>
          <a:stretch/>
        </p:blipFill>
        <p:spPr>
          <a:xfrm>
            <a:off x="0" y="1339200"/>
            <a:ext cx="9144000" cy="4550699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7770522" y="5673564"/>
            <a:ext cx="865878" cy="215411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800" dirty="0" smtClean="0">
                <a:solidFill>
                  <a:schemeClr val="bg1">
                    <a:lumMod val="65000"/>
                  </a:schemeClr>
                </a:solidFill>
              </a:rPr>
              <a:t>www.krajdtm.cz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22" y="1339200"/>
            <a:ext cx="8086333" cy="4550400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39200"/>
            <a:ext cx="8088906" cy="4550699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39200"/>
            <a:ext cx="8089200" cy="4552013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39200"/>
            <a:ext cx="8089200" cy="4552012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" y="1339200"/>
            <a:ext cx="8089200" cy="455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Úsek sil. </a:t>
            </a:r>
            <a:r>
              <a:rPr lang="cs-CZ" sz="2800" dirty="0" smtClean="0"/>
              <a:t>III/4348 </a:t>
            </a:r>
            <a:r>
              <a:rPr lang="cs-CZ" sz="2800" dirty="0" smtClean="0"/>
              <a:t>v </a:t>
            </a:r>
            <a:r>
              <a:rPr lang="cs-CZ" sz="2800" dirty="0" err="1" smtClean="0"/>
              <a:t>extravilánu</a:t>
            </a:r>
            <a:r>
              <a:rPr lang="cs-CZ" sz="2800" dirty="0" smtClean="0"/>
              <a:t> se </a:t>
            </a:r>
            <a:r>
              <a:rPr lang="cs-CZ" sz="2800" dirty="0" smtClean="0"/>
              <a:t>směrovými oblouky</a:t>
            </a:r>
            <a:endParaRPr lang="cs-CZ" sz="2800" dirty="0" smtClean="0"/>
          </a:p>
          <a:p>
            <a:r>
              <a:rPr lang="cs-CZ" sz="2600" dirty="0" smtClean="0"/>
              <a:t>III/4348: </a:t>
            </a:r>
            <a:r>
              <a:rPr lang="cs-CZ" sz="2600" dirty="0" smtClean="0"/>
              <a:t>spojuje </a:t>
            </a:r>
            <a:r>
              <a:rPr lang="cs-CZ" sz="2600" dirty="0" smtClean="0"/>
              <a:t>Troubky </a:t>
            </a:r>
            <a:r>
              <a:rPr lang="cs-CZ" sz="2200" dirty="0" smtClean="0"/>
              <a:t>(</a:t>
            </a:r>
            <a:r>
              <a:rPr lang="cs-CZ" sz="2200" dirty="0" smtClean="0"/>
              <a:t>II/434), </a:t>
            </a:r>
            <a:r>
              <a:rPr lang="cs-CZ" sz="2600" dirty="0" smtClean="0"/>
              <a:t>Vlkoš </a:t>
            </a:r>
            <a:r>
              <a:rPr lang="cs-CZ" sz="2200" dirty="0"/>
              <a:t>(</a:t>
            </a:r>
            <a:r>
              <a:rPr lang="cs-CZ" sz="2200" dirty="0" smtClean="0"/>
              <a:t>II/436) </a:t>
            </a:r>
            <a:r>
              <a:rPr lang="cs-CZ" sz="2400" dirty="0" smtClean="0"/>
              <a:t>a Říkovice </a:t>
            </a:r>
            <a:r>
              <a:rPr lang="cs-CZ" sz="2200" dirty="0" smtClean="0"/>
              <a:t>(I/55,II/490) </a:t>
            </a:r>
            <a:r>
              <a:rPr lang="cs-CZ" sz="2600" dirty="0" smtClean="0"/>
              <a:t>úsek na výjezdu z Říkovic na </a:t>
            </a:r>
            <a:r>
              <a:rPr lang="cs-CZ" sz="2600" dirty="0"/>
              <a:t>T</a:t>
            </a:r>
            <a:r>
              <a:rPr lang="cs-CZ" sz="2600" dirty="0" smtClean="0"/>
              <a:t>roubky</a:t>
            </a:r>
            <a:endParaRPr lang="cs-CZ" sz="2600" dirty="0" smtClean="0"/>
          </a:p>
          <a:p>
            <a:r>
              <a:rPr lang="cs-CZ" sz="2600" dirty="0" smtClean="0"/>
              <a:t>Směrový oblouk </a:t>
            </a:r>
            <a:r>
              <a:rPr lang="cs-CZ" sz="2400" dirty="0" smtClean="0"/>
              <a:t>(</a:t>
            </a:r>
            <a:r>
              <a:rPr lang="cs-CZ" sz="2400" dirty="0" err="1" smtClean="0"/>
              <a:t>v</a:t>
            </a:r>
            <a:r>
              <a:rPr lang="cs-CZ" sz="2400" baseline="-25000" dirty="0" err="1" smtClean="0"/>
              <a:t>m</a:t>
            </a:r>
            <a:r>
              <a:rPr lang="cs-CZ" sz="2400" dirty="0" smtClean="0"/>
              <a:t> 40km/h)</a:t>
            </a:r>
            <a:r>
              <a:rPr lang="cs-CZ" sz="2600" dirty="0" smtClean="0"/>
              <a:t> navazuje na přímé úseky </a:t>
            </a:r>
            <a:r>
              <a:rPr lang="cs-CZ" sz="2600" dirty="0" smtClean="0"/>
              <a:t>(&gt; 500m</a:t>
            </a:r>
            <a:r>
              <a:rPr lang="cs-CZ" sz="2600" dirty="0" smtClean="0"/>
              <a:t>) </a:t>
            </a:r>
            <a:r>
              <a:rPr lang="cs-CZ" sz="2600" dirty="0" smtClean="0"/>
              <a:t>vodorovný průběh, min</a:t>
            </a:r>
            <a:r>
              <a:rPr lang="cs-CZ" sz="2600" dirty="0" smtClean="0"/>
              <a:t>. zpevněné krajnice, na úrovni terénu</a:t>
            </a:r>
          </a:p>
          <a:p>
            <a:r>
              <a:rPr lang="cs-CZ" sz="2600" dirty="0" smtClean="0"/>
              <a:t>Rychlost 90km/h, vodicí čáry V4 (12,5cm); </a:t>
            </a:r>
            <a:r>
              <a:rPr lang="cs-CZ" sz="2600" dirty="0" smtClean="0"/>
              <a:t>opotřebovaná dělicí čára v oblouku, ojedinělé Z11a,b , po jedné Z3 z každého směru</a:t>
            </a:r>
            <a:endParaRPr lang="cs-CZ" sz="2600" dirty="0" smtClean="0"/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otevřená krajina (pole), </a:t>
            </a:r>
            <a:r>
              <a:rPr lang="cs-CZ" sz="2600" dirty="0" smtClean="0"/>
              <a:t>propustek, sjezdy </a:t>
            </a:r>
            <a:r>
              <a:rPr lang="cs-CZ" sz="2600" dirty="0" smtClean="0"/>
              <a:t>na </a:t>
            </a:r>
            <a:r>
              <a:rPr lang="cs-CZ" sz="2600" dirty="0" smtClean="0"/>
              <a:t>pole, ojedinělé keře u komunikace, regionální cyklotrasa</a:t>
            </a:r>
            <a:endParaRPr lang="cs-CZ" sz="2600" dirty="0" smtClean="0"/>
          </a:p>
          <a:p>
            <a:r>
              <a:rPr lang="cs-CZ" sz="2400" dirty="0"/>
              <a:t>RPDI: </a:t>
            </a:r>
            <a:r>
              <a:rPr lang="cs-CZ" sz="2400" dirty="0" smtClean="0"/>
              <a:t>1,0 </a:t>
            </a:r>
            <a:r>
              <a:rPr lang="cs-CZ" sz="2400" dirty="0"/>
              <a:t>tis. </a:t>
            </a:r>
            <a:r>
              <a:rPr lang="cs-CZ" sz="2400" dirty="0" smtClean="0"/>
              <a:t>vozidel/24hod;</a:t>
            </a:r>
            <a:r>
              <a:rPr lang="cs-CZ" sz="2400" dirty="0"/>
              <a:t> </a:t>
            </a:r>
            <a:r>
              <a:rPr lang="cs-CZ" sz="2400" dirty="0" smtClean="0"/>
              <a:t> </a:t>
            </a:r>
            <a:r>
              <a:rPr lang="cs-CZ" sz="2400" dirty="0" smtClean="0"/>
              <a:t>21% těžká NA – úsek od obce Vlkoš</a:t>
            </a:r>
            <a:endParaRPr lang="cs-CZ" sz="3600" dirty="0"/>
          </a:p>
          <a:p>
            <a:pPr marL="0" indent="0">
              <a:buNone/>
            </a:pPr>
            <a:r>
              <a:rPr lang="cs-CZ" sz="2600" dirty="0" smtClean="0"/>
              <a:t> </a:t>
            </a: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01/2020 </a:t>
            </a:r>
            <a:r>
              <a:rPr lang="cs-CZ" sz="3000" dirty="0"/>
              <a:t>celkem </a:t>
            </a:r>
            <a:r>
              <a:rPr lang="cs-CZ" sz="3000" dirty="0" smtClean="0"/>
              <a:t>16 </a:t>
            </a:r>
            <a:r>
              <a:rPr lang="cs-CZ" sz="3000" dirty="0" smtClean="0"/>
              <a:t>nehod  (šetřených PČR) </a:t>
            </a:r>
            <a:endParaRPr lang="cs-CZ" sz="3000" dirty="0"/>
          </a:p>
          <a:p>
            <a:r>
              <a:rPr lang="cs-CZ" sz="3000" dirty="0" smtClean="0"/>
              <a:t>Následky: </a:t>
            </a:r>
            <a:r>
              <a:rPr lang="cs-CZ" sz="3000" dirty="0" smtClean="0"/>
              <a:t>8 </a:t>
            </a:r>
            <a:r>
              <a:rPr lang="cs-CZ" sz="3000" dirty="0" smtClean="0"/>
              <a:t>osob lehce zraněno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</a:t>
            </a:r>
            <a:r>
              <a:rPr lang="cs-CZ" sz="3000" dirty="0" smtClean="0"/>
              <a:t>Havárie 7x </a:t>
            </a:r>
            <a:r>
              <a:rPr lang="cs-CZ" sz="2600" dirty="0" smtClean="0"/>
              <a:t>(8L);</a:t>
            </a:r>
            <a:r>
              <a:rPr lang="cs-CZ" sz="2800" dirty="0" smtClean="0"/>
              <a:t> </a:t>
            </a:r>
            <a:r>
              <a:rPr lang="cs-CZ" sz="2800" dirty="0" smtClean="0"/>
              <a:t>Srážka s voz. </a:t>
            </a:r>
            <a:r>
              <a:rPr lang="cs-CZ" sz="2800" dirty="0" smtClean="0"/>
              <a:t>4x </a:t>
            </a:r>
            <a:r>
              <a:rPr lang="cs-CZ" sz="2800" dirty="0" smtClean="0"/>
              <a:t>(3L</a:t>
            </a:r>
            <a:r>
              <a:rPr lang="cs-CZ" sz="2800" dirty="0" smtClean="0"/>
              <a:t>), </a:t>
            </a:r>
            <a:r>
              <a:rPr lang="cs-CZ" sz="2800" dirty="0" smtClean="0"/>
              <a:t>Srážka s PP 3x (1L</a:t>
            </a:r>
            <a:r>
              <a:rPr lang="cs-CZ" sz="2800" dirty="0"/>
              <a:t>)</a:t>
            </a:r>
            <a:endParaRPr lang="cs-CZ" sz="2800" dirty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/>
              <a:t>	</a:t>
            </a:r>
            <a:r>
              <a:rPr lang="cs-CZ" sz="3000" dirty="0" err="1" smtClean="0"/>
              <a:t>Nepřizp</a:t>
            </a:r>
            <a:r>
              <a:rPr lang="cs-CZ" sz="3000" dirty="0" smtClean="0"/>
              <a:t>. </a:t>
            </a:r>
            <a:r>
              <a:rPr lang="cs-CZ" sz="3000" dirty="0" err="1"/>
              <a:t>r</a:t>
            </a:r>
            <a:r>
              <a:rPr lang="cs-CZ" sz="3000" dirty="0" err="1" smtClean="0"/>
              <a:t>ych</a:t>
            </a:r>
            <a:r>
              <a:rPr lang="cs-CZ" sz="3000" dirty="0" smtClean="0"/>
              <a:t>. stavu vozovky 8x </a:t>
            </a:r>
            <a:r>
              <a:rPr lang="cs-CZ" sz="2600" dirty="0" smtClean="0"/>
              <a:t>(2L</a:t>
            </a:r>
            <a:r>
              <a:rPr lang="cs-CZ" sz="2600" dirty="0" smtClean="0"/>
              <a:t>), </a:t>
            </a:r>
            <a:r>
              <a:rPr lang="cs-CZ" sz="2600" dirty="0" smtClean="0"/>
              <a:t/>
            </a:r>
            <a:br>
              <a:rPr lang="cs-CZ" sz="2600" dirty="0" smtClean="0"/>
            </a:br>
            <a:r>
              <a:rPr lang="cs-CZ" sz="2600" dirty="0" smtClean="0"/>
              <a:t>	Nezvládnutí řízení </a:t>
            </a:r>
            <a:r>
              <a:rPr lang="cs-CZ" sz="2600" dirty="0" smtClean="0"/>
              <a:t>5x (3L</a:t>
            </a:r>
            <a:r>
              <a:rPr lang="cs-CZ" sz="2600" dirty="0" smtClean="0"/>
              <a:t>)	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nezhoršené vid.:  </a:t>
            </a:r>
            <a:r>
              <a:rPr lang="cs-CZ" sz="3000" dirty="0" smtClean="0"/>
              <a:t>11x </a:t>
            </a:r>
            <a:r>
              <a:rPr lang="cs-CZ" sz="2600" dirty="0" smtClean="0"/>
              <a:t>(6L</a:t>
            </a:r>
            <a:r>
              <a:rPr lang="cs-CZ" sz="2600" dirty="0" smtClean="0"/>
              <a:t>); </a:t>
            </a:r>
            <a:r>
              <a:rPr lang="cs-CZ" sz="2600" dirty="0"/>
              <a:t>za mokra 14x (7L); </a:t>
            </a:r>
            <a:r>
              <a:rPr lang="cs-CZ" sz="2600" dirty="0" smtClean="0"/>
              <a:t>smyk </a:t>
            </a:r>
            <a:r>
              <a:rPr lang="cs-CZ" sz="2600" dirty="0"/>
              <a:t>10x (6L</a:t>
            </a:r>
            <a:r>
              <a:rPr lang="cs-CZ" sz="2600" dirty="0" smtClean="0"/>
              <a:t>), </a:t>
            </a:r>
            <a:r>
              <a:rPr lang="cs-CZ" sz="2600" dirty="0" smtClean="0"/>
              <a:t>na Říkovice 10x (6L); 2023-24</a:t>
            </a:r>
            <a:r>
              <a:rPr lang="cs-CZ" sz="2600" dirty="0" smtClean="0"/>
              <a:t>: </a:t>
            </a:r>
            <a:r>
              <a:rPr lang="cs-CZ" sz="2600" dirty="0" smtClean="0"/>
              <a:t>10x (6L</a:t>
            </a:r>
            <a:r>
              <a:rPr lang="cs-CZ" sz="2600" dirty="0" smtClean="0"/>
              <a:t>); </a:t>
            </a:r>
            <a:r>
              <a:rPr lang="cs-CZ" sz="2600" dirty="0" smtClean="0"/>
              <a:t>NA 3x (0L)</a:t>
            </a:r>
            <a:r>
              <a:rPr lang="cs-CZ" sz="2600" dirty="0" smtClean="0"/>
              <a:t>	</a:t>
            </a:r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400" dirty="0" smtClean="0"/>
              <a:t>Oblouk malého </a:t>
            </a:r>
            <a:r>
              <a:rPr lang="cs-CZ" sz="3400" dirty="0" smtClean="0"/>
              <a:t>R navazující na přímé úseky</a:t>
            </a:r>
            <a:endParaRPr lang="cs-CZ" sz="3400" dirty="0" smtClean="0"/>
          </a:p>
          <a:p>
            <a:pPr marL="0" indent="0">
              <a:buNone/>
            </a:pP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silnice III/4348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obce Říkovice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52000" cy="5148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024"/>
            <a:ext cx="9152000" cy="5145920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0086252" y="2780928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200"/>
            <a:ext cx="9151999" cy="514592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200"/>
            <a:ext cx="9144608" cy="514592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200"/>
            <a:ext cx="9144608" cy="5145919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200"/>
            <a:ext cx="9144606" cy="514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3" b="1374"/>
          <a:stretch/>
        </p:blipFill>
        <p:spPr>
          <a:xfrm>
            <a:off x="-11967" y="1340768"/>
            <a:ext cx="9144000" cy="4536504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1240516" y="4365104"/>
            <a:ext cx="6639033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Zvýraznění směrového vedení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Doporučená rychlost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Zlepšení PVV</a:t>
            </a:r>
          </a:p>
          <a:p>
            <a:pPr marL="0" indent="0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106059</TotalTime>
  <Words>619</Words>
  <Application>Microsoft Office PowerPoint</Application>
  <PresentationFormat>Předvádění na obrazovce (4:3)</PresentationFormat>
  <Paragraphs>71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1436</cp:revision>
  <cp:lastPrinted>2024-09-24T08:47:46Z</cp:lastPrinted>
  <dcterms:created xsi:type="dcterms:W3CDTF">2017-03-15T09:26:25Z</dcterms:created>
  <dcterms:modified xsi:type="dcterms:W3CDTF">2025-05-27T09:00:34Z</dcterms:modified>
</cp:coreProperties>
</file>