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"/>
  </p:notesMasterIdLst>
  <p:sldIdLst>
    <p:sldId id="265" r:id="rId2"/>
    <p:sldId id="257" r:id="rId3"/>
    <p:sldId id="279" r:id="rId4"/>
    <p:sldId id="280" r:id="rId5"/>
    <p:sldId id="281" r:id="rId6"/>
    <p:sldId id="282" r:id="rId7"/>
    <p:sldId id="283" r:id="rId8"/>
    <p:sldId id="258" r:id="rId9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66"/>
    <a:srgbClr val="46787B"/>
    <a:srgbClr val="F18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07" autoAdjust="0"/>
    <p:restoredTop sz="82400" autoAdjust="0"/>
  </p:normalViewPr>
  <p:slideViewPr>
    <p:cSldViewPr showGuides="1">
      <p:cViewPr>
        <p:scale>
          <a:sx n="125" d="100"/>
          <a:sy n="125" d="100"/>
        </p:scale>
        <p:origin x="-198" y="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19.6.2025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Úrovňová  styková křižovatka na silnic II/155 a II/157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 u městyse Ledenice. Hlavní komunikaci tvoří silnice II/157. Silnice II/155  od  Třeboně (I/24,I/34), Borovany (II/157), </a:t>
            </a:r>
            <a:r>
              <a:rPr lang="cs-CZ" sz="1000" i="1" baseline="0" dirty="0" smtClean="0"/>
              <a:t>Římov</a:t>
            </a:r>
            <a:r>
              <a:rPr lang="cs-CZ" sz="1000" i="1" baseline="0" dirty="0" smtClean="0"/>
              <a:t>, přes D3, k silnici I/39 (Třebonín). Silnice II/157  vede od Českého Krumlova (I/39), přes Kaplice (I/3), Trhové Sviny (II/156), Borovany (II/155), Ledenice do Českých Budějovic. Komunikace krajského významu napojují sídla na silnice vyšší kategorie. Křižovatka se nachází na výjezdu z městyse Ledenice směrem na Borovany. Přednost je určena svislým značením P4 Dej přednost v jízdě. Hlavní komunikace je dvoupruhová, bez přídatných pruhů, ve směrovém oblouku (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70, </a:t>
            </a:r>
            <a:r>
              <a:rPr lang="cs-CZ" sz="1000" i="1" baseline="0" dirty="0" err="1" smtClean="0"/>
              <a:t>vn</a:t>
            </a:r>
            <a:r>
              <a:rPr lang="cs-CZ" sz="1000" i="1" baseline="0" dirty="0" smtClean="0"/>
              <a:t> 50) navazují dlouhé přímé úseky (750m a 2km), mírně klesá na Ledenice (1,5%), vedena na úrovni terénu, Rychlost snížena na 70 km/h (na Ledenice) a 50 km/h na Borovany, zakázáno předjíždění, vodicí tabule Z3 v oblouku, letitá značka IP22 (časté nehody). Napojení vedlejší komunikace II/155 je na okraji směrového oblouku. Úhel křížení činí  90°. Vedlejší větev směrový oblouk (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40km/h), dvoupruhové také bez přídatných pruhů, téměř vodorovná na úrovni terénu. Omezení tonáže na 14t (2,8km)</a:t>
            </a:r>
          </a:p>
          <a:p>
            <a:r>
              <a:rPr lang="cs-CZ" sz="1000" i="1" baseline="0" dirty="0" smtClean="0"/>
              <a:t>Okolí komunikace rozhraní lesa a polí, výjezd z lesního úseku, začátek obce cca 750m, v blízkosti areál lehkého průmyslu, sjezd na pole.</a:t>
            </a:r>
          </a:p>
          <a:p>
            <a:r>
              <a:rPr lang="cs-CZ" sz="1000" b="1" i="1" baseline="0" dirty="0" smtClean="0"/>
              <a:t>Intenzity : 	II/157 na ČB	8,8 tis voz /24hod, z toho 9% NA</a:t>
            </a:r>
          </a:p>
          <a:p>
            <a:r>
              <a:rPr lang="cs-CZ" sz="1000" b="1" i="1" baseline="0" dirty="0" smtClean="0"/>
              <a:t>	II/157 na Borovany 	5,8 tis voz /24hod, z toho 7% NA</a:t>
            </a:r>
          </a:p>
          <a:p>
            <a:r>
              <a:rPr lang="cs-CZ" sz="1000" b="1" i="1" baseline="0" dirty="0" smtClean="0"/>
              <a:t>	II/155 na Římov (Třebonín)	4,0 tis voz /24hod, z toho 9% NA</a:t>
            </a:r>
          </a:p>
          <a:p>
            <a:r>
              <a:rPr lang="cs-CZ" sz="1000" b="1" i="1" baseline="0" dirty="0" smtClean="0"/>
              <a:t>	</a:t>
            </a:r>
          </a:p>
          <a:p>
            <a:r>
              <a:rPr lang="cs-CZ" sz="1000" b="1" i="1" baseline="0" dirty="0" smtClean="0"/>
              <a:t>	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Úrovňová  styková křižovatka na silnic II/155 a II/157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 u městyse Ledenice. Hlavní komunikaci tvoří silnice II/157. Silnice II/155  od  Třeboně (I/24,I/34), Borovany (II/157), 5ímov, přes D3, k silnici I/39 (Třebonín). Silnice II/157  vede od Českého Krumlova (I/39), přes Kaplice (I/3), Trhové Sviny (II/156), Borovany (II/155), Ledenice do Českých Budějovic. Komunikace krajského významu napojují sídla na silnice vyšší kategorie. Křižovatka se nachází na výjezdu z městyse Ledenice směrem na Borovany. Přednost je určena svislým značením P4 Dej přednost v jízdě. Hlavní komunikace je dvoupruhová, bez přídatných pruhů, ve směrovém oblouku (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70, </a:t>
            </a:r>
            <a:r>
              <a:rPr lang="cs-CZ" sz="1000" i="1" baseline="0" dirty="0" err="1" smtClean="0"/>
              <a:t>vn</a:t>
            </a:r>
            <a:r>
              <a:rPr lang="cs-CZ" sz="1000" i="1" baseline="0" dirty="0" smtClean="0"/>
              <a:t> 50) navazují dlouhé přímé úseky (750m a 2km), mírně klesá na Ledenice (1,5%), vedena na úrovni terénu, Rychlost snížena na 70 km/h (na Ledenice) a 50 km/h na Borovany, zakázáno předjíždění, vodicí tabule Z3 v oblouku, letitá značka IP22 (časté nehody). Napojení vedlejší komunikace II/155 je na okraji směrového oblouku. Úhel křížení činí  90°. Vedlejší větev směrový oblouk (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40km/h), dvoupruhové také bez přídatných pruhů, téměř vodorovná na úrovni terénu. Omezení tonáže na 14t (2,8km)</a:t>
            </a:r>
          </a:p>
          <a:p>
            <a:r>
              <a:rPr lang="cs-CZ" sz="1000" i="1" baseline="0" dirty="0" smtClean="0"/>
              <a:t>Okolí komunikace rozhraní lesa a polí, výjezd z lesního úseku, začátek obce cca 750m, v blízkosti areál lehkého průmyslu, sjezd na pole.</a:t>
            </a:r>
          </a:p>
          <a:p>
            <a:r>
              <a:rPr lang="cs-CZ" sz="1000" i="1" baseline="0" dirty="0" smtClean="0"/>
              <a:t>Intenzity : 	II/157 na ČB	8,8 tis voz /24hod, z toho 9% NA</a:t>
            </a:r>
          </a:p>
          <a:p>
            <a:r>
              <a:rPr lang="cs-CZ" sz="1000" i="1" baseline="0" dirty="0" smtClean="0"/>
              <a:t>	II/157 na Borovany 	5,8 tis voz /24hod, z toho 7% NA</a:t>
            </a:r>
          </a:p>
          <a:p>
            <a:r>
              <a:rPr lang="cs-CZ" sz="1000" i="1" baseline="0" dirty="0" smtClean="0"/>
              <a:t>	II/155 na Římov (Třebonín)	4,0 tis voz /24hod, z toho 9% NA</a:t>
            </a:r>
          </a:p>
          <a:p>
            <a:endParaRPr lang="cs-CZ" sz="1000" i="1" baseline="0" dirty="0" smtClean="0"/>
          </a:p>
          <a:p>
            <a:r>
              <a:rPr lang="cs-CZ" sz="1000" i="1" baseline="0" dirty="0" smtClean="0"/>
              <a:t>	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/>
              <a:t>Od 01/2020 celkem 13 nehod (šetřených PČR)</a:t>
            </a:r>
          </a:p>
          <a:p>
            <a:r>
              <a:rPr lang="cs-CZ" sz="1200" dirty="0" smtClean="0"/>
              <a:t>Následky: 3 osoby těžce a 19 osob lehce zraněno</a:t>
            </a:r>
          </a:p>
          <a:p>
            <a:r>
              <a:rPr lang="cs-CZ" sz="1200" dirty="0" smtClean="0"/>
              <a:t>Nejčastější druh nehody: </a:t>
            </a:r>
            <a:br>
              <a:rPr lang="cs-CZ" sz="1200" dirty="0" smtClean="0"/>
            </a:br>
            <a:r>
              <a:rPr lang="cs-CZ" sz="1200" dirty="0" smtClean="0"/>
              <a:t>	Srážka s voz 7x (3T,12L), Havárie 4x (5L)</a:t>
            </a:r>
          </a:p>
          <a:p>
            <a:r>
              <a:rPr lang="cs-CZ" sz="1200" dirty="0" smtClean="0"/>
              <a:t>Nejčastější příčina: </a:t>
            </a:r>
            <a:br>
              <a:rPr lang="cs-CZ" sz="1200" dirty="0" smtClean="0"/>
            </a:br>
            <a:r>
              <a:rPr lang="cs-CZ" sz="1200" dirty="0" smtClean="0"/>
              <a:t>	Proti příkazu DZ P4 6x (3T,12L), </a:t>
            </a:r>
            <a:r>
              <a:rPr lang="cs-CZ" sz="1200" dirty="0" err="1" smtClean="0"/>
              <a:t>Nepřizp</a:t>
            </a:r>
            <a:r>
              <a:rPr lang="cs-CZ" sz="1200" dirty="0" smtClean="0"/>
              <a:t>. rychlosti 4x (6L)	</a:t>
            </a:r>
          </a:p>
          <a:p>
            <a:r>
              <a:rPr lang="cs-CZ" sz="1200" dirty="0" smtClean="0"/>
              <a:t>Ve dne za </a:t>
            </a:r>
            <a:r>
              <a:rPr lang="cs-CZ" sz="1200" dirty="0" err="1" smtClean="0"/>
              <a:t>nezhorš</a:t>
            </a:r>
            <a:r>
              <a:rPr lang="cs-CZ" sz="1200" dirty="0" smtClean="0"/>
              <a:t>. vid.:  12x (3T,17L);  za sucha 10x (3T,15L)</a:t>
            </a:r>
            <a:br>
              <a:rPr lang="cs-CZ" sz="1200" dirty="0" smtClean="0"/>
            </a:br>
            <a:r>
              <a:rPr lang="cs-CZ" sz="1200" dirty="0" smtClean="0"/>
              <a:t>2023-24: 8x (1T,11L), 	 bez zranění 3x</a:t>
            </a:r>
          </a:p>
          <a:p>
            <a:r>
              <a:rPr lang="cs-CZ" sz="1200" dirty="0" smtClean="0"/>
              <a:t>Nebezpečné vlivy, prvky: </a:t>
            </a:r>
            <a:br>
              <a:rPr lang="cs-CZ" sz="1200" dirty="0" smtClean="0"/>
            </a:br>
            <a:r>
              <a:rPr lang="cs-CZ" sz="1200" dirty="0" smtClean="0"/>
              <a:t>Vyšší intenzity provozu na vedl. větvi, </a:t>
            </a:r>
            <a:br>
              <a:rPr lang="cs-CZ" sz="1200" dirty="0" smtClean="0"/>
            </a:br>
            <a:r>
              <a:rPr lang="cs-CZ" sz="1200" dirty="0" smtClean="0"/>
              <a:t>horší přehlednost křižovatky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</a:t>
            </a: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 </a:t>
            </a: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72 </a:t>
            </a: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 Kč</a:t>
            </a:r>
            <a:endParaRPr lang="cs-CZ" sz="12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Obchvat Ledenic s okružkou </a:t>
            </a: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Primárně okružka</a:t>
            </a: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Zvýraznění vedl. Větve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Protismyková úprava na hl.</a:t>
            </a: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Obchvat Ledenic s okružkou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Primárně okružka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Zvýraznění vedl. Větve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Protismyková úprava na hl.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06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9"/>
            <a:ext cx="1971675" cy="5811839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6" y="365129"/>
            <a:ext cx="5800725" cy="5811839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4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19.6.2025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6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6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19.6.2025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19.6.2025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19.6.2025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19.6.2025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19.6.2025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19.6.2025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g"/><Relationship Id="rId18" Type="http://schemas.openxmlformats.org/officeDocument/2006/relationships/image" Target="../media/image26.jp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12" Type="http://schemas.openxmlformats.org/officeDocument/2006/relationships/image" Target="../media/image20.jpg"/><Relationship Id="rId17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jpg"/><Relationship Id="rId20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11.png"/><Relationship Id="rId15" Type="http://schemas.openxmlformats.org/officeDocument/2006/relationships/image" Target="../media/image23.jpg"/><Relationship Id="rId10" Type="http://schemas.openxmlformats.org/officeDocument/2006/relationships/image" Target="../media/image18.png"/><Relationship Id="rId19" Type="http://schemas.openxmlformats.org/officeDocument/2006/relationships/image" Target="../media/image27.jpg"/><Relationship Id="rId4" Type="http://schemas.openxmlformats.org/officeDocument/2006/relationships/image" Target="../media/image10.jpeg"/><Relationship Id="rId9" Type="http://schemas.openxmlformats.org/officeDocument/2006/relationships/image" Target="../media/image17.png"/><Relationship Id="rId1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8.jpg"/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12" Type="http://schemas.openxmlformats.org/officeDocument/2006/relationships/image" Target="../media/image3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11.png"/><Relationship Id="rId10" Type="http://schemas.openxmlformats.org/officeDocument/2006/relationships/image" Target="../media/image35.png"/><Relationship Id="rId4" Type="http://schemas.openxmlformats.org/officeDocument/2006/relationships/image" Target="../media/image10.jpeg"/><Relationship Id="rId9" Type="http://schemas.openxmlformats.org/officeDocument/2006/relationships/image" Target="../media/image3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11" y="6119337"/>
            <a:ext cx="537376" cy="4799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8" y="6197479"/>
            <a:ext cx="1374826" cy="40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7" y="5992657"/>
            <a:ext cx="1142538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8EC8DC97-EE42-4746-8B70-A8FF15209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08"/>
            <a:ext cx="3964082" cy="19453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86164" y="2492902"/>
            <a:ext cx="716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Opatření ke zvýšení bezpečnosti silničního provozu v kraji</a:t>
            </a:r>
            <a:endParaRPr lang="cs-CZ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odnadpis 2"/>
          <p:cNvSpPr>
            <a:spLocks noGrp="1"/>
          </p:cNvSpPr>
          <p:nvPr>
            <p:ph type="subTitle" idx="1"/>
          </p:nvPr>
        </p:nvSpPr>
        <p:spPr>
          <a:xfrm>
            <a:off x="5292080" y="4509120"/>
            <a:ext cx="3750756" cy="720080"/>
          </a:xfrm>
        </p:spPr>
        <p:txBody>
          <a:bodyPr>
            <a:noAutofit/>
          </a:bodyPr>
          <a:lstStyle/>
          <a:p>
            <a:pPr algn="r"/>
            <a:r>
              <a:rPr lang="cs-CZ" b="1" dirty="0" smtClean="0">
                <a:solidFill>
                  <a:schemeClr val="bg1"/>
                </a:solidFill>
              </a:rPr>
              <a:t>Vytvořeno ve spolupráci </a:t>
            </a:r>
          </a:p>
          <a:p>
            <a:pPr algn="r"/>
            <a:r>
              <a:rPr lang="cs-CZ" b="1" dirty="0" smtClean="0">
                <a:solidFill>
                  <a:schemeClr val="bg1"/>
                </a:solidFill>
              </a:rPr>
              <a:t>Policie ČR a RSE Project</a:t>
            </a:r>
          </a:p>
        </p:txBody>
      </p:sp>
      <p:sp>
        <p:nvSpPr>
          <p:cNvPr id="13" name="Symbol „Zákaz“ 12"/>
          <p:cNvSpPr/>
          <p:nvPr/>
        </p:nvSpPr>
        <p:spPr>
          <a:xfrm>
            <a:off x="1547664" y="275807"/>
            <a:ext cx="720080" cy="7606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7" t="52" r="11" b="69729"/>
          <a:stretch/>
        </p:blipFill>
        <p:spPr>
          <a:xfrm>
            <a:off x="-1" y="1"/>
            <a:ext cx="5724129" cy="2080731"/>
          </a:xfrm>
          <a:prstGeom prst="rect">
            <a:avLst/>
          </a:prstGeom>
        </p:spPr>
      </p:pic>
      <p:pic>
        <p:nvPicPr>
          <p:cNvPr id="1026" name="Picture 2" descr="\\NAS\D.Konference\2023\LOGO DK 2023\PNG_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11" y="68498"/>
            <a:ext cx="5163865" cy="167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1"/>
            <a:ext cx="9144000" cy="68718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489848"/>
            <a:ext cx="9144000" cy="13681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42" y="5733261"/>
            <a:ext cx="1363793" cy="9725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-2772816" y="8129587"/>
            <a:ext cx="532859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RIZIKOVÝCH MÍST</a:t>
            </a:r>
          </a:p>
        </p:txBody>
      </p:sp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Lokalita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7" y="1340768"/>
            <a:ext cx="9143994" cy="201622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342900" lvl="1" indent="0" algn="ctr">
              <a:buNone/>
            </a:pPr>
            <a:endParaRPr lang="pl-PL" sz="3600" b="1" dirty="0" smtClean="0">
              <a:solidFill>
                <a:srgbClr val="46787B"/>
              </a:solidFill>
            </a:endParaRPr>
          </a:p>
          <a:p>
            <a:pPr marL="342900" lvl="1" indent="0" algn="ctr">
              <a:buNone/>
            </a:pPr>
            <a:r>
              <a:rPr lang="pl-PL" sz="3600" b="1" dirty="0" smtClean="0">
                <a:solidFill>
                  <a:srgbClr val="46787B"/>
                </a:solidFill>
              </a:rPr>
              <a:t> </a:t>
            </a:r>
            <a:r>
              <a:rPr lang="pl-PL" sz="3600" b="1" dirty="0" smtClean="0">
                <a:solidFill>
                  <a:srgbClr val="46787B"/>
                </a:solidFill>
              </a:rPr>
              <a:t>Křižovatka </a:t>
            </a:r>
            <a:r>
              <a:rPr lang="pl-PL" sz="3600" b="1" dirty="0" smtClean="0">
                <a:solidFill>
                  <a:srgbClr val="46787B"/>
                </a:solidFill>
              </a:rPr>
              <a:t>sil</a:t>
            </a:r>
            <a:r>
              <a:rPr lang="pl-PL" sz="3600" b="1" dirty="0" smtClean="0">
                <a:solidFill>
                  <a:srgbClr val="46787B"/>
                </a:solidFill>
              </a:rPr>
              <a:t>. II/155 a II/157 </a:t>
            </a:r>
            <a:br>
              <a:rPr lang="pl-PL" sz="3600" b="1" dirty="0" smtClean="0">
                <a:solidFill>
                  <a:srgbClr val="46787B"/>
                </a:solidFill>
              </a:rPr>
            </a:br>
            <a:r>
              <a:rPr lang="pl-PL" sz="3600" b="1" dirty="0" smtClean="0">
                <a:solidFill>
                  <a:srgbClr val="46787B"/>
                </a:solidFill>
              </a:rPr>
              <a:t>u městyse Ledenice</a:t>
            </a:r>
          </a:p>
        </p:txBody>
      </p:sp>
      <p:pic>
        <p:nvPicPr>
          <p:cNvPr id="2051" name="Picture 3" descr="\\NAS\D.Konference\2023\LOGO DK 2023\PNG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34" y="5644749"/>
            <a:ext cx="3157042" cy="102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6" y="-172219"/>
            <a:ext cx="9252897" cy="7030219"/>
            <a:chOff x="0" y="-172218"/>
            <a:chExt cx="9252897" cy="7030218"/>
          </a:xfrm>
        </p:grpSpPr>
        <p:pic>
          <p:nvPicPr>
            <p:cNvPr id="8" name="Obrázek 7">
              <a:extLst>
                <a:ext uri="{FF2B5EF4-FFF2-40B4-BE49-F238E27FC236}">
                  <a16:creationId xmlns="" xmlns:a16="http://schemas.microsoft.com/office/drawing/2014/main" id="{ECA7AA2D-764B-0A40-ADF0-DA567DECF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46" r="16706" b="4005"/>
            <a:stretch/>
          </p:blipFill>
          <p:spPr>
            <a:xfrm>
              <a:off x="0" y="5877272"/>
              <a:ext cx="9144000" cy="980728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="" xmlns:a16="http://schemas.microsoft.com/office/drawing/2014/main" id="{C4AA14BE-13D5-EF4E-85B6-BDB12BD69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06" b="80652"/>
            <a:stretch/>
          </p:blipFill>
          <p:spPr>
            <a:xfrm>
              <a:off x="0" y="0"/>
              <a:ext cx="9144000" cy="1326869"/>
            </a:xfrm>
            <a:prstGeom prst="rect">
              <a:avLst/>
            </a:prstGeom>
          </p:spPr>
        </p:pic>
        <p:pic>
          <p:nvPicPr>
            <p:cNvPr id="12" name="Obrázek 11" descr="Obsah obrázku LEGO, hračka, muž&#10;&#10;Popis byl vytvořen automaticky">
              <a:extLst>
                <a:ext uri="{FF2B5EF4-FFF2-40B4-BE49-F238E27FC236}">
                  <a16:creationId xmlns="" xmlns:a16="http://schemas.microsoft.com/office/drawing/2014/main" id="{7A4DC78D-FAA5-5149-B4D3-2183100E5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-172218"/>
              <a:ext cx="3816801" cy="1873026"/>
            </a:xfrm>
            <a:prstGeom prst="rect">
              <a:avLst/>
            </a:prstGeom>
          </p:spPr>
        </p:pic>
      </p:grpSp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Křižovatka na sil. II/155 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u </a:t>
            </a:r>
            <a:r>
              <a:rPr lang="pl-PL" sz="4000" b="1" dirty="0">
                <a:solidFill>
                  <a:schemeClr val="bg1"/>
                </a:solidFill>
                <a:latin typeface="+mn-lt"/>
              </a:rPr>
              <a:t>městyse Ledenice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" r="4013"/>
          <a:stretch/>
        </p:blipFill>
        <p:spPr bwMode="auto">
          <a:xfrm>
            <a:off x="0" y="1340772"/>
            <a:ext cx="9144006" cy="454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279870" y="5599362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5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H="1">
            <a:off x="4685447" y="3573016"/>
            <a:ext cx="710958" cy="288032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 rot="4964989">
            <a:off x="4395138" y="3873173"/>
            <a:ext cx="163305" cy="1576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" r="5950"/>
          <a:stretch/>
        </p:blipFill>
        <p:spPr>
          <a:xfrm>
            <a:off x="6" y="1340772"/>
            <a:ext cx="9144000" cy="4543923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7452320" y="5631083"/>
            <a:ext cx="103579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www.krajdtm.cz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2" name="Obrázek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34" y="1339200"/>
            <a:ext cx="8060744" cy="4536000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7" y="5947936"/>
            <a:ext cx="1314569" cy="93744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39200"/>
            <a:ext cx="8060744" cy="4534397"/>
          </a:xfrm>
          <a:prstGeom prst="rect">
            <a:avLst/>
          </a:prstGeom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39200"/>
            <a:ext cx="8057895" cy="4534397"/>
          </a:xfrm>
          <a:prstGeom prst="rect">
            <a:avLst/>
          </a:prstGeom>
        </p:spPr>
      </p:pic>
      <p:pic>
        <p:nvPicPr>
          <p:cNvPr id="35" name="Obrázek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39200"/>
            <a:ext cx="8057895" cy="4534396"/>
          </a:xfrm>
          <a:prstGeom prst="rect">
            <a:avLst/>
          </a:prstGeom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39200"/>
            <a:ext cx="8057893" cy="4534396"/>
          </a:xfrm>
          <a:prstGeom prst="rect">
            <a:avLst/>
          </a:prstGeom>
        </p:spPr>
      </p:pic>
      <p:pic>
        <p:nvPicPr>
          <p:cNvPr id="43" name="Obrázek 4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39200"/>
            <a:ext cx="8057893" cy="4534395"/>
          </a:xfrm>
          <a:prstGeom prst="rect">
            <a:avLst/>
          </a:prstGeom>
        </p:spPr>
      </p:pic>
      <p:pic>
        <p:nvPicPr>
          <p:cNvPr id="44" name="Obrázek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39200"/>
            <a:ext cx="8057891" cy="4534395"/>
          </a:xfrm>
          <a:prstGeom prst="rect">
            <a:avLst/>
          </a:prstGeom>
        </p:spPr>
      </p:pic>
      <p:pic>
        <p:nvPicPr>
          <p:cNvPr id="47" name="Obrázek 4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39200"/>
            <a:ext cx="8057891" cy="4532792"/>
          </a:xfrm>
          <a:prstGeom prst="rect">
            <a:avLst/>
          </a:prstGeom>
        </p:spPr>
      </p:pic>
      <p:pic>
        <p:nvPicPr>
          <p:cNvPr id="48" name="Obrázek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39200"/>
            <a:ext cx="8055043" cy="4532792"/>
          </a:xfrm>
          <a:prstGeom prst="rect">
            <a:avLst/>
          </a:prstGeom>
        </p:spPr>
      </p:pic>
      <p:pic>
        <p:nvPicPr>
          <p:cNvPr id="49" name="Obrázek 4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39200"/>
            <a:ext cx="8055043" cy="4532791"/>
          </a:xfrm>
          <a:prstGeom prst="rect">
            <a:avLst/>
          </a:prstGeom>
        </p:spPr>
      </p:pic>
      <p:pic>
        <p:nvPicPr>
          <p:cNvPr id="50" name="Obrázek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39200"/>
            <a:ext cx="8055041" cy="45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0" y="1416629"/>
            <a:ext cx="9144000" cy="4388635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/>
              <a:t>Úrovňová křižovatka sil. </a:t>
            </a:r>
            <a:r>
              <a:rPr lang="cs-CZ" sz="2800" dirty="0" smtClean="0"/>
              <a:t>II/155 </a:t>
            </a:r>
            <a:r>
              <a:rPr lang="cs-CZ" sz="2800" dirty="0" smtClean="0"/>
              <a:t>a II/157 v </a:t>
            </a:r>
            <a:r>
              <a:rPr lang="cs-CZ" sz="2800" dirty="0" err="1" smtClean="0"/>
              <a:t>extravilánu</a:t>
            </a:r>
            <a:endParaRPr lang="cs-CZ" sz="2800" dirty="0" smtClean="0"/>
          </a:p>
          <a:p>
            <a:r>
              <a:rPr lang="cs-CZ" sz="2400" dirty="0" smtClean="0"/>
              <a:t>II/155 -&gt; </a:t>
            </a:r>
            <a:r>
              <a:rPr lang="cs-CZ" sz="2400" dirty="0" smtClean="0"/>
              <a:t>Třeboň </a:t>
            </a:r>
            <a:r>
              <a:rPr lang="cs-CZ" sz="2000" dirty="0" smtClean="0"/>
              <a:t>(I/24,I/34), </a:t>
            </a:r>
            <a:r>
              <a:rPr lang="cs-CZ" sz="2400" dirty="0"/>
              <a:t>Borovany </a:t>
            </a:r>
            <a:r>
              <a:rPr lang="cs-CZ" sz="2000" dirty="0"/>
              <a:t>(</a:t>
            </a:r>
            <a:r>
              <a:rPr lang="cs-CZ" sz="2000" dirty="0" smtClean="0"/>
              <a:t>II/157), </a:t>
            </a:r>
            <a:r>
              <a:rPr lang="cs-CZ" sz="2400" dirty="0"/>
              <a:t>Římov, D3, </a:t>
            </a:r>
            <a:r>
              <a:rPr lang="cs-CZ" sz="2400" dirty="0" err="1"/>
              <a:t>H.Třebonín</a:t>
            </a:r>
            <a:r>
              <a:rPr lang="cs-CZ" sz="2400" dirty="0"/>
              <a:t> </a:t>
            </a:r>
            <a:r>
              <a:rPr lang="cs-CZ" sz="2000" dirty="0"/>
              <a:t>(</a:t>
            </a:r>
            <a:r>
              <a:rPr lang="cs-CZ" sz="2000" dirty="0" smtClean="0"/>
              <a:t>I/39)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400" dirty="0" smtClean="0"/>
              <a:t>II/157 -&gt; </a:t>
            </a:r>
            <a:r>
              <a:rPr lang="cs-CZ" sz="2400" dirty="0" err="1" smtClean="0"/>
              <a:t>Č.Krumlov</a:t>
            </a:r>
            <a:r>
              <a:rPr lang="cs-CZ" sz="2400" dirty="0" smtClean="0"/>
              <a:t> </a:t>
            </a:r>
            <a:r>
              <a:rPr lang="cs-CZ" sz="2000" dirty="0"/>
              <a:t>(I/39), </a:t>
            </a:r>
            <a:r>
              <a:rPr lang="cs-CZ" sz="2400" dirty="0" smtClean="0"/>
              <a:t>Kaplice </a:t>
            </a:r>
            <a:r>
              <a:rPr lang="cs-CZ" sz="2000" dirty="0"/>
              <a:t>(I/3), </a:t>
            </a:r>
            <a:r>
              <a:rPr lang="cs-CZ" sz="2400" dirty="0" err="1" smtClean="0"/>
              <a:t>Trh.Sviny</a:t>
            </a:r>
            <a:r>
              <a:rPr lang="cs-CZ" sz="2400" dirty="0" smtClean="0"/>
              <a:t> </a:t>
            </a:r>
            <a:r>
              <a:rPr lang="cs-CZ" sz="2000" dirty="0"/>
              <a:t>(II/156), </a:t>
            </a:r>
            <a:r>
              <a:rPr lang="cs-CZ" sz="2400" dirty="0" smtClean="0"/>
              <a:t>Borovany </a:t>
            </a:r>
            <a:r>
              <a:rPr lang="cs-CZ" sz="2000" dirty="0" smtClean="0"/>
              <a:t>(II/155), </a:t>
            </a:r>
            <a:r>
              <a:rPr lang="cs-CZ" sz="2400" dirty="0" smtClean="0"/>
              <a:t>Ledenice, </a:t>
            </a:r>
            <a:r>
              <a:rPr lang="cs-CZ" sz="2400" dirty="0" err="1" smtClean="0"/>
              <a:t>Č.Budějovice</a:t>
            </a:r>
            <a:r>
              <a:rPr lang="cs-CZ" sz="2400" dirty="0" smtClean="0"/>
              <a:t> </a:t>
            </a:r>
            <a:r>
              <a:rPr lang="cs-CZ" sz="2000" dirty="0"/>
              <a:t>(I/20,I/34,I/3</a:t>
            </a:r>
            <a:r>
              <a:rPr lang="cs-CZ" sz="2000" dirty="0" smtClean="0"/>
              <a:t>)	křiž. na výjezdu z </a:t>
            </a:r>
            <a:r>
              <a:rPr lang="cs-CZ" sz="2000" dirty="0" smtClean="0"/>
              <a:t>Ledenic </a:t>
            </a:r>
            <a:r>
              <a:rPr lang="cs-CZ" sz="2000" dirty="0" smtClean="0"/>
              <a:t>na Borovany</a:t>
            </a:r>
            <a:endParaRPr lang="cs-CZ" sz="2000" dirty="0"/>
          </a:p>
          <a:p>
            <a:r>
              <a:rPr lang="cs-CZ" sz="2600" dirty="0" smtClean="0"/>
              <a:t>Hl. kom: </a:t>
            </a:r>
            <a:r>
              <a:rPr lang="cs-CZ" sz="2600" dirty="0" err="1" smtClean="0"/>
              <a:t>dvoupruh</a:t>
            </a:r>
            <a:r>
              <a:rPr lang="cs-CZ" sz="2600" dirty="0" smtClean="0"/>
              <a:t>, směrový oblouk </a:t>
            </a:r>
            <a:r>
              <a:rPr lang="cs-CZ" sz="2000" dirty="0"/>
              <a:t>(</a:t>
            </a:r>
            <a:r>
              <a:rPr lang="cs-CZ" sz="2000" dirty="0" err="1" smtClean="0"/>
              <a:t>v</a:t>
            </a:r>
            <a:r>
              <a:rPr lang="cs-CZ" sz="2000" baseline="-25000" dirty="0" err="1" smtClean="0"/>
              <a:t>m</a:t>
            </a:r>
            <a:r>
              <a:rPr lang="cs-CZ" sz="2000" dirty="0" smtClean="0"/>
              <a:t> 70), navazující přímé (1+2km)  </a:t>
            </a:r>
            <a:r>
              <a:rPr lang="cs-CZ" sz="2600" dirty="0" smtClean="0"/>
              <a:t>bez </a:t>
            </a:r>
            <a:r>
              <a:rPr lang="cs-CZ" sz="2600" dirty="0" err="1" smtClean="0"/>
              <a:t>přídat</a:t>
            </a:r>
            <a:r>
              <a:rPr lang="cs-CZ" sz="2600" dirty="0" smtClean="0"/>
              <a:t>. pruhů, na Led. </a:t>
            </a:r>
            <a:r>
              <a:rPr lang="cs-CZ" sz="2000" dirty="0"/>
              <a:t>(70), </a:t>
            </a:r>
            <a:r>
              <a:rPr lang="cs-CZ" sz="2600" dirty="0" smtClean="0"/>
              <a:t>na Borovany </a:t>
            </a:r>
            <a:r>
              <a:rPr lang="cs-CZ" sz="2000" dirty="0"/>
              <a:t>(50), </a:t>
            </a:r>
            <a:r>
              <a:rPr lang="cs-CZ" sz="2600" dirty="0" smtClean="0"/>
              <a:t>zákaz předjíždění, Z3, IP22 </a:t>
            </a:r>
            <a:r>
              <a:rPr lang="cs-CZ" sz="2000" dirty="0"/>
              <a:t>(nehody</a:t>
            </a:r>
            <a:r>
              <a:rPr lang="cs-CZ" sz="2000" dirty="0" smtClean="0"/>
              <a:t>), </a:t>
            </a:r>
            <a:r>
              <a:rPr lang="cs-CZ" sz="2600" dirty="0"/>
              <a:t>mírné stoupání na Borovany, na úrovni terénu</a:t>
            </a:r>
          </a:p>
          <a:p>
            <a:r>
              <a:rPr lang="cs-CZ" sz="2600" dirty="0"/>
              <a:t>Vedl.: přednost SDZ </a:t>
            </a:r>
            <a:r>
              <a:rPr lang="cs-CZ" sz="2600" dirty="0" smtClean="0"/>
              <a:t>P4, </a:t>
            </a:r>
            <a:r>
              <a:rPr lang="cs-CZ" sz="2600" dirty="0"/>
              <a:t>úhel křížení </a:t>
            </a:r>
            <a:r>
              <a:rPr lang="cs-CZ" sz="2600" dirty="0" smtClean="0"/>
              <a:t>90°, větev dvoupruhová, </a:t>
            </a:r>
            <a:br>
              <a:rPr lang="cs-CZ" sz="2600" dirty="0" smtClean="0"/>
            </a:br>
            <a:r>
              <a:rPr lang="cs-CZ" sz="2600" dirty="0" smtClean="0"/>
              <a:t>v oblouku (</a:t>
            </a:r>
            <a:r>
              <a:rPr lang="cs-CZ" sz="2600" dirty="0" err="1" smtClean="0"/>
              <a:t>v</a:t>
            </a:r>
            <a:r>
              <a:rPr lang="cs-CZ" sz="2000" baseline="-25000" dirty="0" err="1"/>
              <a:t>m</a:t>
            </a:r>
            <a:r>
              <a:rPr lang="cs-CZ" sz="2600" dirty="0" smtClean="0"/>
              <a:t> 40), na úrovni terénu</a:t>
            </a:r>
          </a:p>
          <a:p>
            <a:r>
              <a:rPr lang="cs-CZ" sz="2600" dirty="0" smtClean="0"/>
              <a:t>Okolí</a:t>
            </a:r>
            <a:r>
              <a:rPr lang="cs-CZ" sz="2600" dirty="0"/>
              <a:t>: </a:t>
            </a:r>
            <a:r>
              <a:rPr lang="cs-CZ" sz="2600" dirty="0" smtClean="0"/>
              <a:t>na </a:t>
            </a:r>
            <a:r>
              <a:rPr lang="cs-CZ" sz="2600" dirty="0" smtClean="0"/>
              <a:t>Borovany </a:t>
            </a:r>
            <a:r>
              <a:rPr lang="cs-CZ" sz="2600" dirty="0" smtClean="0"/>
              <a:t>lesní úsek, na Římov rozhraní lesa a pole, </a:t>
            </a:r>
            <a:r>
              <a:rPr lang="cs-CZ" sz="2600" dirty="0" smtClean="0"/>
              <a:t/>
            </a:r>
            <a:br>
              <a:rPr lang="cs-CZ" sz="2600" dirty="0" smtClean="0"/>
            </a:br>
            <a:r>
              <a:rPr lang="cs-CZ" sz="2600" dirty="0" smtClean="0"/>
              <a:t>na </a:t>
            </a:r>
            <a:r>
              <a:rPr lang="cs-CZ" sz="2600" dirty="0" smtClean="0"/>
              <a:t>Ledenice </a:t>
            </a:r>
            <a:r>
              <a:rPr lang="cs-CZ" sz="2600" dirty="0" err="1" smtClean="0"/>
              <a:t>jednostr</a:t>
            </a:r>
            <a:r>
              <a:rPr lang="cs-CZ" sz="2600" dirty="0" smtClean="0"/>
              <a:t>. stromořadí, sjezd na pole, </a:t>
            </a:r>
            <a:r>
              <a:rPr lang="cs-CZ" sz="2600" dirty="0" err="1" smtClean="0"/>
              <a:t>prům</a:t>
            </a:r>
            <a:r>
              <a:rPr lang="cs-CZ" sz="2600" dirty="0" smtClean="0"/>
              <a:t>. areál </a:t>
            </a:r>
          </a:p>
          <a:p>
            <a:pPr marL="0" indent="0">
              <a:buNone/>
            </a:pPr>
            <a:endParaRPr lang="cs-CZ" sz="26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7" y="5947936"/>
            <a:ext cx="1314569" cy="9374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7"/>
            <a:ext cx="9144000" cy="7640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52" y="6005032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Nehodovost místa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-27231" y="1508104"/>
            <a:ext cx="9144000" cy="5349896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000" dirty="0"/>
              <a:t>Od </a:t>
            </a:r>
            <a:r>
              <a:rPr lang="cs-CZ" sz="3000" dirty="0" smtClean="0"/>
              <a:t>01/2020 </a:t>
            </a:r>
            <a:r>
              <a:rPr lang="cs-CZ" sz="3000" dirty="0"/>
              <a:t>celkem </a:t>
            </a:r>
            <a:r>
              <a:rPr lang="cs-CZ" sz="3000" dirty="0" smtClean="0"/>
              <a:t>13 </a:t>
            </a:r>
            <a:r>
              <a:rPr lang="cs-CZ" sz="3000" dirty="0" smtClean="0"/>
              <a:t>nehod (šetřených PČR)</a:t>
            </a:r>
            <a:endParaRPr lang="cs-CZ" sz="3000" dirty="0"/>
          </a:p>
          <a:p>
            <a:r>
              <a:rPr lang="cs-CZ" sz="3000" dirty="0" smtClean="0"/>
              <a:t>Následky: </a:t>
            </a:r>
            <a:r>
              <a:rPr lang="cs-CZ" sz="3000" dirty="0" smtClean="0"/>
              <a:t>3 osoby </a:t>
            </a:r>
            <a:r>
              <a:rPr lang="cs-CZ" sz="3000" dirty="0" smtClean="0"/>
              <a:t>těžce a </a:t>
            </a:r>
            <a:r>
              <a:rPr lang="cs-CZ" sz="3000" dirty="0" smtClean="0"/>
              <a:t>19 </a:t>
            </a:r>
            <a:r>
              <a:rPr lang="cs-CZ" sz="3000" dirty="0" smtClean="0"/>
              <a:t>osob lehce zraněno</a:t>
            </a:r>
            <a:endParaRPr lang="cs-CZ" sz="3000" dirty="0"/>
          </a:p>
          <a:p>
            <a:r>
              <a:rPr lang="cs-CZ" sz="3000" dirty="0" smtClean="0"/>
              <a:t>Nejčastější druh nehody: </a:t>
            </a:r>
            <a:br>
              <a:rPr lang="cs-CZ" sz="3000" dirty="0" smtClean="0"/>
            </a:br>
            <a:r>
              <a:rPr lang="cs-CZ" sz="3000" dirty="0" smtClean="0"/>
              <a:t>	Srážka </a:t>
            </a:r>
            <a:r>
              <a:rPr lang="cs-CZ" sz="3000" dirty="0"/>
              <a:t>s </a:t>
            </a:r>
            <a:r>
              <a:rPr lang="cs-CZ" sz="3000" dirty="0" smtClean="0"/>
              <a:t>voz </a:t>
            </a:r>
            <a:r>
              <a:rPr lang="cs-CZ" sz="3000" dirty="0" smtClean="0"/>
              <a:t>7x </a:t>
            </a:r>
            <a:r>
              <a:rPr lang="cs-CZ" sz="2600" dirty="0" smtClean="0"/>
              <a:t>(3T,12L</a:t>
            </a:r>
            <a:r>
              <a:rPr lang="cs-CZ" sz="2600" dirty="0" smtClean="0"/>
              <a:t>), </a:t>
            </a:r>
            <a:r>
              <a:rPr lang="cs-CZ" sz="2600" dirty="0" smtClean="0"/>
              <a:t>Havárie 4x (5L</a:t>
            </a:r>
            <a:r>
              <a:rPr lang="cs-CZ" sz="2600" dirty="0" smtClean="0"/>
              <a:t>)</a:t>
            </a:r>
            <a:endParaRPr lang="cs-CZ" sz="3000" dirty="0" smtClean="0"/>
          </a:p>
          <a:p>
            <a:r>
              <a:rPr lang="cs-CZ" sz="3000" dirty="0" smtClean="0"/>
              <a:t>Nejčastější příčina: </a:t>
            </a:r>
            <a:br>
              <a:rPr lang="cs-CZ" sz="3000" dirty="0" smtClean="0"/>
            </a:br>
            <a:r>
              <a:rPr lang="cs-CZ" sz="3000" dirty="0" smtClean="0"/>
              <a:t>	</a:t>
            </a:r>
            <a:r>
              <a:rPr lang="cs-CZ" sz="3000" dirty="0" smtClean="0"/>
              <a:t>Proti příkazu DZ P4 6x </a:t>
            </a:r>
            <a:r>
              <a:rPr lang="cs-CZ" sz="2600" dirty="0" smtClean="0"/>
              <a:t>(3T,12L</a:t>
            </a:r>
            <a:r>
              <a:rPr lang="cs-CZ" sz="2600" dirty="0" smtClean="0"/>
              <a:t>), </a:t>
            </a:r>
            <a:r>
              <a:rPr lang="cs-CZ" sz="2600" dirty="0" err="1" smtClean="0"/>
              <a:t>Nepřizp</a:t>
            </a:r>
            <a:r>
              <a:rPr lang="cs-CZ" sz="2600" dirty="0" smtClean="0"/>
              <a:t>. rychlosti 4x (6L</a:t>
            </a:r>
            <a:r>
              <a:rPr lang="cs-CZ" sz="2600" dirty="0" smtClean="0"/>
              <a:t>)	</a:t>
            </a:r>
          </a:p>
          <a:p>
            <a:r>
              <a:rPr lang="cs-CZ" sz="3000" dirty="0" smtClean="0"/>
              <a:t>Ve dne </a:t>
            </a:r>
            <a:r>
              <a:rPr lang="cs-CZ" sz="2600" dirty="0"/>
              <a:t>za </a:t>
            </a:r>
            <a:r>
              <a:rPr lang="cs-CZ" sz="2600" dirty="0" err="1" smtClean="0"/>
              <a:t>nezhorš</a:t>
            </a:r>
            <a:r>
              <a:rPr lang="cs-CZ" sz="2600" dirty="0" smtClean="0"/>
              <a:t>. </a:t>
            </a:r>
            <a:r>
              <a:rPr lang="cs-CZ" sz="2600" dirty="0"/>
              <a:t>vid.:  </a:t>
            </a:r>
            <a:r>
              <a:rPr lang="cs-CZ" sz="3000" dirty="0" smtClean="0"/>
              <a:t>12x </a:t>
            </a:r>
            <a:r>
              <a:rPr lang="cs-CZ" sz="2600" dirty="0" smtClean="0"/>
              <a:t>(3T,17L</a:t>
            </a:r>
            <a:r>
              <a:rPr lang="cs-CZ" sz="2600" dirty="0" smtClean="0"/>
              <a:t>); </a:t>
            </a:r>
            <a:r>
              <a:rPr lang="cs-CZ" sz="2600" dirty="0" smtClean="0"/>
              <a:t> za sucha 10x </a:t>
            </a:r>
            <a:r>
              <a:rPr lang="cs-CZ" sz="2600" dirty="0"/>
              <a:t>(3T,15L)</a:t>
            </a:r>
            <a:br>
              <a:rPr lang="cs-CZ" sz="2600" dirty="0"/>
            </a:br>
            <a:r>
              <a:rPr lang="cs-CZ" sz="2600" dirty="0"/>
              <a:t>bez zranění </a:t>
            </a:r>
            <a:r>
              <a:rPr lang="cs-CZ" sz="2600" dirty="0" smtClean="0"/>
              <a:t>3x;  </a:t>
            </a:r>
            <a:r>
              <a:rPr lang="cs-CZ" sz="3000" dirty="0" smtClean="0"/>
              <a:t>2023-24</a:t>
            </a:r>
            <a:r>
              <a:rPr lang="cs-CZ" sz="3000" dirty="0" smtClean="0"/>
              <a:t>: </a:t>
            </a:r>
            <a:r>
              <a:rPr lang="cs-CZ" sz="3000" dirty="0" smtClean="0"/>
              <a:t>8x</a:t>
            </a:r>
            <a:r>
              <a:rPr lang="cs-CZ" sz="2600" dirty="0" smtClean="0"/>
              <a:t>(1T,11L); 2023: </a:t>
            </a:r>
            <a:r>
              <a:rPr lang="cs-CZ" sz="2600" dirty="0" err="1" smtClean="0"/>
              <a:t>Hav,PP</a:t>
            </a:r>
            <a:r>
              <a:rPr lang="cs-CZ" sz="2600" dirty="0" smtClean="0"/>
              <a:t>; 2024: s voz.</a:t>
            </a:r>
            <a:r>
              <a:rPr lang="cs-CZ" sz="3000" dirty="0" smtClean="0"/>
              <a:t>   </a:t>
            </a:r>
            <a:endParaRPr lang="cs-CZ" sz="2600" dirty="0"/>
          </a:p>
          <a:p>
            <a:r>
              <a:rPr lang="cs-CZ" sz="3000" dirty="0" smtClean="0"/>
              <a:t>Nebezpečné </a:t>
            </a:r>
            <a:r>
              <a:rPr lang="cs-CZ" sz="3000" dirty="0" smtClean="0"/>
              <a:t>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200" dirty="0" smtClean="0"/>
              <a:t>Vyšší intenzity </a:t>
            </a:r>
            <a:r>
              <a:rPr lang="cs-CZ" sz="3200" dirty="0" smtClean="0"/>
              <a:t>provozu na vedl. větvi, </a:t>
            </a:r>
            <a:br>
              <a:rPr lang="cs-CZ" sz="3200" dirty="0" smtClean="0"/>
            </a:br>
            <a:r>
              <a:rPr lang="cs-CZ" sz="3200" dirty="0" smtClean="0"/>
              <a:t>horší </a:t>
            </a:r>
            <a:r>
              <a:rPr lang="cs-CZ" sz="3200" dirty="0" smtClean="0"/>
              <a:t>přehlednost křižovatky</a:t>
            </a:r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37892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484221"/>
            <a:ext cx="9144000" cy="37377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Křižovatka na sil. II/155 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u městyse Ledenice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"/>
          <a:stretch/>
        </p:blipFill>
        <p:spPr>
          <a:xfrm>
            <a:off x="0" y="1340771"/>
            <a:ext cx="9144000" cy="5143449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"/>
          <a:stretch/>
        </p:blipFill>
        <p:spPr>
          <a:xfrm>
            <a:off x="0" y="1340772"/>
            <a:ext cx="9144000" cy="5143448"/>
          </a:xfrm>
          <a:prstGeom prst="rect">
            <a:avLst/>
          </a:prstGeom>
        </p:spPr>
      </p:pic>
      <p:sp>
        <p:nvSpPr>
          <p:cNvPr id="22" name="Symbol „Zákaz“ 21"/>
          <p:cNvSpPr/>
          <p:nvPr/>
        </p:nvSpPr>
        <p:spPr>
          <a:xfrm>
            <a:off x="10908704" y="1700808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40215" cy="5143448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40215" cy="5143447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40215" cy="5141370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40213" cy="5141370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36522" cy="5141370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36522" cy="514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-172219"/>
            <a:ext cx="3816801" cy="1873027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5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53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19" b="3248"/>
          <a:stretch/>
        </p:blipFill>
        <p:spPr>
          <a:xfrm>
            <a:off x="1" y="1345868"/>
            <a:ext cx="9143999" cy="4531404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2195736" y="1370096"/>
            <a:ext cx="6639033" cy="480735"/>
          </a:xfrm>
          <a:ln>
            <a:noFill/>
          </a:ln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cs-CZ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Okružní křižovatka (obchvat)</a:t>
            </a:r>
          </a:p>
          <a:p>
            <a:pPr algn="r"/>
            <a:r>
              <a:rPr lang="cs-CZ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Obnova, doplnění VDZ</a:t>
            </a:r>
          </a:p>
          <a:p>
            <a:pPr algn="r"/>
            <a:r>
              <a:rPr lang="cs-CZ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Protismyková úprava</a:t>
            </a:r>
            <a:endParaRPr lang="cs-CZ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Symbol „Zákaz“ 12"/>
          <p:cNvSpPr/>
          <p:nvPr/>
        </p:nvSpPr>
        <p:spPr>
          <a:xfrm>
            <a:off x="11340752" y="4071976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7" y="5947936"/>
            <a:ext cx="1314569" cy="9374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1"/>
            <a:ext cx="9144000" cy="68718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C275668F-E393-634F-BD30-0758118832E1}"/>
              </a:ext>
            </a:extLst>
          </p:cNvPr>
          <p:cNvSpPr txBox="1"/>
          <p:nvPr/>
        </p:nvSpPr>
        <p:spPr>
          <a:xfrm>
            <a:off x="1331644" y="3409836"/>
            <a:ext cx="41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white"/>
                </a:solidFill>
              </a:rPr>
              <a:t>Děkuji za </a:t>
            </a:r>
            <a:r>
              <a:rPr lang="cs-CZ" sz="2800" b="1" dirty="0" smtClean="0">
                <a:solidFill>
                  <a:prstClr val="white"/>
                </a:solidFill>
              </a:rPr>
              <a:t>pozornost </a:t>
            </a:r>
            <a:endParaRPr lang="cs-CZ" sz="2800" b="1" dirty="0">
              <a:solidFill>
                <a:prstClr val="white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50856" y="5877276"/>
            <a:ext cx="450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prstClr val="white"/>
                </a:solidFill>
                <a:ea typeface="+mj-ea"/>
                <a:cs typeface="+mj-cs"/>
              </a:rPr>
              <a:t>www.rseproject.cz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81C029F9-5A7A-2C49-95BF-43486F5C7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42" y="4797155"/>
            <a:ext cx="1738370" cy="1239671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8" y="475853"/>
            <a:ext cx="3816801" cy="187302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8" y="620688"/>
            <a:ext cx="44335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141784</TotalTime>
  <Words>664</Words>
  <Application>Microsoft Office PowerPoint</Application>
  <PresentationFormat>Předvádění na obrazovce (4:3)</PresentationFormat>
  <Paragraphs>70</Paragraphs>
  <Slides>8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RSE1</cp:lastModifiedBy>
  <cp:revision>1554</cp:revision>
  <cp:lastPrinted>2023-10-24T07:44:26Z</cp:lastPrinted>
  <dcterms:created xsi:type="dcterms:W3CDTF">2017-03-15T09:26:25Z</dcterms:created>
  <dcterms:modified xsi:type="dcterms:W3CDTF">2025-06-23T09:33:03Z</dcterms:modified>
</cp:coreProperties>
</file>