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349" r:id="rId2"/>
    <p:sldId id="359" r:id="rId3"/>
    <p:sldId id="269" r:id="rId4"/>
    <p:sldId id="271" r:id="rId5"/>
    <p:sldId id="270" r:id="rId6"/>
    <p:sldId id="261" r:id="rId7"/>
    <p:sldId id="309" r:id="rId8"/>
    <p:sldId id="336" r:id="rId9"/>
    <p:sldId id="354" r:id="rId10"/>
    <p:sldId id="334" r:id="rId11"/>
    <p:sldId id="272" r:id="rId12"/>
    <p:sldId id="306" r:id="rId13"/>
    <p:sldId id="352" r:id="rId14"/>
    <p:sldId id="278" r:id="rId15"/>
    <p:sldId id="331" r:id="rId16"/>
    <p:sldId id="353" r:id="rId17"/>
    <p:sldId id="305" r:id="rId18"/>
    <p:sldId id="335" r:id="rId19"/>
    <p:sldId id="286" r:id="rId20"/>
    <p:sldId id="301" r:id="rId21"/>
    <p:sldId id="304" r:id="rId22"/>
    <p:sldId id="308" r:id="rId23"/>
    <p:sldId id="330" r:id="rId24"/>
    <p:sldId id="289" r:id="rId25"/>
    <p:sldId id="293" r:id="rId26"/>
    <p:sldId id="307" r:id="rId27"/>
    <p:sldId id="356" r:id="rId28"/>
    <p:sldId id="285" r:id="rId29"/>
    <p:sldId id="351" r:id="rId30"/>
    <p:sldId id="350" r:id="rId31"/>
    <p:sldId id="357" r:id="rId32"/>
    <p:sldId id="358" r:id="rId33"/>
    <p:sldId id="324" r:id="rId34"/>
    <p:sldId id="256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34" autoAdjust="0"/>
  </p:normalViewPr>
  <p:slideViewPr>
    <p:cSldViewPr showGuides="1">
      <p:cViewPr varScale="1">
        <p:scale>
          <a:sx n="94" d="100"/>
          <a:sy n="94" d="100"/>
        </p:scale>
        <p:origin x="1998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AMDI\Dopravn&#237;%20konference\Souhrn%20m&#237;st%20DK%202014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lokality</a:t>
            </a:r>
            <a:r>
              <a:rPr lang="cs-CZ" baseline="0"/>
              <a:t> </a:t>
            </a:r>
            <a:r>
              <a:rPr lang="cs-CZ"/>
              <a:t>z Dopravních konferencí 2014 až 2024</a:t>
            </a:r>
          </a:p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(celkem 397 lokalit)</a:t>
            </a:r>
          </a:p>
        </c:rich>
      </c:tx>
      <c:layout>
        <c:manualLayout>
          <c:xMode val="edge"/>
          <c:yMode val="edge"/>
          <c:x val="0.19003931219044348"/>
          <c:y val="1.693819866755000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4557076208306E-2"/>
          <c:y val="0.21060229603806693"/>
          <c:w val="0.90776114866940194"/>
          <c:h val="0.72254038886420202"/>
        </c:manualLayout>
      </c:layout>
      <c:pie3DChart>
        <c:varyColors val="1"/>
        <c:ser>
          <c:idx val="0"/>
          <c:order val="0"/>
          <c:tx>
            <c:strRef>
              <c:f>Grafy!$B$10</c:f>
              <c:strCache>
                <c:ptCount val="1"/>
              </c:strCache>
            </c:strRef>
          </c:tx>
          <c:explosion val="8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A3-4553-919C-A74DA3B6AEA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A3-4553-919C-A74DA3B6AEAC}"/>
              </c:ext>
            </c:extLst>
          </c:dPt>
          <c:dPt>
            <c:idx val="2"/>
            <c:bubble3D val="0"/>
            <c:explosion val="28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A3-4553-919C-A74DA3B6AEAC}"/>
              </c:ext>
            </c:extLst>
          </c:dPt>
          <c:dLbls>
            <c:dLbl>
              <c:idx val="0"/>
              <c:layout>
                <c:manualLayout>
                  <c:x val="1.6522678800200405E-2"/>
                  <c:y val="-3.4385907978743205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C1E4720-076E-456C-B48B-2951B1938D91}" type="CATEGORYNAME">
                      <a:rPr lang="en-US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C0000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7643872954204"/>
                      <c:h val="0.21334278411919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A3-4553-919C-A74DA3B6AEAC}"/>
                </c:ext>
              </c:extLst>
            </c:dLbl>
            <c:dLbl>
              <c:idx val="1"/>
              <c:layout>
                <c:manualLayout>
                  <c:x val="-2.6278948712725955E-2"/>
                  <c:y val="1.69133154848284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1EAED763-EA59-4CEE-94A2-A6B3A81086FE}" type="CATEGORYNAM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A3-4553-919C-A74DA3B6AEAC}"/>
                </c:ext>
              </c:extLst>
            </c:dLbl>
            <c:dLbl>
              <c:idx val="2"/>
              <c:layout>
                <c:manualLayout>
                  <c:x val="-0.1096034252188258"/>
                  <c:y val="0.1494284807426386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8570F7B3-C966-48FE-ABDA-17684D909EDF}" type="CATEGORYNAME">
                      <a:rPr lang="pl-PL">
                        <a:solidFill>
                          <a:srgbClr val="00B05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9A3-4553-919C-A74DA3B6AEAC}"/>
                </c:ext>
              </c:extLst>
            </c:dLbl>
            <c:spPr>
              <a:noFill/>
              <a:ln>
                <a:solidFill>
                  <a:srgbClr val="4F81B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Grafy!$E$4:$E$6</c:f>
              <c:strCache>
                <c:ptCount val="3"/>
                <c:pt idx="0">
                  <c:v>Prozatím se neřeší u 38 lokalit [10%]</c:v>
                </c:pt>
                <c:pt idx="1">
                  <c:v>Opatření se připravuje u 135 lokalit [34%]</c:v>
                </c:pt>
                <c:pt idx="2">
                  <c:v>Opatření realizováno u 224 lokalit [56%]</c:v>
                </c:pt>
              </c:strCache>
            </c:strRef>
          </c:cat>
          <c:val>
            <c:numRef>
              <c:f>Grafy!$C$4:$C$6</c:f>
              <c:numCache>
                <c:formatCode>General</c:formatCode>
                <c:ptCount val="3"/>
                <c:pt idx="0">
                  <c:v>38</c:v>
                </c:pt>
                <c:pt idx="1">
                  <c:v>135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A3-4553-919C-A74DA3B6A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Nás</a:t>
            </a:r>
            <a:r>
              <a:rPr lang="cs-CZ" sz="1200" dirty="0"/>
              <a:t>ledky dopravních nehod u rizikových míst </a:t>
            </a:r>
          </a:p>
          <a:p>
            <a:pPr>
              <a:defRPr/>
            </a:pPr>
            <a:r>
              <a:rPr lang="cs-CZ" sz="1200" dirty="0"/>
              <a:t>z Dopravních Konferencí 2014</a:t>
            </a:r>
            <a:r>
              <a:rPr lang="cs-CZ" sz="1200" baseline="0" dirty="0"/>
              <a:t> - </a:t>
            </a:r>
            <a:r>
              <a:rPr lang="cs-CZ" sz="1200" dirty="0"/>
              <a:t>2024</a:t>
            </a:r>
          </a:p>
        </c:rich>
      </c:tx>
      <c:layout>
        <c:manualLayout>
          <c:xMode val="edge"/>
          <c:yMode val="edge"/>
          <c:x val="0.13816280353535659"/>
          <c:y val="4.65721264722934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72869383974062"/>
          <c:y val="0.3186459463828018"/>
          <c:w val="0.81388888888888888"/>
          <c:h val="0.65757545931758532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explosion val="15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1C-4BF4-BFFB-47780955F6DC}"/>
              </c:ext>
            </c:extLst>
          </c:dPt>
          <c:dPt>
            <c:idx val="1"/>
            <c:bubble3D val="0"/>
            <c:explosion val="16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1C-4BF4-BFFB-47780955F6DC}"/>
              </c:ext>
            </c:extLst>
          </c:dPt>
          <c:dPt>
            <c:idx val="2"/>
            <c:bubble3D val="0"/>
            <c:explosion val="26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1C-4BF4-BFFB-47780955F6DC}"/>
              </c:ext>
            </c:extLst>
          </c:dPt>
          <c:dLbls>
            <c:dLbl>
              <c:idx val="0"/>
              <c:layout>
                <c:manualLayout>
                  <c:x val="-0.10704138143870791"/>
                  <c:y val="-2.808999314968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C-4BF4-BFFB-47780955F6DC}"/>
                </c:ext>
              </c:extLst>
            </c:dLbl>
            <c:dLbl>
              <c:idx val="1"/>
              <c:layout>
                <c:manualLayout>
                  <c:x val="0.12555966135908991"/>
                  <c:y val="-1.3695872279426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C-4BF4-BFFB-47780955F6DC}"/>
                </c:ext>
              </c:extLst>
            </c:dLbl>
            <c:dLbl>
              <c:idx val="2"/>
              <c:layout>
                <c:manualLayout>
                  <c:x val="-0.13725490196078433"/>
                  <c:y val="-5.9872999745999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C-4BF4-BFFB-47780955F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Grafy!$E$53:$E$55</c:f>
              <c:strCache>
                <c:ptCount val="3"/>
                <c:pt idx="0">
                  <c:v>Úmrtí osob: 384</c:v>
                </c:pt>
                <c:pt idx="1">
                  <c:v>Těžce zraněných osob: 1152</c:v>
                </c:pt>
                <c:pt idx="2">
                  <c:v>Lehce zraněných osob: 9200</c:v>
                </c:pt>
              </c:strCache>
            </c:strRef>
          </c:cat>
          <c:val>
            <c:numRef>
              <c:f>Grafy!$C$53:$C$55</c:f>
              <c:numCache>
                <c:formatCode>General</c:formatCode>
                <c:ptCount val="3"/>
                <c:pt idx="0">
                  <c:v>384</c:v>
                </c:pt>
                <c:pt idx="1">
                  <c:v>1152</c:v>
                </c:pt>
                <c:pt idx="2">
                  <c:v>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C-4BF4-BFFB-47780955F6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288-4EB3-B4C0-308073860F5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288-4EB3-B4C0-308073860F5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288-4EB3-B4C0-308073860F52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288-4EB3-B4C0-308073860F5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288-4EB3-B4C0-308073860F5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288-4EB3-B4C0-308073860F5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B288-4EB3-B4C0-308073860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176</c:v>
                </c:pt>
                <c:pt idx="3">
                  <c:v>135</c:v>
                </c:pt>
                <c:pt idx="4">
                  <c:v>89</c:v>
                </c:pt>
                <c:pt idx="5">
                  <c:v>107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88-4EB3-B4C0-308073860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44482816"/>
        <c:axId val="244488448"/>
      </c:barChart>
      <c:catAx>
        <c:axId val="24448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8448"/>
        <c:crosses val="autoZero"/>
        <c:auto val="1"/>
        <c:lblAlgn val="ctr"/>
        <c:lblOffset val="100"/>
        <c:noMultiLvlLbl val="0"/>
      </c:catAx>
      <c:valAx>
        <c:axId val="24448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15</c:v>
                </c:pt>
                <c:pt idx="2">
                  <c:v>17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11</c:v>
                </c:pt>
                <c:pt idx="7">
                  <c:v>10</c:v>
                </c:pt>
                <c:pt idx="8">
                  <c:v>23</c:v>
                </c:pt>
                <c:pt idx="9">
                  <c:v>12</c:v>
                </c:pt>
                <c:pt idx="10">
                  <c:v>22</c:v>
                </c:pt>
                <c:pt idx="11">
                  <c:v>19</c:v>
                </c:pt>
                <c:pt idx="12">
                  <c:v>16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1-4A0B-898D-48E2D3DA58B6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9</c:v>
                </c:pt>
                <c:pt idx="1">
                  <c:v>10</c:v>
                </c:pt>
                <c:pt idx="2">
                  <c:v>6</c:v>
                </c:pt>
                <c:pt idx="3">
                  <c:v>9</c:v>
                </c:pt>
                <c:pt idx="4">
                  <c:v>14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8</c:v>
                </c:pt>
                <c:pt idx="9">
                  <c:v>10</c:v>
                </c:pt>
                <c:pt idx="10">
                  <c:v>6</c:v>
                </c:pt>
                <c:pt idx="11">
                  <c:v>6</c:v>
                </c:pt>
                <c:pt idx="12">
                  <c:v>9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1-4A0B-898D-48E2D3DA58B6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1-4A0B-898D-48E2D3DA58B6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30</c:v>
                </c:pt>
                <c:pt idx="5">
                  <c:v>30</c:v>
                </c:pt>
                <c:pt idx="6">
                  <c:v>26</c:v>
                </c:pt>
                <c:pt idx="7">
                  <c:v>26</c:v>
                </c:pt>
                <c:pt idx="8">
                  <c:v>32</c:v>
                </c:pt>
                <c:pt idx="9">
                  <c:v>25</c:v>
                </c:pt>
                <c:pt idx="10">
                  <c:v>31</c:v>
                </c:pt>
                <c:pt idx="11">
                  <c:v>27</c:v>
                </c:pt>
                <c:pt idx="12">
                  <c:v>29</c:v>
                </c:pt>
                <c:pt idx="1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1-4A0B-898D-48E2D3DA5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971200"/>
        <c:axId val="245981184"/>
      </c:barChart>
      <c:catAx>
        <c:axId val="24597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81184"/>
        <c:crosses val="autoZero"/>
        <c:auto val="1"/>
        <c:lblAlgn val="ctr"/>
        <c:lblOffset val="100"/>
        <c:noMultiLvlLbl val="0"/>
      </c:catAx>
      <c:valAx>
        <c:axId val="2459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7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345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429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39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06/2020 další 4 nehody (2T,3L)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5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56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666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424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175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89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515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080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866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353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176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365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696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97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483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CB608-50FE-944A-5BDE-E032A91C0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7073366-35DC-5D5A-DE7F-814D8038A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171D926-76B8-8BC3-A59F-398F9171B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64372C-1150-29D2-C57D-6DBDA07CC7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810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78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300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878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06/2020 další 4 nehody (2T,3L)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32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23.06.2025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4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893440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2024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 6. 2025, Jihočeský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60" y="243999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21E1E26D-0077-F533-3B4E-EF0F55DE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370985" y="2924913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0FBDC0E-82C4-409C-226C-0806715EB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" r="53937" b="8320"/>
          <a:stretch/>
        </p:blipFill>
        <p:spPr>
          <a:xfrm>
            <a:off x="0" y="1325114"/>
            <a:ext cx="9144000" cy="55165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57737"/>
            <a:ext cx="9150099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b="10127"/>
          <a:stretch/>
        </p:blipFill>
        <p:spPr>
          <a:xfrm>
            <a:off x="-6099" y="1411452"/>
            <a:ext cx="9150099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281344"/>
            <a:ext cx="9150099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II/141 u Prachatic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Horší čitelnost trasy, vliv klimatických podmínek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406078"/>
            <a:ext cx="8482584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Byla provedena bezpečnostní inspekce, na základě byla zpracovaná PD stoupacích pruhů.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Beze změny, uvažuje se o doplnění směrových značek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realizaci, UP 9/2024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Hotovo </a:t>
            </a:r>
          </a:p>
        </p:txBody>
      </p:sp>
      <p:sp>
        <p:nvSpPr>
          <p:cNvPr id="16" name="Symbol „Zákaz“ 15"/>
          <p:cNvSpPr/>
          <p:nvPr/>
        </p:nvSpPr>
        <p:spPr>
          <a:xfrm>
            <a:off x="12204848" y="4725144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3121181-FDB0-FAE8-5F84-3620A589F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53C7E6A-9D09-7DBB-A335-03503B7BACFF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</p:spTree>
    <p:extLst>
      <p:ext uri="{BB962C8B-B14F-4D97-AF65-F5344CB8AC3E}">
        <p14:creationId xmlns:p14="http://schemas.microsoft.com/office/powerpoint/2010/main" val="21754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 u Nažidel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CC6968-4977-18A6-2EFC-3AC2BEB8FB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36850" cy="5512578"/>
          </a:xfrm>
          <a:prstGeom prst="rect">
            <a:avLst/>
          </a:prstGeom>
        </p:spPr>
      </p:pic>
      <p:sp>
        <p:nvSpPr>
          <p:cNvPr id="4" name="Bublinový popisek: se šipkou dolů 3">
            <a:extLst>
              <a:ext uri="{FF2B5EF4-FFF2-40B4-BE49-F238E27FC236}">
                <a16:creationId xmlns:a16="http://schemas.microsoft.com/office/drawing/2014/main" id="{5BC72DE7-37B4-856A-1F42-7452BA55E3E9}"/>
              </a:ext>
            </a:extLst>
          </p:cNvPr>
          <p:cNvSpPr/>
          <p:nvPr/>
        </p:nvSpPr>
        <p:spPr>
          <a:xfrm>
            <a:off x="3059832" y="5445224"/>
            <a:ext cx="2304256" cy="976173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 u Nažidel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4"/>
          <a:stretch/>
        </p:blipFill>
        <p:spPr>
          <a:xfrm>
            <a:off x="0" y="1323113"/>
            <a:ext cx="9151151" cy="556227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104034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Zajištění a zpevnění svahů, rozšíření krajnice, osazení nového záchytného systému, změna sklonu a překlopení oblouku (plynulý a jednosměrný sklon), nový povrch komunikace.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3 roky 1DN v 8/2023 s LZ. V roce 2026 bude úsek definitivně nahrazen dálnicí D3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 I/3 u obce Chotoviny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243DA68-33B9-1E51-AAC5-5DD349608F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36850" cy="5512578"/>
          </a:xfrm>
          <a:prstGeom prst="rect">
            <a:avLst/>
          </a:prstGeom>
        </p:spPr>
      </p:pic>
      <p:sp>
        <p:nvSpPr>
          <p:cNvPr id="2" name="Bublinový popisek: se šipkou nahoru 1">
            <a:extLst>
              <a:ext uri="{FF2B5EF4-FFF2-40B4-BE49-F238E27FC236}">
                <a16:creationId xmlns:a16="http://schemas.microsoft.com/office/drawing/2014/main" id="{2054A80E-4550-3888-9D96-5DB26CCB4158}"/>
              </a:ext>
            </a:extLst>
          </p:cNvPr>
          <p:cNvSpPr/>
          <p:nvPr/>
        </p:nvSpPr>
        <p:spPr>
          <a:xfrm>
            <a:off x="3931078" y="1772164"/>
            <a:ext cx="2304256" cy="1152128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 I/3 u obce Chotoviny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0"/>
          <a:stretch/>
        </p:blipFill>
        <p:spPr>
          <a:xfrm>
            <a:off x="-10214" y="1340766"/>
            <a:ext cx="9157277" cy="551723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55043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úprava křižovatky pomocí VDZ a SDZ a také instalace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baliset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Místo bez problémů</a:t>
            </a:r>
          </a:p>
        </p:txBody>
      </p:sp>
    </p:spTree>
    <p:extLst>
      <p:ext uri="{BB962C8B-B14F-4D97-AF65-F5344CB8AC3E}">
        <p14:creationId xmlns:p14="http://schemas.microsoft.com/office/powerpoint/2010/main" val="27806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4608003" y="3754525"/>
            <a:ext cx="2088232" cy="166918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III/00354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305ECBF-E057-C0A9-0EF9-E4468555C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6" b="9796"/>
          <a:stretch/>
        </p:blipFill>
        <p:spPr>
          <a:xfrm>
            <a:off x="0" y="1336112"/>
            <a:ext cx="9144000" cy="55218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38471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Okružní křižovatka, hotovo. </a:t>
            </a:r>
          </a:p>
        </p:txBody>
      </p:sp>
    </p:spTree>
    <p:extLst>
      <p:ext uri="{BB962C8B-B14F-4D97-AF65-F5344CB8AC3E}">
        <p14:creationId xmlns:p14="http://schemas.microsoft.com/office/powerpoint/2010/main" val="5093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r="4708"/>
          <a:stretch/>
        </p:blipFill>
        <p:spPr bwMode="auto">
          <a:xfrm>
            <a:off x="0" y="1340767"/>
            <a:ext cx="9144000" cy="55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3025"/>
          <a:stretch/>
        </p:blipFill>
        <p:spPr>
          <a:xfrm>
            <a:off x="-2" y="1411996"/>
            <a:ext cx="9144000" cy="547260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II/603 a II/146 u Lhotic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křižovatka u výškového oblouku, v lese, úhly napojení větví, autobusová zastávka u křižovatky.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3383270"/>
            <a:ext cx="8482584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– SÚS provedla obnovu a doplnění VDZ s vyznačením symbolu SDZ P6 „STOP“ na vozovce na obou vedlejších větvích -&gt; letos další obnova VDZ.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Křižovatka byla zařazena do "Bílé knihy„ (program výstavby a oprav na krajských silnicích II. a III. třídy) -&gt; zpracovává odbor dopravy Krajského úřadu Jihočeského kraje.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měla by zde být zpracována BI.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zahájení projektové přípravy na OK, která bude řešit i pohyb cyklistů.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příprava PD na OK , možná realizace stavby v roce 2020.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Dokončená PD předpoklad realizace stavby OK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Letos podání žádosti o stavební povolení, realizace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Bude letos realizováno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realizace, UP 10/2024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Hotovo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F88D046-B65A-36F9-9595-EA61461D5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3298288-448F-482E-582C-42BBC7843CF1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</p:spTree>
    <p:extLst>
      <p:ext uri="{BB962C8B-B14F-4D97-AF65-F5344CB8AC3E}">
        <p14:creationId xmlns:p14="http://schemas.microsoft.com/office/powerpoint/2010/main" val="42471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5870219-3172-7157-DC61-604D38391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" r="53937" b="9132"/>
          <a:stretch/>
        </p:blipFill>
        <p:spPr>
          <a:xfrm>
            <a:off x="-2" y="1405738"/>
            <a:ext cx="9143998" cy="545226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3025"/>
          <a:stretch/>
        </p:blipFill>
        <p:spPr>
          <a:xfrm>
            <a:off x="0" y="1425073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II/145 u obce Vítějovice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Rychlost na hl. komunikaci, intenzity na větvích křižovatky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5085184"/>
            <a:ext cx="8482584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Zadána dokumentace pro společné povolení na okružní křižovatku termín 2024.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Příprava okružní křižovatky neprobíhá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Loni dokončena DSP, v roce 2023 vydáno SP, v realizaci, UP 9/2024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Hotovo, uvedeno do provozu </a:t>
            </a:r>
          </a:p>
        </p:txBody>
      </p:sp>
      <p:sp>
        <p:nvSpPr>
          <p:cNvPr id="16" name="Symbol „Zákaz“ 15"/>
          <p:cNvSpPr/>
          <p:nvPr/>
        </p:nvSpPr>
        <p:spPr>
          <a:xfrm>
            <a:off x="12204848" y="4725144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3E1878D-C826-5162-9D8C-245CE1077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3F0EC5-67AD-2809-12BA-13FAF703C365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</p:spTree>
    <p:extLst>
      <p:ext uri="{BB962C8B-B14F-4D97-AF65-F5344CB8AC3E}">
        <p14:creationId xmlns:p14="http://schemas.microsoft.com/office/powerpoint/2010/main" val="2824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4622210" y="3439829"/>
            <a:ext cx="2412270" cy="221073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Přechody na Pražské tř. v Českých Budějovicích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305ECBF-E057-C0A9-0EF9-E4468555C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r="3480"/>
          <a:stretch/>
        </p:blipFill>
        <p:spPr>
          <a:xfrm>
            <a:off x="-2" y="1340767"/>
            <a:ext cx="9144000" cy="55218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589240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Hotovo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3 roky 2 DN – srážka s chodcem (11/2023, 5/2024, v denní době)</a:t>
            </a:r>
          </a:p>
        </p:txBody>
      </p:sp>
    </p:spTree>
    <p:extLst>
      <p:ext uri="{BB962C8B-B14F-4D97-AF65-F5344CB8AC3E}">
        <p14:creationId xmlns:p14="http://schemas.microsoft.com/office/powerpoint/2010/main" val="5868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ulic Pekárenská a Jírovcova v Č. Budějovicích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A457A6A-3D34-8136-D16F-D77C348CC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7150" y="1345422"/>
            <a:ext cx="9136850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5FB1B9E4-9D8E-3A79-E3EB-40E7F968C47C}"/>
              </a:ext>
            </a:extLst>
          </p:cNvPr>
          <p:cNvSpPr/>
          <p:nvPr/>
        </p:nvSpPr>
        <p:spPr>
          <a:xfrm>
            <a:off x="4427984" y="4005064"/>
            <a:ext cx="3312368" cy="144016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ulic Pekárenská a Jírovcova v Č. Budějovicích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7"/>
          <a:stretch/>
        </p:blipFill>
        <p:spPr>
          <a:xfrm>
            <a:off x="-7150" y="1351814"/>
            <a:ext cx="9151150" cy="553682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9965" y="5965547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přestavba na světelně řízenou křižovatku.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3 roky 2DN s LZ</a:t>
            </a:r>
          </a:p>
        </p:txBody>
      </p:sp>
    </p:spTree>
    <p:extLst>
      <p:ext uri="{BB962C8B-B14F-4D97-AF65-F5344CB8AC3E}">
        <p14:creationId xmlns:p14="http://schemas.microsoft.com/office/powerpoint/2010/main" val="39900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4427984" y="3717032"/>
            <a:ext cx="2736304" cy="166918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A9C1B60-B6C9-4DFC-A8E0-B1936BC729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4"/>
          <a:stretch/>
        </p:blipFill>
        <p:spPr>
          <a:xfrm>
            <a:off x="-5577" y="1340768"/>
            <a:ext cx="9149575" cy="551972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87727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instalace doplnění závor a úprava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zabezp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zařízení.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Poslední 3 roky bez nehod</a:t>
            </a:r>
          </a:p>
        </p:txBody>
      </p:sp>
    </p:spTree>
    <p:extLst>
      <p:ext uri="{BB962C8B-B14F-4D97-AF65-F5344CB8AC3E}">
        <p14:creationId xmlns:p14="http://schemas.microsoft.com/office/powerpoint/2010/main" val="39176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215" r="5918" b="-215"/>
          <a:stretch/>
        </p:blipFill>
        <p:spPr bwMode="auto">
          <a:xfrm>
            <a:off x="1" y="1352572"/>
            <a:ext cx="9143997" cy="55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1" y="1386487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Libějovic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10772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rovné úseky s jedním směrovým obloukem, na vnitřní straně oblouku vzrostlý les, existence odpočívky, reklamní zařízení upozorňující na občerstvení, změna rychlosti vozidel z důvodu blízkého žel. přejezdu, rozhraní lesního porostu a polí, nervozita řidičů plynoucí z nemožnosti předjetí. 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3429000"/>
            <a:ext cx="8482584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Odpočívka nebyla zatím zrušena (Policie zatím požaduje nerušit – chybí místa pro parkování). Úprava DZ -&gt; zákaz předjíždění, ve směru od Písku zákaz odbočení vlevo na odpočívku, přikázaný směr výjezdu na Písek.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byla zpracována studie silnice I/20 na počet jízdních pruhů 2+1. V rámci této studie dojde pravděpodobně ke zrušení odpočívky.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dle vyjádření ŘSD bude provedena přeložka celé komunikace I/20 v tomto úsek a tímto bude odpočívka zrušena. Časový horizont zatím není znám.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ŘSD připravuje PD na rozšíření komunikace na 2+1 v úseku Písek-Pištín, akce je rozdělena na 4 úseky, předpoklad realizace stavby 2022-2025.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Připravuje se dokumentace pro územní řízení.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Nadále probíhá příprava, realizace po roce 2025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Platí informace z roku 2023, prodej klobás ukončen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Místo vyřeší přestavba na 2+1, ZS 2030</a:t>
            </a:r>
          </a:p>
        </p:txBody>
      </p:sp>
    </p:spTree>
    <p:extLst>
      <p:ext uri="{BB962C8B-B14F-4D97-AF65-F5344CB8AC3E}">
        <p14:creationId xmlns:p14="http://schemas.microsoft.com/office/powerpoint/2010/main" val="14447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2014 - 2024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397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2024: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224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38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14,5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E99C6CE-2D15-4260-B71A-7C62732FD650}"/>
              </a:ext>
            </a:extLst>
          </p:cNvPr>
          <p:cNvGraphicFramePr>
            <a:graphicFrameLocks/>
          </p:cNvGraphicFramePr>
          <p:nvPr/>
        </p:nvGraphicFramePr>
        <p:xfrm>
          <a:off x="275449" y="3998570"/>
          <a:ext cx="4584583" cy="252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048084D-9FE4-41A3-B8A6-C15DD51863CB}"/>
              </a:ext>
            </a:extLst>
          </p:cNvPr>
          <p:cNvGraphicFramePr>
            <a:graphicFrameLocks/>
          </p:cNvGraphicFramePr>
          <p:nvPr/>
        </p:nvGraphicFramePr>
        <p:xfrm>
          <a:off x="4860032" y="4016808"/>
          <a:ext cx="4286074" cy="272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18819" y="1718689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2024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253" r="9436" b="3888"/>
          <a:stretch/>
        </p:blipFill>
        <p:spPr bwMode="auto">
          <a:xfrm>
            <a:off x="0" y="1355171"/>
            <a:ext cx="9143998" cy="550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-2" y="1404832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I/34 u Horního Žďáru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Oblouky stejného smyslu malých poloměrů s mezi přímými úseky, vliv povětrnostních podmínek, návaznost přímého úseku.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61382" y="3429000"/>
            <a:ext cx="8447167" cy="280076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ŘSD zpracovává studii místa, z které by měly vzejít dvě varianty řešení.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možné zadání projektové dokumentace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Byla vybrána delší varianta řešení, momentálně jsou zde problémy s pozemky, které se v současné době řeší.  Zpracovává se PD a již v roce 2021 je možná realizace stavby.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Snížená rychlost na 60 km/h , SDZ Z3, zpracovává se PD, problém s pozemky.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Složitá majetkoprávní příprava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Pokračuje příprava, zejména majetkoprávní, podána DUSP  na stavební úřad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Dokončen projekt, zahajuje se VD, ZS 2026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2913" t="28854" r="30312" b="9808"/>
          <a:stretch/>
        </p:blipFill>
        <p:spPr>
          <a:xfrm>
            <a:off x="-1" y="1352572"/>
            <a:ext cx="9144001" cy="55054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3025"/>
          <a:stretch/>
        </p:blipFill>
        <p:spPr>
          <a:xfrm>
            <a:off x="-2" y="1398290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I/4 u Nišovic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výškové a směrové změny, omezená přehlednost průběhu trasy.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4431787"/>
            <a:ext cx="8558503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2018 - ŘSD- V letošním roce jsme již chtěli tuto komunikaci opravovat, připravuje se zde již projektová dokumentace na celý tento úsek.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ŘSD byla zpracována PD na úpravu komunikace, došlo k připomínkování od dotčených obcí, probíhá jednání na další úpravě PD.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roce 2022 došlo obnově živičného krytu,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bude provedena BPU.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Zatím chybí provedení BPU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Letos 7/2024 výměna AB krytu, doplnění SDZ – Z3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Provedeny úpravy v rámci opravy AB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5E3593-5A60-4176-95FD-C4961C404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5026" b="11008"/>
          <a:stretch/>
        </p:blipFill>
        <p:spPr>
          <a:xfrm>
            <a:off x="-2" y="1397589"/>
            <a:ext cx="9143998" cy="547222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-4" y="1408312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II/163 u Jenína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Menší poloměr oblouků, překvapivý prvek trasy, překážky podél komunikace.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67544" y="4798691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Proběhlo obnovení povrchu, došlo k doplnění směrových sloupků a doplnění VDZ.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Proběhne narovnání úseku připravuje se PD.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Zadáno zpracování PD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Projektování DUSP, PDPS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Pokračuje příprava PD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F5CB91B-D27B-43C8-8F23-B313944F9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58985"/>
            <a:ext cx="1168860" cy="1147215"/>
          </a:xfrm>
          <a:prstGeom prst="rect">
            <a:avLst/>
          </a:prstGeom>
        </p:spPr>
      </p:pic>
      <p:sp>
        <p:nvSpPr>
          <p:cNvPr id="16" name="Symbol „Zákaz“ 15"/>
          <p:cNvSpPr/>
          <p:nvPr/>
        </p:nvSpPr>
        <p:spPr>
          <a:xfrm>
            <a:off x="11628784" y="2841503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0" y="1368915"/>
            <a:ext cx="9144000" cy="5486416"/>
            <a:chOff x="0" y="1368915"/>
            <a:chExt cx="9144000" cy="5486416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5"/>
            <a:stretch/>
          </p:blipFill>
          <p:spPr>
            <a:xfrm>
              <a:off x="0" y="1368915"/>
              <a:ext cx="9144000" cy="5486416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1880" y="3772547"/>
              <a:ext cx="310684" cy="306000"/>
            </a:xfrm>
            <a:prstGeom prst="rect">
              <a:avLst/>
            </a:prstGeom>
          </p:spPr>
        </p:pic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394811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II/159 u obce Tálín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pevné překážky na vnější straně oblouku.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6129119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obchvat v rámci přípravy dostavby JE Temelín, vydáno UR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2025 - -   </a:t>
            </a:r>
          </a:p>
        </p:txBody>
      </p:sp>
      <p:sp>
        <p:nvSpPr>
          <p:cNvPr id="16" name="Symbol „Zákaz“ 15"/>
          <p:cNvSpPr/>
          <p:nvPr/>
        </p:nvSpPr>
        <p:spPr>
          <a:xfrm>
            <a:off x="11700792" y="3277475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D9A441-6BF0-D9F4-6BB7-64ED6DAC98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" y="16311"/>
            <a:ext cx="1168860" cy="114721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F0CCDDE-BEBA-723E-CC08-4715C68E8C0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</p:spTree>
    <p:extLst>
      <p:ext uri="{BB962C8B-B14F-4D97-AF65-F5344CB8AC3E}">
        <p14:creationId xmlns:p14="http://schemas.microsoft.com/office/powerpoint/2010/main" val="40481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1" y="1373466"/>
            <a:ext cx="9143999" cy="549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1" y="1398618"/>
            <a:ext cx="9144000" cy="547260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I/20 u Semic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silnice I/20 v křižovatce v oblouku, nedostatečné rozhledové poměry na křižovatce, absence levých odbočovacích jízdních, dochází k namrzání vozovky silnice I/20 v blízkosti mostu.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8" y="2957323"/>
            <a:ext cx="8415802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– zpracování PD -&gt;  ke stavební úpravě - odtěžení část zářezu pro zlepšení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poměrů, zřízení odbočovacích pruhů.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prosinec, realizace stavby - odbočovací pruhy z obou směrů, položení nového povrchu vozovky včetně DZ, odtěžení svahu, posunuta protihluková stěna.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dle vyjádření PČR je nutná instalace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meteohlásky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proměnlivého dopravního značení upozorňující na namrzání vozovky.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ŘSD byla zadána PD na umístění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meteohlásky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 letošním roce bude vypsáno výběr. řízení na dodavatele. Realizace v roce 2019 nebo 2020.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Křižovatka je součástí realizace rozšíření komunikace na 2+1 v úseku Písek-Pištín, křižovatka bude přestavěna na MUK.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Bude přestavěno v rámci stavby  Písek-Protivín, připravuje se podání žádosti o ÚR. Zahájení se předpokládá po roce 2025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Provedena všechna prozatímní opatření, zbytek řeší přestavba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Odstraněna zvuková psychologická brzda  kvůli hluku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2"/>
          <a:stretch/>
        </p:blipFill>
        <p:spPr bwMode="auto">
          <a:xfrm>
            <a:off x="0" y="1363627"/>
            <a:ext cx="9144000" cy="54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3025"/>
          <a:stretch/>
        </p:blipFill>
        <p:spPr>
          <a:xfrm>
            <a:off x="-2" y="1386571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I/20 a II/122, Nová Hospoda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10772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absence přídatných jízdních pruhů, připojení vedl. větví provedeno s mírným odsazením a umělým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nakolmením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, pevné překážky v blízkosti komunikace, překážky v rozhledu, reklamní zařízení, sjezdy na sousední pozemky s kolmými čely propustků.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3645024"/>
            <a:ext cx="8482584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na silnici I/20 nechalo zpracovat studii na rozšíření komunikace na počet pruhů 2+1. V rámci této studie bude řešena i tato křižovatka. Zatím není známo konkrétní řešení křižovatky.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křižovatka je ve studii na systém 2+1 řešena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nakolmením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vedlejších větví na hlavní komunikaci přidáním odbočovacích pruhů.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dle vyjádření ŘSD přidání odbočovacích pruhů není možné.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Byla provedena úprava VDZ a silnice je součástí PD na rozšíření 2+1, realizace 2022 až 2025.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Připravuje se dokumentace pro územní řízení.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Dokončena PD pro ÚR, realizace po roce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Obnoveno VDZ na I. Třídě i na II. Třídě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změny, vyřeší přestavba na 2+1, ZS 2030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45A650-D0D4-42FD-8BDA-B3C8A02D1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2750" b="6540"/>
          <a:stretch/>
        </p:blipFill>
        <p:spPr>
          <a:xfrm>
            <a:off x="-2" y="1407681"/>
            <a:ext cx="9144002" cy="54503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401573"/>
            <a:ext cx="9144000" cy="547260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I/20 u Protivína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Úhel křížení, rychlost na hl. komunikaci.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411811"/>
            <a:ext cx="8482584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Křižovatka je součástí PD na rozšíření komunikace na 2+1 v úseku Písek-Pištín, akce je rozdělena na 4 úseky, předpoklad realizace stavby 2022-2025.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2/2023 dokončen koncept DSP, realizace se předpokládá po roce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Provedeny všechny možné úpravy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změny, vyřeší přestavba na 2+1, bude MÚK, ZS 2027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072658C-9061-4D74-A64F-7282FAA08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9052"/>
          <a:stretch/>
        </p:blipFill>
        <p:spPr>
          <a:xfrm>
            <a:off x="0" y="1386487"/>
            <a:ext cx="9144000" cy="548641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432205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a úsek sil. II/122 u Bechyně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378483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Zhoršená přehlednost trasy, nevhodný tvar křižovatky (rozhled, úhel křížení)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5877272"/>
            <a:ext cx="837848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projektové přípravě, ZS 2026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 projektové přípravě </a:t>
            </a:r>
          </a:p>
        </p:txBody>
      </p:sp>
      <p:sp>
        <p:nvSpPr>
          <p:cNvPr id="16" name="Symbol „Zákaz“ 15"/>
          <p:cNvSpPr/>
          <p:nvPr/>
        </p:nvSpPr>
        <p:spPr>
          <a:xfrm>
            <a:off x="11700792" y="3277475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D9A441-6BF0-D9F4-6BB7-64ED6DAC9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" y="16311"/>
            <a:ext cx="1168860" cy="11472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376E801-FD24-DA48-E812-07C47688BECD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</p:spTree>
    <p:extLst>
      <p:ext uri="{BB962C8B-B14F-4D97-AF65-F5344CB8AC3E}">
        <p14:creationId xmlns:p14="http://schemas.microsoft.com/office/powerpoint/2010/main" val="36208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 b="5215"/>
          <a:stretch/>
        </p:blipFill>
        <p:spPr>
          <a:xfrm>
            <a:off x="-2" y="1363626"/>
            <a:ext cx="9144002" cy="5494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9942"/>
          <a:stretch/>
        </p:blipFill>
        <p:spPr>
          <a:xfrm>
            <a:off x="-2" y="1366847"/>
            <a:ext cx="9144000" cy="549437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I/3 u města Kaplice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Rychlost a provoz na hlavní komunikaci,psychologická přednost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25965" y="5733256"/>
            <a:ext cx="848258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Vzhledem ke stavbě dálnice, nebude již ŘSD dělat větší investiční akce, v plán OK  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650E08B-7284-0F45-BC8D-D89FA2231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" y="16311"/>
            <a:ext cx="1168860" cy="11472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DDD01D1-BAC1-E249-C26C-755F72BF7FC7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</p:spTree>
    <p:extLst>
      <p:ext uri="{BB962C8B-B14F-4D97-AF65-F5344CB8AC3E}">
        <p14:creationId xmlns:p14="http://schemas.microsoft.com/office/powerpoint/2010/main" val="13995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EDECB9D-69B3-3F15-1964-5A9DAD404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3538" b="13188"/>
          <a:stretch/>
        </p:blipFill>
        <p:spPr>
          <a:xfrm>
            <a:off x="0" y="1605891"/>
            <a:ext cx="9148419" cy="525265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6630" y="1409215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III/1469 u Libína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Psychologická přednost, omezení rozhledů stromy.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6093296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Nepřipravují se úpravy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Provedena BI, připravuje se OK, nedávno další DN s úmrtím, 3/2025   </a:t>
            </a:r>
          </a:p>
        </p:txBody>
      </p:sp>
      <p:sp>
        <p:nvSpPr>
          <p:cNvPr id="16" name="Symbol „Zákaz“ 15"/>
          <p:cNvSpPr/>
          <p:nvPr/>
        </p:nvSpPr>
        <p:spPr>
          <a:xfrm>
            <a:off x="11700792" y="3277475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454139-3821-6005-C914-C4D7B0633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" y="16311"/>
            <a:ext cx="1168860" cy="11472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FDF6BBD-45AE-61BE-0610-67BCC7DC5CC2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</p:spTree>
    <p:extLst>
      <p:ext uri="{BB962C8B-B14F-4D97-AF65-F5344CB8AC3E}">
        <p14:creationId xmlns:p14="http://schemas.microsoft.com/office/powerpoint/2010/main" val="29295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2348880"/>
          <a:ext cx="7732425" cy="377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6838D01-E2C7-DD7E-D405-7753B1FA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4761" b="13244"/>
          <a:stretch/>
        </p:blipFill>
        <p:spPr>
          <a:xfrm>
            <a:off x="0" y="1540823"/>
            <a:ext cx="9144000" cy="53171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-2" y="1409215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I/23 u Horního Bolíkova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omezení výhledu na vnitřní straně oblouku.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33977" y="6330806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Budou doplněny Z3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Úpravy neprovedeny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16" name="Symbol „Zákaz“ 15"/>
          <p:cNvSpPr/>
          <p:nvPr/>
        </p:nvSpPr>
        <p:spPr>
          <a:xfrm>
            <a:off x="11700792" y="3277475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6838D01-E2C7-DD7E-D405-7753B1FA8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 b="8341"/>
          <a:stretch/>
        </p:blipFill>
        <p:spPr>
          <a:xfrm>
            <a:off x="0" y="1540823"/>
            <a:ext cx="9144000" cy="53171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405828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na sil. I/4 u obce Němětice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směrových oblouků malého poloměru 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 lomem nivelety, vliv vlhkosti z vodního toku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6011491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Budou doplněny Z3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Zatím doplněna pouze jedna Z3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16" name="Symbol „Zákaz“ 15"/>
          <p:cNvSpPr/>
          <p:nvPr/>
        </p:nvSpPr>
        <p:spPr>
          <a:xfrm>
            <a:off x="11700792" y="3277475"/>
            <a:ext cx="1350404" cy="1296144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C71BE-B8AF-BB55-4C94-E92D16CF0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ACBA6F-703B-C148-832E-A46BE12DA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3" t="31876" r="31100" b="8711"/>
          <a:stretch/>
        </p:blipFill>
        <p:spPr>
          <a:xfrm>
            <a:off x="-2" y="1363626"/>
            <a:ext cx="9144002" cy="5494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986C44D-B87B-6D73-DBE6-FCDB4120C3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1AEB8C0E-76B0-377C-2FA3-4DB2A8B8C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8B77D59-AFD0-ABC3-53EE-9F8E4325F591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E4EA8C5-02FB-12D8-3340-1BB28A91360F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F1E2643-A329-67F4-D9B0-6C31281902BB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E1FC16F-6F59-ABF9-2748-092616DBA9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r="3228"/>
          <a:stretch/>
        </p:blipFill>
        <p:spPr>
          <a:xfrm>
            <a:off x="-3771" y="1379775"/>
            <a:ext cx="9144000" cy="549437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537310DF-4F80-E903-5FB5-32DA5C3784B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ul. Varšavské V sezimově ústí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026E075-15E1-F126-B8D0-DAEA970A5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8365B24C-5A88-1854-B963-923C611F04B5}"/>
              </a:ext>
            </a:extLst>
          </p:cNvPr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delší přechod na páteřní komunikaci, pohyby vozidel z různých směrů.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1CD74724-E629-2AAE-6669-C1D9D99DBEDD}"/>
              </a:ext>
            </a:extLst>
          </p:cNvPr>
          <p:cNvSpPr/>
          <p:nvPr/>
        </p:nvSpPr>
        <p:spPr>
          <a:xfrm>
            <a:off x="225965" y="6093296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   </a:t>
            </a:r>
          </a:p>
        </p:txBody>
      </p:sp>
    </p:spTree>
    <p:extLst>
      <p:ext uri="{BB962C8B-B14F-4D97-AF65-F5344CB8AC3E}">
        <p14:creationId xmlns:p14="http://schemas.microsoft.com/office/powerpoint/2010/main" val="4161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441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55B0033-844D-EBCF-6C3C-EB61BF53B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3712284" y="4851814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614581"/>
              </p:ext>
            </p:extLst>
          </p:nvPr>
        </p:nvGraphicFramePr>
        <p:xfrm>
          <a:off x="72007" y="1916832"/>
          <a:ext cx="9144001" cy="390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2" y="-1458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II/157, Borovany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E652261-AEA7-8971-DEAC-89F9BA6FC8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36850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A0560848-D74C-6095-04F2-9B42F8006BA3}"/>
              </a:ext>
            </a:extLst>
          </p:cNvPr>
          <p:cNvSpPr/>
          <p:nvPr/>
        </p:nvSpPr>
        <p:spPr>
          <a:xfrm>
            <a:off x="5148064" y="4555752"/>
            <a:ext cx="2016224" cy="153173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II/157, Borovany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31DE5D9-4BF7-4CED-B8B0-6E18D0B7D7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-613" r="971" b="613"/>
          <a:stretch/>
        </p:blipFill>
        <p:spPr>
          <a:xfrm>
            <a:off x="7150" y="1281039"/>
            <a:ext cx="9151147" cy="556353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828912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2020 – Proběhla instalace BPÚ v červené provedení, došlo napojení svodidel na mostní konstrukci.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3 roky 2 DN bez zranění</a:t>
            </a:r>
          </a:p>
        </p:txBody>
      </p:sp>
    </p:spTree>
    <p:extLst>
      <p:ext uri="{BB962C8B-B14F-4D97-AF65-F5344CB8AC3E}">
        <p14:creationId xmlns:p14="http://schemas.microsoft.com/office/powerpoint/2010/main" val="73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3563888" y="4869160"/>
            <a:ext cx="2088232" cy="166918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II/166 u obce Kájov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305ECBF-E057-C0A9-0EF9-E4468555C0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9923"/>
          <a:stretch/>
        </p:blipFill>
        <p:spPr>
          <a:xfrm>
            <a:off x="-2" y="1351296"/>
            <a:ext cx="9144000" cy="551723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02394" y="608772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Stavba realizována narovnání silnice.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Za poslední 3 roky 1 DN s LZ, na začátku úseku, 1/2025</a:t>
            </a:r>
          </a:p>
        </p:txBody>
      </p:sp>
    </p:spTree>
    <p:extLst>
      <p:ext uri="{BB962C8B-B14F-4D97-AF65-F5344CB8AC3E}">
        <p14:creationId xmlns:p14="http://schemas.microsoft.com/office/powerpoint/2010/main" val="48561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Jihočeský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P1130 u Kněžských dvorů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29D6D81-A596-9DD2-4E3B-81A948B8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538" b="8700"/>
          <a:stretch/>
        </p:blipFill>
        <p:spPr>
          <a:xfrm>
            <a:off x="0" y="1340768"/>
            <a:ext cx="9143998" cy="5512578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687C8739-7AE6-282D-010D-D6778DB34D2C}"/>
              </a:ext>
            </a:extLst>
          </p:cNvPr>
          <p:cNvSpPr/>
          <p:nvPr/>
        </p:nvSpPr>
        <p:spPr>
          <a:xfrm>
            <a:off x="2178128" y="3812957"/>
            <a:ext cx="2412270" cy="1645495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I/22 u Drahonic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305ECBF-E057-C0A9-0EF9-E4468555C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3859"/>
          <a:stretch/>
        </p:blipFill>
        <p:spPr>
          <a:xfrm>
            <a:off x="-2" y="1340767"/>
            <a:ext cx="9144000" cy="55218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38471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Provedeno BPU, instalováno SDZ Z3, Opatření zrealizována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v roce 2024 3 DN s LZ, 2025 bez DN </a:t>
            </a:r>
          </a:p>
        </p:txBody>
      </p:sp>
    </p:spTree>
    <p:extLst>
      <p:ext uri="{BB962C8B-B14F-4D97-AF65-F5344CB8AC3E}">
        <p14:creationId xmlns:p14="http://schemas.microsoft.com/office/powerpoint/2010/main" val="18627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3522</TotalTime>
  <Words>2389</Words>
  <Application>Microsoft Office PowerPoint</Application>
  <PresentationFormat>Předvádění na obrazovce (4:3)</PresentationFormat>
  <Paragraphs>285</Paragraphs>
  <Slides>34</Slides>
  <Notes>33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319</cp:revision>
  <dcterms:created xsi:type="dcterms:W3CDTF">2017-03-15T09:26:25Z</dcterms:created>
  <dcterms:modified xsi:type="dcterms:W3CDTF">2025-06-23T21:08:01Z</dcterms:modified>
</cp:coreProperties>
</file>