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0"/>
  </p:notesMasterIdLst>
  <p:sldIdLst>
    <p:sldId id="344" r:id="rId2"/>
    <p:sldId id="353" r:id="rId3"/>
    <p:sldId id="269" r:id="rId4"/>
    <p:sldId id="271" r:id="rId5"/>
    <p:sldId id="270" r:id="rId6"/>
    <p:sldId id="261" r:id="rId7"/>
    <p:sldId id="303" r:id="rId8"/>
    <p:sldId id="331" r:id="rId9"/>
    <p:sldId id="332" r:id="rId10"/>
    <p:sldId id="347" r:id="rId11"/>
    <p:sldId id="348" r:id="rId12"/>
    <p:sldId id="272" r:id="rId13"/>
    <p:sldId id="274" r:id="rId14"/>
    <p:sldId id="302" r:id="rId15"/>
    <p:sldId id="336" r:id="rId16"/>
    <p:sldId id="343" r:id="rId17"/>
    <p:sldId id="349" r:id="rId18"/>
    <p:sldId id="330" r:id="rId19"/>
    <p:sldId id="285" r:id="rId20"/>
    <p:sldId id="305" r:id="rId21"/>
    <p:sldId id="299" r:id="rId22"/>
    <p:sldId id="304" r:id="rId23"/>
    <p:sldId id="345" r:id="rId24"/>
    <p:sldId id="284" r:id="rId25"/>
    <p:sldId id="342" r:id="rId26"/>
    <p:sldId id="351" r:id="rId27"/>
    <p:sldId id="289" r:id="rId28"/>
    <p:sldId id="294" r:id="rId29"/>
    <p:sldId id="297" r:id="rId30"/>
    <p:sldId id="300" r:id="rId31"/>
    <p:sldId id="341" r:id="rId32"/>
    <p:sldId id="354" r:id="rId33"/>
    <p:sldId id="346" r:id="rId34"/>
    <p:sldId id="278" r:id="rId35"/>
    <p:sldId id="352" r:id="rId36"/>
    <p:sldId id="293" r:id="rId37"/>
    <p:sldId id="324" r:id="rId38"/>
    <p:sldId id="256" r:id="rId3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8878"/>
    <a:srgbClr val="4678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62" autoAdjust="0"/>
    <p:restoredTop sz="93483" autoAdjust="0"/>
  </p:normalViewPr>
  <p:slideViewPr>
    <p:cSldViewPr showGuides="1">
      <p:cViewPr varScale="1">
        <p:scale>
          <a:sx n="93" d="100"/>
          <a:sy n="93" d="100"/>
        </p:scale>
        <p:origin x="1656" y="3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SAMDI\Dopravn&#237;%20konference\Souhrn%20m&#237;st%20DK%202014-2024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SAMDI\Dopravn&#237;%20konference\Souhrn%20m&#237;st%20DK%202014-202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SAMDI\Dopravn&#237;%20konference\Souhrn%20m&#237;st%20DK%202014-2024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SAMDI\Dopravn&#237;%20konference\Souhrn%20m&#237;st%20DK%202014-2024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lokality</a:t>
            </a:r>
            <a:r>
              <a:rPr lang="cs-CZ" baseline="0"/>
              <a:t> </a:t>
            </a:r>
            <a:r>
              <a:rPr lang="cs-CZ"/>
              <a:t>z Dopravních konferencí 2014 až 2024</a:t>
            </a:r>
          </a:p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200"/>
              <a:t>(celkem 397 lokalit)</a:t>
            </a:r>
          </a:p>
        </c:rich>
      </c:tx>
      <c:layout>
        <c:manualLayout>
          <c:xMode val="edge"/>
          <c:yMode val="edge"/>
          <c:x val="0.19003931219044348"/>
          <c:y val="1.6938198667550006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7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2834557076208306E-2"/>
          <c:y val="0.21060229603806693"/>
          <c:w val="0.90776114866940194"/>
          <c:h val="0.72254038886420202"/>
        </c:manualLayout>
      </c:layout>
      <c:pie3DChart>
        <c:varyColors val="1"/>
        <c:ser>
          <c:idx val="0"/>
          <c:order val="0"/>
          <c:tx>
            <c:strRef>
              <c:f>Grafy!$B$10</c:f>
              <c:strCache>
                <c:ptCount val="1"/>
              </c:strCache>
            </c:strRef>
          </c:tx>
          <c:explosion val="8"/>
          <c:dPt>
            <c:idx val="0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19A3-4553-919C-A74DA3B6AEAC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19A3-4553-919C-A74DA3B6AEAC}"/>
              </c:ext>
            </c:extLst>
          </c:dPt>
          <c:dPt>
            <c:idx val="2"/>
            <c:bubble3D val="0"/>
            <c:explosion val="28"/>
            <c:spPr>
              <a:solidFill>
                <a:srgbClr val="00B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19A3-4553-919C-A74DA3B6AEAC}"/>
              </c:ext>
            </c:extLst>
          </c:dPt>
          <c:dLbls>
            <c:dLbl>
              <c:idx val="0"/>
              <c:layout>
                <c:manualLayout>
                  <c:x val="1.6522678800200405E-2"/>
                  <c:y val="-3.4385907978743205E-3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/>
                    </a:pPr>
                    <a:fld id="{6C1E4720-076E-456C-B48B-2951B1938D91}" type="CATEGORYNAME">
                      <a:rPr lang="en-US">
                        <a:solidFill>
                          <a:srgbClr val="C00000"/>
                        </a:solidFill>
                      </a:rPr>
                      <a:pPr>
                        <a:defRPr/>
                      </a:pPr>
                      <a:t>[NÁZEV KATEGORIE]</a:t>
                    </a:fld>
                    <a:endParaRPr lang="cs-CZ"/>
                  </a:p>
                </c:rich>
              </c:tx>
              <c:spPr>
                <a:noFill/>
                <a:ln>
                  <a:solidFill>
                    <a:srgbClr val="C00000"/>
                  </a:solidFill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417643872954204"/>
                      <c:h val="0.2133427841191969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9A3-4553-919C-A74DA3B6AEAC}"/>
                </c:ext>
              </c:extLst>
            </c:dLbl>
            <c:dLbl>
              <c:idx val="1"/>
              <c:layout>
                <c:manualLayout>
                  <c:x val="-2.6278948712725955E-2"/>
                  <c:y val="1.6913315484828401E-2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/>
                    </a:pPr>
                    <a:fld id="{1EAED763-EA59-4CEE-94A2-A6B3A81086FE}" type="CATEGORYNAME">
                      <a:rPr lang="en-US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pPr>
                        <a:defRPr/>
                      </a:pPr>
                      <a:t>[NÁZEV KATEGORIE]</a:t>
                    </a:fld>
                    <a:endParaRPr lang="cs-CZ"/>
                  </a:p>
                </c:rich>
              </c:tx>
              <c:spPr>
                <a:noFill/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9A3-4553-919C-A74DA3B6AEAC}"/>
                </c:ext>
              </c:extLst>
            </c:dLbl>
            <c:dLbl>
              <c:idx val="2"/>
              <c:layout>
                <c:manualLayout>
                  <c:x val="-0.1096034252188258"/>
                  <c:y val="0.14942848074263865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/>
                    </a:pPr>
                    <a:fld id="{8570F7B3-C966-48FE-ABDA-17684D909EDF}" type="CATEGORYNAME">
                      <a:rPr lang="pl-PL">
                        <a:solidFill>
                          <a:srgbClr val="00B050"/>
                        </a:solidFill>
                      </a:rPr>
                      <a:pPr>
                        <a:defRPr/>
                      </a:pPr>
                      <a:t>[NÁZEV KATEGORIE]</a:t>
                    </a:fld>
                    <a:endParaRPr lang="cs-CZ"/>
                  </a:p>
                </c:rich>
              </c:tx>
              <c:spPr>
                <a:noFill/>
                <a:ln>
                  <a:solidFill>
                    <a:srgbClr val="00B050"/>
                  </a:solidFill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9A3-4553-919C-A74DA3B6AEAC}"/>
                </c:ext>
              </c:extLst>
            </c:dLbl>
            <c:spPr>
              <a:noFill/>
              <a:ln>
                <a:solidFill>
                  <a:srgbClr val="4F81BD"/>
                </a:solidFill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Grafy!$E$4:$E$6</c:f>
              <c:strCache>
                <c:ptCount val="3"/>
                <c:pt idx="0">
                  <c:v>Prozatím se neřeší u 38 lokalit [10%]</c:v>
                </c:pt>
                <c:pt idx="1">
                  <c:v>Opatření se připravuje u 135 lokalit [34%]</c:v>
                </c:pt>
                <c:pt idx="2">
                  <c:v>Opatření realizováno u 224 lokalit [56%]</c:v>
                </c:pt>
              </c:strCache>
            </c:strRef>
          </c:cat>
          <c:val>
            <c:numRef>
              <c:f>Grafy!$C$4:$C$6</c:f>
              <c:numCache>
                <c:formatCode>General</c:formatCode>
                <c:ptCount val="3"/>
                <c:pt idx="0">
                  <c:v>38</c:v>
                </c:pt>
                <c:pt idx="1">
                  <c:v>135</c:v>
                </c:pt>
                <c:pt idx="2">
                  <c:v>224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9A3-4553-919C-A74DA3B6AEA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 sz="1200" dirty="0" err="1"/>
              <a:t>Nás</a:t>
            </a:r>
            <a:r>
              <a:rPr lang="cs-CZ" sz="1200" dirty="0"/>
              <a:t>ledky dopravních nehod u rizikových míst </a:t>
            </a:r>
          </a:p>
          <a:p>
            <a:pPr>
              <a:defRPr/>
            </a:pPr>
            <a:r>
              <a:rPr lang="cs-CZ" sz="1200" dirty="0"/>
              <a:t>z Dopravních Konferencí 2014</a:t>
            </a:r>
            <a:r>
              <a:rPr lang="cs-CZ" sz="1200" baseline="0" dirty="0"/>
              <a:t> - </a:t>
            </a:r>
            <a:r>
              <a:rPr lang="cs-CZ" sz="1200" dirty="0"/>
              <a:t>2024</a:t>
            </a:r>
          </a:p>
        </c:rich>
      </c:tx>
      <c:layout>
        <c:manualLayout>
          <c:xMode val="edge"/>
          <c:yMode val="edge"/>
          <c:x val="0.13816280353535659"/>
          <c:y val="4.657212647229343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772869383974062"/>
          <c:y val="0.3186459463828018"/>
          <c:w val="0.81388888888888888"/>
          <c:h val="0.65757545931758532"/>
        </c:manualLayout>
      </c:layout>
      <c:pie3DChart>
        <c:varyColors val="1"/>
        <c:ser>
          <c:idx val="0"/>
          <c:order val="0"/>
          <c:explosion val="1"/>
          <c:dPt>
            <c:idx val="0"/>
            <c:bubble3D val="0"/>
            <c:explosion val="15"/>
            <c:spPr>
              <a:solidFill>
                <a:schemeClr val="tx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6C1C-4BF4-BFFB-47780955F6DC}"/>
              </c:ext>
            </c:extLst>
          </c:dPt>
          <c:dPt>
            <c:idx val="1"/>
            <c:bubble3D val="0"/>
            <c:explosion val="16"/>
            <c:spPr>
              <a:solidFill>
                <a:srgbClr val="FF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6C1C-4BF4-BFFB-47780955F6DC}"/>
              </c:ext>
            </c:extLst>
          </c:dPt>
          <c:dPt>
            <c:idx val="2"/>
            <c:bubble3D val="0"/>
            <c:explosion val="26"/>
            <c:spPr>
              <a:solidFill>
                <a:srgbClr val="FFC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6C1C-4BF4-BFFB-47780955F6DC}"/>
              </c:ext>
            </c:extLst>
          </c:dPt>
          <c:dLbls>
            <c:dLbl>
              <c:idx val="0"/>
              <c:layout>
                <c:manualLayout>
                  <c:x val="-0.10704138143870791"/>
                  <c:y val="-2.80899931496832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C1C-4BF4-BFFB-47780955F6DC}"/>
                </c:ext>
              </c:extLst>
            </c:dLbl>
            <c:dLbl>
              <c:idx val="1"/>
              <c:layout>
                <c:manualLayout>
                  <c:x val="0.12555966135908991"/>
                  <c:y val="-1.369587227942693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C1C-4BF4-BFFB-47780955F6DC}"/>
                </c:ext>
              </c:extLst>
            </c:dLbl>
            <c:dLbl>
              <c:idx val="2"/>
              <c:layout>
                <c:manualLayout>
                  <c:x val="-0.13725490196078433"/>
                  <c:y val="-5.98729997459994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rgbClr val="FFC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C1C-4BF4-BFFB-47780955F6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spc="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Grafy!$E$53:$E$55</c:f>
              <c:strCache>
                <c:ptCount val="3"/>
                <c:pt idx="0">
                  <c:v>Úmrtí osob: 384</c:v>
                </c:pt>
                <c:pt idx="1">
                  <c:v>Těžce zraněných osob: 1152</c:v>
                </c:pt>
                <c:pt idx="2">
                  <c:v>Lehce zraněných osob: 9200</c:v>
                </c:pt>
              </c:strCache>
            </c:strRef>
          </c:cat>
          <c:val>
            <c:numRef>
              <c:f>Grafy!$C$53:$C$55</c:f>
              <c:numCache>
                <c:formatCode>General</c:formatCode>
                <c:ptCount val="3"/>
                <c:pt idx="0">
                  <c:v>384</c:v>
                </c:pt>
                <c:pt idx="1">
                  <c:v>1152</c:v>
                </c:pt>
                <c:pt idx="2">
                  <c:v>9200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C1C-4BF4-BFFB-47780955F6D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25400" cap="flat" cmpd="sng" algn="ctr">
      <a:noFill/>
      <a:prstDash val="solid"/>
      <a:round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Rozložení rizikových míst z DK na typech komunikací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2804141144106862"/>
          <c:y val="0.14459984607692006"/>
          <c:w val="0.64985656275375325"/>
          <c:h val="0.67417399530499977"/>
        </c:manualLayout>
      </c:layout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B288-4EB3-B4C0-308073860F52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B288-4EB3-B4C0-308073860F52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B288-4EB3-B4C0-308073860F52}"/>
              </c:ext>
            </c:extLst>
          </c:dPt>
          <c:dPt>
            <c:idx val="3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B288-4EB3-B4C0-308073860F52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B288-4EB3-B4C0-308073860F52}"/>
              </c:ext>
            </c:extLst>
          </c:dPt>
          <c:dPt>
            <c:idx val="5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B-B288-4EB3-B4C0-308073860F52}"/>
              </c:ext>
            </c:extLst>
          </c:dPt>
          <c:dPt>
            <c:idx val="6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D-B288-4EB3-B4C0-308073860F5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Grafy!$B$28:$B$34</c:f>
              <c:strCache>
                <c:ptCount val="7"/>
                <c:pt idx="0">
                  <c:v>Dálnice</c:v>
                </c:pt>
                <c:pt idx="1">
                  <c:v>Silnice pro motorová vozidla</c:v>
                </c:pt>
                <c:pt idx="2">
                  <c:v>I. třída</c:v>
                </c:pt>
                <c:pt idx="3">
                  <c:v>II. třída</c:v>
                </c:pt>
                <c:pt idx="4">
                  <c:v>III. třída</c:v>
                </c:pt>
                <c:pt idx="5">
                  <c:v>Město/obec</c:v>
                </c:pt>
                <c:pt idx="6">
                  <c:v>Železniční trať</c:v>
                </c:pt>
              </c:strCache>
            </c:strRef>
          </c:cat>
          <c:val>
            <c:numRef>
              <c:f>Grafy!$C$28:$C$34</c:f>
              <c:numCache>
                <c:formatCode>General</c:formatCode>
                <c:ptCount val="7"/>
                <c:pt idx="0">
                  <c:v>6</c:v>
                </c:pt>
                <c:pt idx="1">
                  <c:v>3</c:v>
                </c:pt>
                <c:pt idx="2">
                  <c:v>176</c:v>
                </c:pt>
                <c:pt idx="3">
                  <c:v>135</c:v>
                </c:pt>
                <c:pt idx="4">
                  <c:v>89</c:v>
                </c:pt>
                <c:pt idx="5">
                  <c:v>107</c:v>
                </c:pt>
                <c:pt idx="6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B288-4EB3-B4C0-308073860F5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244482816"/>
        <c:axId val="244488448"/>
      </c:barChart>
      <c:catAx>
        <c:axId val="2444828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44488448"/>
        <c:crosses val="autoZero"/>
        <c:auto val="1"/>
        <c:lblAlgn val="ctr"/>
        <c:lblOffset val="100"/>
        <c:noMultiLvlLbl val="0"/>
      </c:catAx>
      <c:valAx>
        <c:axId val="2444884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44482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Riziková místa projednávaná na DK 2014 až 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Grafy!$F$73</c:f>
              <c:strCache>
                <c:ptCount val="1"/>
                <c:pt idx="0">
                  <c:v>realizováno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Grafy!$E$74:$E$87</c:f>
              <c:strCache>
                <c:ptCount val="14"/>
                <c:pt idx="0">
                  <c:v>Moravskoslezský kraj</c:v>
                </c:pt>
                <c:pt idx="1">
                  <c:v>Ústecký kraj</c:v>
                </c:pt>
                <c:pt idx="2">
                  <c:v>Olomoucký kraj</c:v>
                </c:pt>
                <c:pt idx="3">
                  <c:v>Královehradecký kraj</c:v>
                </c:pt>
                <c:pt idx="4">
                  <c:v>Pardubický kraj</c:v>
                </c:pt>
                <c:pt idx="5">
                  <c:v>Plzeňský kraj</c:v>
                </c:pt>
                <c:pt idx="6">
                  <c:v>Jihočeský kraj</c:v>
                </c:pt>
                <c:pt idx="7">
                  <c:v>Jihomoravský kraj</c:v>
                </c:pt>
                <c:pt idx="8">
                  <c:v>Karlovarský kraj</c:v>
                </c:pt>
                <c:pt idx="9">
                  <c:v>Zlínský kraj</c:v>
                </c:pt>
                <c:pt idx="10">
                  <c:v>Kraj Vysočina</c:v>
                </c:pt>
                <c:pt idx="11">
                  <c:v>Liberecký kraj</c:v>
                </c:pt>
                <c:pt idx="12">
                  <c:v>Středočeský kraj</c:v>
                </c:pt>
                <c:pt idx="13">
                  <c:v>Hlavní město Praha</c:v>
                </c:pt>
              </c:strCache>
            </c:strRef>
          </c:cat>
          <c:val>
            <c:numRef>
              <c:f>Grafy!$F$74:$F$87</c:f>
              <c:numCache>
                <c:formatCode>General</c:formatCode>
                <c:ptCount val="14"/>
                <c:pt idx="0">
                  <c:v>16</c:v>
                </c:pt>
                <c:pt idx="1">
                  <c:v>15</c:v>
                </c:pt>
                <c:pt idx="2">
                  <c:v>17</c:v>
                </c:pt>
                <c:pt idx="3">
                  <c:v>16</c:v>
                </c:pt>
                <c:pt idx="4">
                  <c:v>13</c:v>
                </c:pt>
                <c:pt idx="5">
                  <c:v>21</c:v>
                </c:pt>
                <c:pt idx="6">
                  <c:v>11</c:v>
                </c:pt>
                <c:pt idx="7">
                  <c:v>10</c:v>
                </c:pt>
                <c:pt idx="8">
                  <c:v>23</c:v>
                </c:pt>
                <c:pt idx="9">
                  <c:v>12</c:v>
                </c:pt>
                <c:pt idx="10">
                  <c:v>22</c:v>
                </c:pt>
                <c:pt idx="11">
                  <c:v>19</c:v>
                </c:pt>
                <c:pt idx="12">
                  <c:v>16</c:v>
                </c:pt>
                <c:pt idx="13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01-4A0B-898D-48E2D3DA58B6}"/>
            </c:ext>
          </c:extLst>
        </c:ser>
        <c:ser>
          <c:idx val="1"/>
          <c:order val="1"/>
          <c:tx>
            <c:strRef>
              <c:f>Grafy!$G$73</c:f>
              <c:strCache>
                <c:ptCount val="1"/>
                <c:pt idx="0">
                  <c:v>v řešení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Grafy!$E$74:$E$87</c:f>
              <c:strCache>
                <c:ptCount val="14"/>
                <c:pt idx="0">
                  <c:v>Moravskoslezský kraj</c:v>
                </c:pt>
                <c:pt idx="1">
                  <c:v>Ústecký kraj</c:v>
                </c:pt>
                <c:pt idx="2">
                  <c:v>Olomoucký kraj</c:v>
                </c:pt>
                <c:pt idx="3">
                  <c:v>Královehradecký kraj</c:v>
                </c:pt>
                <c:pt idx="4">
                  <c:v>Pardubický kraj</c:v>
                </c:pt>
                <c:pt idx="5">
                  <c:v>Plzeňský kraj</c:v>
                </c:pt>
                <c:pt idx="6">
                  <c:v>Jihočeský kraj</c:v>
                </c:pt>
                <c:pt idx="7">
                  <c:v>Jihomoravský kraj</c:v>
                </c:pt>
                <c:pt idx="8">
                  <c:v>Karlovarský kraj</c:v>
                </c:pt>
                <c:pt idx="9">
                  <c:v>Zlínský kraj</c:v>
                </c:pt>
                <c:pt idx="10">
                  <c:v>Kraj Vysočina</c:v>
                </c:pt>
                <c:pt idx="11">
                  <c:v>Liberecký kraj</c:v>
                </c:pt>
                <c:pt idx="12">
                  <c:v>Středočeský kraj</c:v>
                </c:pt>
                <c:pt idx="13">
                  <c:v>Hlavní město Praha</c:v>
                </c:pt>
              </c:strCache>
            </c:strRef>
          </c:cat>
          <c:val>
            <c:numRef>
              <c:f>Grafy!$G$74:$G$87</c:f>
              <c:numCache>
                <c:formatCode>General</c:formatCode>
                <c:ptCount val="14"/>
                <c:pt idx="0">
                  <c:v>9</c:v>
                </c:pt>
                <c:pt idx="1">
                  <c:v>10</c:v>
                </c:pt>
                <c:pt idx="2">
                  <c:v>6</c:v>
                </c:pt>
                <c:pt idx="3">
                  <c:v>9</c:v>
                </c:pt>
                <c:pt idx="4">
                  <c:v>14</c:v>
                </c:pt>
                <c:pt idx="5">
                  <c:v>8</c:v>
                </c:pt>
                <c:pt idx="6">
                  <c:v>12</c:v>
                </c:pt>
                <c:pt idx="7">
                  <c:v>15</c:v>
                </c:pt>
                <c:pt idx="8">
                  <c:v>8</c:v>
                </c:pt>
                <c:pt idx="9">
                  <c:v>10</c:v>
                </c:pt>
                <c:pt idx="10">
                  <c:v>6</c:v>
                </c:pt>
                <c:pt idx="11">
                  <c:v>6</c:v>
                </c:pt>
                <c:pt idx="12">
                  <c:v>9</c:v>
                </c:pt>
                <c:pt idx="13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01-4A0B-898D-48E2D3DA58B6}"/>
            </c:ext>
          </c:extLst>
        </c:ser>
        <c:ser>
          <c:idx val="2"/>
          <c:order val="2"/>
          <c:tx>
            <c:strRef>
              <c:f>Grafy!$H$73</c:f>
              <c:strCache>
                <c:ptCount val="1"/>
                <c:pt idx="0">
                  <c:v>neřeší se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Grafy!$E$74:$E$87</c:f>
              <c:strCache>
                <c:ptCount val="14"/>
                <c:pt idx="0">
                  <c:v>Moravskoslezský kraj</c:v>
                </c:pt>
                <c:pt idx="1">
                  <c:v>Ústecký kraj</c:v>
                </c:pt>
                <c:pt idx="2">
                  <c:v>Olomoucký kraj</c:v>
                </c:pt>
                <c:pt idx="3">
                  <c:v>Královehradecký kraj</c:v>
                </c:pt>
                <c:pt idx="4">
                  <c:v>Pardubický kraj</c:v>
                </c:pt>
                <c:pt idx="5">
                  <c:v>Plzeňský kraj</c:v>
                </c:pt>
                <c:pt idx="6">
                  <c:v>Jihočeský kraj</c:v>
                </c:pt>
                <c:pt idx="7">
                  <c:v>Jihomoravský kraj</c:v>
                </c:pt>
                <c:pt idx="8">
                  <c:v>Karlovarský kraj</c:v>
                </c:pt>
                <c:pt idx="9">
                  <c:v>Zlínský kraj</c:v>
                </c:pt>
                <c:pt idx="10">
                  <c:v>Kraj Vysočina</c:v>
                </c:pt>
                <c:pt idx="11">
                  <c:v>Liberecký kraj</c:v>
                </c:pt>
                <c:pt idx="12">
                  <c:v>Středočeský kraj</c:v>
                </c:pt>
                <c:pt idx="13">
                  <c:v>Hlavní město Praha</c:v>
                </c:pt>
              </c:strCache>
            </c:strRef>
          </c:cat>
          <c:val>
            <c:numRef>
              <c:f>Grafy!$H$74:$H$87</c:f>
              <c:numCache>
                <c:formatCode>General</c:formatCode>
                <c:ptCount val="14"/>
                <c:pt idx="0">
                  <c:v>6</c:v>
                </c:pt>
                <c:pt idx="1">
                  <c:v>2</c:v>
                </c:pt>
                <c:pt idx="2">
                  <c:v>4</c:v>
                </c:pt>
                <c:pt idx="3">
                  <c:v>3</c:v>
                </c:pt>
                <c:pt idx="4">
                  <c:v>3</c:v>
                </c:pt>
                <c:pt idx="5">
                  <c:v>1</c:v>
                </c:pt>
                <c:pt idx="6">
                  <c:v>3</c:v>
                </c:pt>
                <c:pt idx="7">
                  <c:v>1</c:v>
                </c:pt>
                <c:pt idx="8">
                  <c:v>1</c:v>
                </c:pt>
                <c:pt idx="9">
                  <c:v>3</c:v>
                </c:pt>
                <c:pt idx="10">
                  <c:v>3</c:v>
                </c:pt>
                <c:pt idx="11">
                  <c:v>2</c:v>
                </c:pt>
                <c:pt idx="12">
                  <c:v>4</c:v>
                </c:pt>
                <c:pt idx="1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C01-4A0B-898D-48E2D3DA58B6}"/>
            </c:ext>
          </c:extLst>
        </c:ser>
        <c:ser>
          <c:idx val="3"/>
          <c:order val="3"/>
          <c:tx>
            <c:strRef>
              <c:f>Grafy!$I$73</c:f>
              <c:strCache>
                <c:ptCount val="1"/>
                <c:pt idx="0">
                  <c:v>počet míst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Grafy!$E$74:$E$87</c:f>
              <c:strCache>
                <c:ptCount val="14"/>
                <c:pt idx="0">
                  <c:v>Moravskoslezský kraj</c:v>
                </c:pt>
                <c:pt idx="1">
                  <c:v>Ústecký kraj</c:v>
                </c:pt>
                <c:pt idx="2">
                  <c:v>Olomoucký kraj</c:v>
                </c:pt>
                <c:pt idx="3">
                  <c:v>Královehradecký kraj</c:v>
                </c:pt>
                <c:pt idx="4">
                  <c:v>Pardubický kraj</c:v>
                </c:pt>
                <c:pt idx="5">
                  <c:v>Plzeňský kraj</c:v>
                </c:pt>
                <c:pt idx="6">
                  <c:v>Jihočeský kraj</c:v>
                </c:pt>
                <c:pt idx="7">
                  <c:v>Jihomoravský kraj</c:v>
                </c:pt>
                <c:pt idx="8">
                  <c:v>Karlovarský kraj</c:v>
                </c:pt>
                <c:pt idx="9">
                  <c:v>Zlínský kraj</c:v>
                </c:pt>
                <c:pt idx="10">
                  <c:v>Kraj Vysočina</c:v>
                </c:pt>
                <c:pt idx="11">
                  <c:v>Liberecký kraj</c:v>
                </c:pt>
                <c:pt idx="12">
                  <c:v>Středočeský kraj</c:v>
                </c:pt>
                <c:pt idx="13">
                  <c:v>Hlavní město Praha</c:v>
                </c:pt>
              </c:strCache>
            </c:strRef>
          </c:cat>
          <c:val>
            <c:numRef>
              <c:f>Grafy!$I$74:$I$87</c:f>
              <c:numCache>
                <c:formatCode>General</c:formatCode>
                <c:ptCount val="14"/>
                <c:pt idx="0">
                  <c:v>31</c:v>
                </c:pt>
                <c:pt idx="1">
                  <c:v>27</c:v>
                </c:pt>
                <c:pt idx="2">
                  <c:v>27</c:v>
                </c:pt>
                <c:pt idx="3">
                  <c:v>28</c:v>
                </c:pt>
                <c:pt idx="4">
                  <c:v>30</c:v>
                </c:pt>
                <c:pt idx="5">
                  <c:v>30</c:v>
                </c:pt>
                <c:pt idx="6">
                  <c:v>26</c:v>
                </c:pt>
                <c:pt idx="7">
                  <c:v>26</c:v>
                </c:pt>
                <c:pt idx="8">
                  <c:v>32</c:v>
                </c:pt>
                <c:pt idx="9">
                  <c:v>25</c:v>
                </c:pt>
                <c:pt idx="10">
                  <c:v>31</c:v>
                </c:pt>
                <c:pt idx="11">
                  <c:v>27</c:v>
                </c:pt>
                <c:pt idx="12">
                  <c:v>29</c:v>
                </c:pt>
                <c:pt idx="13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C01-4A0B-898D-48E2D3DA58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5971200"/>
        <c:axId val="245981184"/>
      </c:barChart>
      <c:catAx>
        <c:axId val="245971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45981184"/>
        <c:crosses val="autoZero"/>
        <c:auto val="1"/>
        <c:lblAlgn val="ctr"/>
        <c:lblOffset val="100"/>
        <c:noMultiLvlLbl val="0"/>
      </c:catAx>
      <c:valAx>
        <c:axId val="245981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45971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0.67496</cdr:x>
      <cdr:y>0.73663</cdr:y>
    </cdr:from>
    <cdr:to>
      <cdr:x>0.84547</cdr:x>
      <cdr:y>1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3619501" y="334803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  <cdr:relSizeAnchor xmlns:cdr="http://schemas.openxmlformats.org/drawingml/2006/chartDrawing">
    <cdr:from>
      <cdr:x>0.04618</cdr:x>
      <cdr:y>0.87654</cdr:y>
    </cdr:from>
    <cdr:to>
      <cdr:x>0.95027</cdr:x>
      <cdr:y>1</cdr:y>
    </cdr:to>
    <cdr:sp macro="" textlink="">
      <cdr:nvSpPr>
        <cdr:cNvPr id="3" name="TextovéPole 2"/>
        <cdr:cNvSpPr txBox="1"/>
      </cdr:nvSpPr>
      <cdr:spPr>
        <a:xfrm xmlns:a="http://schemas.openxmlformats.org/drawingml/2006/main">
          <a:off x="247652" y="3043238"/>
          <a:ext cx="4848224" cy="4286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  <cdr:relSizeAnchor xmlns:cdr="http://schemas.openxmlformats.org/drawingml/2006/chartDrawing">
    <cdr:from>
      <cdr:x>0</cdr:x>
      <cdr:y>0.87483</cdr:y>
    </cdr:from>
    <cdr:to>
      <cdr:x>0.95139</cdr:x>
      <cdr:y>1</cdr:y>
    </cdr:to>
    <cdr:sp macro="" textlink="">
      <cdr:nvSpPr>
        <cdr:cNvPr id="4" name="TextovéPole 1"/>
        <cdr:cNvSpPr txBox="1"/>
      </cdr:nvSpPr>
      <cdr:spPr>
        <a:xfrm xmlns:a="http://schemas.openxmlformats.org/drawingml/2006/main">
          <a:off x="0" y="3462262"/>
          <a:ext cx="6524627" cy="4953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lvl="1" algn="l"/>
          <a:r>
            <a:rPr lang="cs-CZ" sz="1000"/>
            <a:t>Pozn.</a:t>
          </a:r>
          <a:r>
            <a:rPr lang="cs-CZ" sz="1000" baseline="0"/>
            <a:t> Město/obec znamená riziková místa na různých typech komunikací, u jejichž úprav by investorem mělo být</a:t>
          </a:r>
        </a:p>
        <a:p xmlns:a="http://schemas.openxmlformats.org/drawingml/2006/main">
          <a:pPr lvl="1" algn="l"/>
          <a:r>
            <a:rPr lang="cs-CZ" sz="1000" baseline="0"/>
            <a:t>město nebo obec, na jejichž území místo leží, nebo by se na úpravách měly města nebo obce alespoň podílet.</a:t>
          </a:r>
          <a:endParaRPr lang="cs-CZ" sz="10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B0EEC-CD92-C547-AD96-3FD37ED5BF5C}" type="datetimeFigureOut">
              <a:rPr lang="cs-CZ" smtClean="0"/>
              <a:t>17.06.2025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74DBB-8C01-074A-8D5A-16CE907C5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6917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917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41505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59164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11749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68812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42397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01095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56360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1836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37507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498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41859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72860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36681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58948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21725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74717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94761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38362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81908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0747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7947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28511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71503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0E033-3AED-CAEF-88D6-1AD23FE33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51F2B388-FFDE-53B7-9131-F21247EC35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9449808C-C44F-6419-5D2F-DDA8093FB8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AD4BFB2-EF50-3077-717A-D0D520CA86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88313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90722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83924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85984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13536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34525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3530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9380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3205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1561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75615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0514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6710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6032C8-A0CE-304C-825C-D30B1870AF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E0C2840-C4E1-8248-8BCE-C21D62C73D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E2B3514-52D7-784B-87C8-6B725331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17.06.2025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783EEB3-7A87-994B-B6AB-FBB34482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006D71A-0E25-E145-8557-4EF4E0065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746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7BC3FF-6BB5-E742-AEF0-8F46CEC89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8CB913F-C94B-9147-B596-A71FDEE6E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71C9189-0536-1141-A40D-1737DAD76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17.06.2025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463A55E-6748-F845-947C-E1F04FA2B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FFA815E-B713-7D4C-9C2F-993BC8841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36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359B88D-9791-6244-A513-EEB7277CAB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29B5A76-26FE-C641-9EAF-48104A59F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491F11F-2CD9-7048-BA7C-1603AB571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17.06.2025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D444EF4-EFDC-AE41-9FF6-DEF7B9124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E329417-8AC2-F74A-961F-B92A6D32F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90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1E4FA8-F4D7-CA4A-8E6E-5E5EEBA42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95F022-DDD0-1648-852E-1456B3540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42EB7AF-10C9-B349-8893-1E5F90B08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17.06.2025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21975FB-0E3A-4E44-8AEB-1A31BE064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A924EB-1E3D-9047-9A74-C303332FC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215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586A5E-ADAA-2345-AF50-094EC2674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A3C0319-BA79-3045-80C9-CFB245B9B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EEBCFA8-AC22-8142-AB03-3C0F1F223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17.06.2025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DA9AFDE-1CE9-2747-BC5F-D351F193D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C821A92-43A5-234D-A41D-12196B18E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72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6137FB-56F4-8A41-8396-AAC8094C4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12D9FC-688A-5247-BCB1-227161F30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7E3003C-7675-334F-AB81-378162E464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89F81DA-C8B4-9143-9660-516C97B26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17.06.2025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7B00D07-CFFE-5D4B-A6CF-BFF8C4258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6C31711-0283-E842-9DF6-2C39FAA12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868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2C34E2-A734-9A4C-A439-373C0D44E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4E8EB32-EB02-CC47-93D1-133CA4178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7A52B1C-3EE5-AA4F-A76D-FCCC02E3F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EC670CC-7178-9543-B191-0DC4538D7A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62F9A26-8674-B849-A879-FC986AC396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C45D0D3-BB5F-3D47-8CA1-ECA24EA87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17.06.2025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5AD8319-AF33-FA49-8AF7-6EF5B830E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D28F8E2-BBA2-4644-A45F-2DC8E901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066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1FE09D-9AFE-5448-9647-79D6FCC7A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48E140B-51B9-9E42-9529-EF5BE8272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17.06.2025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AC1768B-A257-5D41-AA50-0F73107AF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D805A2C-9B18-294D-9AEE-4EB30E11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544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38B7230-1741-0B4D-9765-DFF577D40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17.06.2025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B93FC39-6507-AB45-9D60-19A83AB2E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B931597-CBB2-CB45-84F1-BBF1A627A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056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96F88D-67BD-7D44-A337-2014420E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412C29-01E0-0840-835A-00EBB7B49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B72821B-A191-9049-BD7C-9F8FFC70FF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0215320-2ED0-5C44-99C8-1DCB41CB9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17.06.2025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6090E6B-494F-9C4D-863D-26BAB12E4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0739F2D-944A-FA45-B524-B154AE4CF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77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92298A-89C9-9A44-8CBC-B2EC56BF6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1F034E8-386B-7E4F-B228-4BCD958BE9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900EB64-F626-FA49-A03F-A7874D221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891EBB6-2D75-7844-BEFD-296285763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17.06.2025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0F5E41B-382E-5E4A-A9BB-03F96CB06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5D5439D-B43D-2344-B13F-4C9F62409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12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70522BE-322E-7444-B705-3CF7C6836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58B1FCF-1344-8040-90AA-36BFF9487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73AEFBA-C8D6-1E41-AB37-41C463C85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3227F-9F7F-4408-9B68-C2D628E2216F}" type="datetimeFigureOut">
              <a:rPr lang="cs-CZ" smtClean="0"/>
              <a:t>17.06.2025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BE8FDD3-65BF-0E47-9A9E-0BD587DD2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352FAFA-2C73-9245-A091-FDB56F1EE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8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4.pn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7.pn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0.pn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3.pn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6.JPG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9.png"/><Relationship Id="rId7" Type="http://schemas.openxmlformats.org/officeDocument/2006/relationships/image" Target="../media/image5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2.png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5.JPG"/><Relationship Id="rId7" Type="http://schemas.openxmlformats.org/officeDocument/2006/relationships/image" Target="../media/image5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8.JPG"/><Relationship Id="rId7" Type="http://schemas.openxmlformats.org/officeDocument/2006/relationships/image" Target="../media/image6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1.jpg"/><Relationship Id="rId7" Type="http://schemas.openxmlformats.org/officeDocument/2006/relationships/image" Target="../media/image6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4.png"/><Relationship Id="rId7" Type="http://schemas.openxmlformats.org/officeDocument/2006/relationships/image" Target="../media/image6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7.png"/><Relationship Id="rId7" Type="http://schemas.openxmlformats.org/officeDocument/2006/relationships/image" Target="../media/image6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G"/><Relationship Id="rId5" Type="http://schemas.openxmlformats.org/officeDocument/2006/relationships/image" Target="../media/image5.png"/><Relationship Id="rId4" Type="http://schemas.openxmlformats.org/officeDocument/2006/relationships/image" Target="../media/image8.jpeg"/><Relationship Id="rId9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71.jpg"/><Relationship Id="rId7" Type="http://schemas.openxmlformats.org/officeDocument/2006/relationships/image" Target="../media/image7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G"/><Relationship Id="rId5" Type="http://schemas.openxmlformats.org/officeDocument/2006/relationships/image" Target="../media/image5.png"/><Relationship Id="rId4" Type="http://schemas.openxmlformats.org/officeDocument/2006/relationships/image" Target="../media/image8.jpeg"/><Relationship Id="rId9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8.jpeg"/><Relationship Id="rId7" Type="http://schemas.openxmlformats.org/officeDocument/2006/relationships/image" Target="../media/image7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G"/><Relationship Id="rId5" Type="http://schemas.openxmlformats.org/officeDocument/2006/relationships/image" Target="../media/image74.pn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3" Type="http://schemas.openxmlformats.org/officeDocument/2006/relationships/image" Target="../media/image77.jpg"/><Relationship Id="rId7" Type="http://schemas.openxmlformats.org/officeDocument/2006/relationships/image" Target="../media/image7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80.png"/><Relationship Id="rId7" Type="http://schemas.openxmlformats.org/officeDocument/2006/relationships/image" Target="../media/image8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83.jpg"/><Relationship Id="rId7" Type="http://schemas.openxmlformats.org/officeDocument/2006/relationships/image" Target="../media/image8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jpe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hyperlink" Target="http://www.dopravnikonference.com/" TargetMode="External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89.png"/><Relationship Id="rId9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52" r="11" b="-52"/>
          <a:stretch/>
        </p:blipFill>
        <p:spPr>
          <a:xfrm>
            <a:off x="0" y="-13692"/>
            <a:ext cx="9144000" cy="6885384"/>
          </a:xfrm>
          <a:prstGeom prst="rect">
            <a:avLst/>
          </a:prstGeom>
          <a:solidFill>
            <a:srgbClr val="46787B"/>
          </a:solidFill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815301"/>
            <a:ext cx="537376" cy="47991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375" y="2837259"/>
            <a:ext cx="1374826" cy="401775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539552" y="4322317"/>
            <a:ext cx="79928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Zhodnocení vývoje opatření </a:t>
            </a:r>
            <a:br>
              <a:rPr lang="cs-CZ" sz="2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rizikových místech </a:t>
            </a: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DK 2014 – 2024</a:t>
            </a:r>
          </a:p>
          <a:p>
            <a:pPr algn="ctr"/>
            <a:endParaRPr lang="cs-CZ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18. 6. 2025, Pardubický kraj</a:t>
            </a:r>
          </a:p>
          <a:p>
            <a:pPr algn="ctr"/>
            <a:r>
              <a:rPr lang="cs-CZ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RSE Project s.r.o.</a:t>
            </a:r>
          </a:p>
          <a:p>
            <a:pPr algn="ctr"/>
            <a:endParaRPr lang="cs-CZ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54E88EB7-6401-4BBA-A168-F99AD399FC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201" y="2439997"/>
            <a:ext cx="1725542" cy="1230522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B0C8702C-114D-4B7C-7E72-4CAFC5AA2B79}"/>
              </a:ext>
            </a:extLst>
          </p:cNvPr>
          <p:cNvSpPr/>
          <p:nvPr/>
        </p:nvSpPr>
        <p:spPr>
          <a:xfrm>
            <a:off x="2627784" y="1628800"/>
            <a:ext cx="7200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4" name="Obrázek 23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925756D4-956E-DDD1-091E-63CA043BB3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623" y="116632"/>
            <a:ext cx="3816801" cy="1873026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159CA283-C91E-9D93-9F6F-330C7C799933}"/>
              </a:ext>
            </a:extLst>
          </p:cNvPr>
          <p:cNvSpPr/>
          <p:nvPr/>
        </p:nvSpPr>
        <p:spPr>
          <a:xfrm>
            <a:off x="0" y="548680"/>
            <a:ext cx="5487623" cy="1125839"/>
          </a:xfrm>
          <a:prstGeom prst="rect">
            <a:avLst/>
          </a:prstGeom>
          <a:solidFill>
            <a:srgbClr val="0B5254"/>
          </a:solidFill>
          <a:ln>
            <a:solidFill>
              <a:srgbClr val="0B52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5" name="Obrázek 24" descr="Obsah obrázku text&#10;&#10;Popis byl vytvořen automaticky">
            <a:extLst>
              <a:ext uri="{FF2B5EF4-FFF2-40B4-BE49-F238E27FC236}">
                <a16:creationId xmlns:a16="http://schemas.microsoft.com/office/drawing/2014/main" id="{F548F947-4FF0-F725-3E6B-B9F88F046C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77270"/>
            <a:ext cx="3963319" cy="1287426"/>
          </a:xfrm>
          <a:prstGeom prst="rect">
            <a:avLst/>
          </a:prstGeom>
        </p:spPr>
      </p:pic>
      <p:pic>
        <p:nvPicPr>
          <p:cNvPr id="4" name="7DBE262B-FAC7-4612-8082-BCA36E2678FB" descr="2FD83780-B645-4E12-B7C4-B4CCB8F2FF39">
            <a:extLst>
              <a:ext uri="{FF2B5EF4-FFF2-40B4-BE49-F238E27FC236}">
                <a16:creationId xmlns:a16="http://schemas.microsoft.com/office/drawing/2014/main" id="{53460470-378A-F353-E828-F0C625388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biLevel thresh="25000"/>
          </a:blip>
          <a:srcRect/>
          <a:stretch>
            <a:fillRect/>
          </a:stretch>
        </p:blipFill>
        <p:spPr bwMode="auto">
          <a:xfrm>
            <a:off x="7278580" y="2928503"/>
            <a:ext cx="1211576" cy="231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663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Pardubický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ul. Anenská a S.K. Neumana, Pardubice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0014510-4996-00B9-94A8-E35F61F9D36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9356" b="13023"/>
          <a:stretch/>
        </p:blipFill>
        <p:spPr>
          <a:xfrm>
            <a:off x="-11798" y="1332103"/>
            <a:ext cx="9155796" cy="5554586"/>
          </a:xfrm>
          <a:prstGeom prst="rect">
            <a:avLst/>
          </a:prstGeom>
        </p:spPr>
      </p:pic>
      <p:sp>
        <p:nvSpPr>
          <p:cNvPr id="2" name="Šipka: doprava 1">
            <a:extLst>
              <a:ext uri="{FF2B5EF4-FFF2-40B4-BE49-F238E27FC236}">
                <a16:creationId xmlns:a16="http://schemas.microsoft.com/office/drawing/2014/main" id="{A093E354-F102-6CC5-45DC-9ED979A51E17}"/>
              </a:ext>
            </a:extLst>
          </p:cNvPr>
          <p:cNvSpPr/>
          <p:nvPr/>
        </p:nvSpPr>
        <p:spPr>
          <a:xfrm>
            <a:off x="2411760" y="4031531"/>
            <a:ext cx="2452472" cy="1085592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II/358 u města chrast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9200013-A405-43D3-C361-853988B183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" r="3388"/>
          <a:stretch/>
        </p:blipFill>
        <p:spPr>
          <a:xfrm>
            <a:off x="-19761" y="1265832"/>
            <a:ext cx="9193128" cy="5620857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60490" y="6016512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2023 – Provedeny úpravy – doplnění SDZ - Z3, VDZ, zdrsněný povrch v oblouku</a:t>
            </a:r>
          </a:p>
        </p:txBody>
      </p:sp>
    </p:spTree>
    <p:extLst>
      <p:ext uri="{BB962C8B-B14F-4D97-AF65-F5344CB8AC3E}">
        <p14:creationId xmlns:p14="http://schemas.microsoft.com/office/powerpoint/2010/main" val="199597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Pardubický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ul. Anenská a S.K. Neumana, Pardubice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0014510-4996-00B9-94A8-E35F61F9D36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9356" b="13023"/>
          <a:stretch/>
        </p:blipFill>
        <p:spPr>
          <a:xfrm>
            <a:off x="-11798" y="1332103"/>
            <a:ext cx="9155796" cy="5554586"/>
          </a:xfrm>
          <a:prstGeom prst="rect">
            <a:avLst/>
          </a:prstGeom>
        </p:spPr>
      </p:pic>
      <p:sp>
        <p:nvSpPr>
          <p:cNvPr id="2" name="Šipka: doprava 1">
            <a:extLst>
              <a:ext uri="{FF2B5EF4-FFF2-40B4-BE49-F238E27FC236}">
                <a16:creationId xmlns:a16="http://schemas.microsoft.com/office/drawing/2014/main" id="{A093E354-F102-6CC5-45DC-9ED979A51E17}"/>
              </a:ext>
            </a:extLst>
          </p:cNvPr>
          <p:cNvSpPr/>
          <p:nvPr/>
        </p:nvSpPr>
        <p:spPr>
          <a:xfrm>
            <a:off x="6118260" y="5374538"/>
            <a:ext cx="2452472" cy="1494366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II/360 u obce Sebranice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9200013-A405-43D3-C361-853988B183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9" r="3969"/>
          <a:stretch/>
        </p:blipFill>
        <p:spPr>
          <a:xfrm>
            <a:off x="-30465" y="1248047"/>
            <a:ext cx="9193128" cy="5620857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60490" y="6016512"/>
            <a:ext cx="8211219" cy="400110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2023 - Provedeny úpravy – doplnění SDZ včetně Z3, VDZ</a:t>
            </a:r>
          </a:p>
        </p:txBody>
      </p:sp>
    </p:spTree>
    <p:extLst>
      <p:ext uri="{BB962C8B-B14F-4D97-AF65-F5344CB8AC3E}">
        <p14:creationId xmlns:p14="http://schemas.microsoft.com/office/powerpoint/2010/main" val="265287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Pardubický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silnic I/34 x I/35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51C40C6-6F42-601D-DE6A-7BC40AD2C7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879" t="4892" r="10626" b="18327"/>
          <a:stretch/>
        </p:blipFill>
        <p:spPr>
          <a:xfrm>
            <a:off x="0" y="1322820"/>
            <a:ext cx="9144000" cy="5558673"/>
          </a:xfrm>
          <a:prstGeom prst="rect">
            <a:avLst/>
          </a:prstGeom>
        </p:spPr>
      </p:pic>
      <p:sp>
        <p:nvSpPr>
          <p:cNvPr id="4" name="Šipka: doprava 3">
            <a:extLst>
              <a:ext uri="{FF2B5EF4-FFF2-40B4-BE49-F238E27FC236}">
                <a16:creationId xmlns:a16="http://schemas.microsoft.com/office/drawing/2014/main" id="{257D00C7-CF80-302C-398A-43EE4EE444FF}"/>
              </a:ext>
            </a:extLst>
          </p:cNvPr>
          <p:cNvSpPr/>
          <p:nvPr/>
        </p:nvSpPr>
        <p:spPr>
          <a:xfrm>
            <a:off x="5786659" y="5155628"/>
            <a:ext cx="2214689" cy="1440160"/>
          </a:xfrm>
          <a:prstGeom prst="rightArrow">
            <a:avLst>
              <a:gd name="adj1" fmla="val 50000"/>
              <a:gd name="adj2" fmla="val 3491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800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18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</a:t>
            </a:r>
            <a:r>
              <a:rPr lang="pl-PL" sz="16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silnic</a:t>
            </a:r>
            <a:r>
              <a:rPr lang="pl-PL" sz="18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I/34 x I/35</a:t>
            </a:r>
          </a:p>
          <a:p>
            <a:pPr algn="ctr"/>
            <a:endParaRPr lang="cs-CZ" dirty="0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9" b="9459"/>
          <a:stretch/>
        </p:blipFill>
        <p:spPr>
          <a:xfrm>
            <a:off x="1" y="1317207"/>
            <a:ext cx="9143999" cy="5560543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383063" y="4488481"/>
            <a:ext cx="8211219" cy="224676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2016 – Úprava SDZ a VDZ v plastu, postupné odtěžování skládky vyfrézované obalované směsi pro zlepšení rozhledových poměrů. Zpracovává se studie dalších úprav křižovatky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Do roku 2015 9CN 3U 1TZ 4LZ  2016-2021 21 CN  1U 20 LZ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2024 – Vybudování provizorní OK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2025 – Vyšší počet nehod, bude upraven přímý průjezd ve směru HK - Mohelnice</a:t>
            </a:r>
          </a:p>
        </p:txBody>
      </p:sp>
    </p:spTree>
    <p:extLst>
      <p:ext uri="{BB962C8B-B14F-4D97-AF65-F5344CB8AC3E}">
        <p14:creationId xmlns:p14="http://schemas.microsoft.com/office/powerpoint/2010/main" val="169913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Pardubický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Podjezd na silnici II/355 v obci Holetín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E98CB94B-A4F7-9648-93E8-1A395222DD5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879" t="4892" r="10626" b="18327"/>
          <a:stretch/>
        </p:blipFill>
        <p:spPr>
          <a:xfrm>
            <a:off x="-1" y="1334870"/>
            <a:ext cx="9144000" cy="5558673"/>
          </a:xfrm>
          <a:prstGeom prst="rect">
            <a:avLst/>
          </a:prstGeom>
        </p:spPr>
      </p:pic>
      <p:sp>
        <p:nvSpPr>
          <p:cNvPr id="2" name="Šipka: doprava 1">
            <a:extLst>
              <a:ext uri="{FF2B5EF4-FFF2-40B4-BE49-F238E27FC236}">
                <a16:creationId xmlns:a16="http://schemas.microsoft.com/office/drawing/2014/main" id="{A68CA430-55D5-DE0A-26F2-A7C097772A8D}"/>
              </a:ext>
            </a:extLst>
          </p:cNvPr>
          <p:cNvSpPr/>
          <p:nvPr/>
        </p:nvSpPr>
        <p:spPr>
          <a:xfrm>
            <a:off x="1879430" y="5134708"/>
            <a:ext cx="2664296" cy="1152128"/>
          </a:xfrm>
          <a:prstGeom prst="rightArrow">
            <a:avLst>
              <a:gd name="adj1" fmla="val 50000"/>
              <a:gd name="adj2" fmla="val 4160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Podjezd na silnici II/355 v obci Holetín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4" r="3864"/>
          <a:stretch/>
        </p:blipFill>
        <p:spPr>
          <a:xfrm>
            <a:off x="-1218" y="1334870"/>
            <a:ext cx="9143999" cy="5574272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383063" y="4730990"/>
            <a:ext cx="8211219" cy="1938992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Stanovení místní úpravy provozu na pozemních komunikacích -&gt; změny DZ (instalace IS9c „Návěst před křižovatkou“ na reflex. podkladě s výraznějším vyobrazením zákazové značky B16 „Zákaz vjezdu vozidel, jejichž výška přesahuje vyznačenou mez“), doplnění DZ Z9 „Žluté a černé pruhy“ na mostní konstrukci z obou směrů.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2025 – definitivně vyřešeno vybudováním nového nadjezdu</a:t>
            </a:r>
          </a:p>
        </p:txBody>
      </p:sp>
    </p:spTree>
    <p:extLst>
      <p:ext uri="{BB962C8B-B14F-4D97-AF65-F5344CB8AC3E}">
        <p14:creationId xmlns:p14="http://schemas.microsoft.com/office/powerpoint/2010/main" val="192121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Pardubický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I/35 Litomyšl - Gajer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52CA9887-AD27-0580-8139-EDA1042EDD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879" t="4892" r="10626" b="18327"/>
          <a:stretch/>
        </p:blipFill>
        <p:spPr>
          <a:xfrm>
            <a:off x="-1" y="1334870"/>
            <a:ext cx="9144000" cy="5558673"/>
          </a:xfrm>
          <a:prstGeom prst="rect">
            <a:avLst/>
          </a:prstGeom>
        </p:spPr>
      </p:pic>
      <p:sp>
        <p:nvSpPr>
          <p:cNvPr id="2" name="Šipka: doprava 1">
            <a:extLst>
              <a:ext uri="{FF2B5EF4-FFF2-40B4-BE49-F238E27FC236}">
                <a16:creationId xmlns:a16="http://schemas.microsoft.com/office/drawing/2014/main" id="{7E194858-2771-6805-C701-E3756B1B6761}"/>
              </a:ext>
            </a:extLst>
          </p:cNvPr>
          <p:cNvSpPr/>
          <p:nvPr/>
        </p:nvSpPr>
        <p:spPr>
          <a:xfrm>
            <a:off x="4644007" y="4577063"/>
            <a:ext cx="2448272" cy="108012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I/35 Litomyšl - Gajer</a:t>
            </a: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24"/>
          <a:stretch/>
        </p:blipFill>
        <p:spPr>
          <a:xfrm>
            <a:off x="-4" y="1329417"/>
            <a:ext cx="9144002" cy="5564126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7" y="5719587"/>
            <a:ext cx="8211219" cy="1015663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Realizováno VDZ „Bezpečný odstup“, položen nový mikrokoberec, za výjezdu z Litomyšle úprava DZ „Zákaz předjíždění“. Další opatření vzhledem k přípravě D35? -&gt; rozšíření komunikace nereálné.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3DA021C6-355B-4CA1-F756-BF1C9E291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3CC222E-3C7C-2A43-0FF4-57D2A8123D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945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Pardubický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ul. Anenská a S.K. Neumana, Pardubice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E44F9919-FEE5-ABB3-B91B-7B670E70F0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879" t="4892" r="10626" b="18327"/>
          <a:stretch/>
        </p:blipFill>
        <p:spPr>
          <a:xfrm>
            <a:off x="0" y="1299327"/>
            <a:ext cx="9144000" cy="5558673"/>
          </a:xfrm>
          <a:prstGeom prst="rect">
            <a:avLst/>
          </a:prstGeom>
        </p:spPr>
      </p:pic>
      <p:sp>
        <p:nvSpPr>
          <p:cNvPr id="2" name="Šipka: doprava 1">
            <a:extLst>
              <a:ext uri="{FF2B5EF4-FFF2-40B4-BE49-F238E27FC236}">
                <a16:creationId xmlns:a16="http://schemas.microsoft.com/office/drawing/2014/main" id="{A093E354-F102-6CC5-45DC-9ED979A51E17}"/>
              </a:ext>
            </a:extLst>
          </p:cNvPr>
          <p:cNvSpPr/>
          <p:nvPr/>
        </p:nvSpPr>
        <p:spPr>
          <a:xfrm>
            <a:off x="1475656" y="2492896"/>
            <a:ext cx="2236448" cy="1944216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ul. Anenská a S.K. Neumana, Pardubice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50C3761B-9E65-45FF-9028-F8D9542330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" r="3110"/>
          <a:stretch/>
        </p:blipFill>
        <p:spPr>
          <a:xfrm>
            <a:off x="-4" y="1297025"/>
            <a:ext cx="9144002" cy="5558673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66389" y="6165304"/>
            <a:ext cx="8211219" cy="400110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Proběhla výměna světelného signalizačního zařízení .</a:t>
            </a:r>
          </a:p>
        </p:txBody>
      </p:sp>
    </p:spTree>
    <p:extLst>
      <p:ext uri="{BB962C8B-B14F-4D97-AF65-F5344CB8AC3E}">
        <p14:creationId xmlns:p14="http://schemas.microsoft.com/office/powerpoint/2010/main" val="366613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Pardubický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ul. Anenská a S.K. Neumana, Pardubice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E44F9919-FEE5-ABB3-B91B-7B670E70F0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879" t="4892" r="10626" b="18327"/>
          <a:stretch/>
        </p:blipFill>
        <p:spPr>
          <a:xfrm>
            <a:off x="0" y="1299327"/>
            <a:ext cx="9144000" cy="5558673"/>
          </a:xfrm>
          <a:prstGeom prst="rect">
            <a:avLst/>
          </a:prstGeom>
        </p:spPr>
      </p:pic>
      <p:sp>
        <p:nvSpPr>
          <p:cNvPr id="2" name="Šipka: doprava 1">
            <a:extLst>
              <a:ext uri="{FF2B5EF4-FFF2-40B4-BE49-F238E27FC236}">
                <a16:creationId xmlns:a16="http://schemas.microsoft.com/office/drawing/2014/main" id="{A093E354-F102-6CC5-45DC-9ED979A51E17}"/>
              </a:ext>
            </a:extLst>
          </p:cNvPr>
          <p:cNvSpPr/>
          <p:nvPr/>
        </p:nvSpPr>
        <p:spPr>
          <a:xfrm>
            <a:off x="5547558" y="5085184"/>
            <a:ext cx="2236448" cy="108012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silnic I/35 a I/43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F9CD067B-DFC9-0EE0-7D92-9298636B52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3" b="9673"/>
          <a:stretch/>
        </p:blipFill>
        <p:spPr>
          <a:xfrm>
            <a:off x="-2" y="1280384"/>
            <a:ext cx="9143820" cy="5577615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66389" y="6165304"/>
            <a:ext cx="8211219" cy="400110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Byla provedena dočasná úprava okružní křižovatky z LEGO prvků. </a:t>
            </a:r>
          </a:p>
        </p:txBody>
      </p:sp>
    </p:spTree>
    <p:extLst>
      <p:ext uri="{BB962C8B-B14F-4D97-AF65-F5344CB8AC3E}">
        <p14:creationId xmlns:p14="http://schemas.microsoft.com/office/powerpoint/2010/main" val="367464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Pardubický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ul. Anenská a S.K. Neumana, Pardubice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EA9D403-43F0-DEE0-FE38-41D1ADCC4F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9747" b="13740"/>
          <a:stretch/>
        </p:blipFill>
        <p:spPr>
          <a:xfrm>
            <a:off x="-5901" y="1345140"/>
            <a:ext cx="9143999" cy="5528510"/>
          </a:xfrm>
          <a:prstGeom prst="rect">
            <a:avLst/>
          </a:prstGeom>
        </p:spPr>
      </p:pic>
      <p:sp>
        <p:nvSpPr>
          <p:cNvPr id="2" name="Šipka: doprava 1">
            <a:extLst>
              <a:ext uri="{FF2B5EF4-FFF2-40B4-BE49-F238E27FC236}">
                <a16:creationId xmlns:a16="http://schemas.microsoft.com/office/drawing/2014/main" id="{A093E354-F102-6CC5-45DC-9ED979A51E17}"/>
              </a:ext>
            </a:extLst>
          </p:cNvPr>
          <p:cNvSpPr/>
          <p:nvPr/>
        </p:nvSpPr>
        <p:spPr>
          <a:xfrm>
            <a:off x="2699792" y="3284984"/>
            <a:ext cx="2598551" cy="1494366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II/324 v dražkovicích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9200013-A405-43D3-C361-853988B183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9" r="3969"/>
          <a:stretch/>
        </p:blipFill>
        <p:spPr>
          <a:xfrm>
            <a:off x="-13135" y="1258157"/>
            <a:ext cx="9193128" cy="5620857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383063" y="5229200"/>
            <a:ext cx="8211219" cy="132343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2023 – Úprava realizována, na základě provozních zkušeností, budou odstraněny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balisety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ze stínu na nárožích (nevychází vlečné křivky pro autobusy)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2025 – stále složitější průjezd směr I/17</a:t>
            </a:r>
          </a:p>
        </p:txBody>
      </p:sp>
    </p:spTree>
    <p:extLst>
      <p:ext uri="{BB962C8B-B14F-4D97-AF65-F5344CB8AC3E}">
        <p14:creationId xmlns:p14="http://schemas.microsoft.com/office/powerpoint/2010/main" val="48543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Pardubický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Železniční přejezd P6477 na silnici I/43 v lanškrouně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5A3BCB32-8704-266D-C02B-A84562EF11D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879" t="4892" r="10626" b="18327"/>
          <a:stretch/>
        </p:blipFill>
        <p:spPr>
          <a:xfrm>
            <a:off x="0" y="1322820"/>
            <a:ext cx="9144000" cy="5558673"/>
          </a:xfrm>
          <a:prstGeom prst="rect">
            <a:avLst/>
          </a:prstGeom>
        </p:spPr>
      </p:pic>
      <p:sp>
        <p:nvSpPr>
          <p:cNvPr id="2" name="Šipka: doprava 1">
            <a:extLst>
              <a:ext uri="{FF2B5EF4-FFF2-40B4-BE49-F238E27FC236}">
                <a16:creationId xmlns:a16="http://schemas.microsoft.com/office/drawing/2014/main" id="{D26C65C6-82E2-5D32-2277-D9E859EAFB7A}"/>
              </a:ext>
            </a:extLst>
          </p:cNvPr>
          <p:cNvSpPr/>
          <p:nvPr/>
        </p:nvSpPr>
        <p:spPr>
          <a:xfrm>
            <a:off x="5724128" y="3861048"/>
            <a:ext cx="2808312" cy="144016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Železniční přejezd P6477 na silnici I/43 v lanškrouně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7176E769-75A6-4BEE-935E-9305CF2B3A8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6"/>
          <a:stretch/>
        </p:blipFill>
        <p:spPr>
          <a:xfrm>
            <a:off x="0" y="1322820"/>
            <a:ext cx="9144000" cy="5558673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5996860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Bylo provedeno vybudování chodníků a trasy pro cyklisty, došlo k odstranění jedné koleje a modernizaci železničního zabezpečení. </a:t>
            </a:r>
          </a:p>
        </p:txBody>
      </p:sp>
    </p:spTree>
    <p:extLst>
      <p:ext uri="{BB962C8B-B14F-4D97-AF65-F5344CB8AC3E}">
        <p14:creationId xmlns:p14="http://schemas.microsoft.com/office/powerpoint/2010/main" val="32735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l="42913" t="37917" r="30313" b="642"/>
          <a:stretch/>
        </p:blipFill>
        <p:spPr>
          <a:xfrm>
            <a:off x="-18257" y="1415289"/>
            <a:ext cx="9162255" cy="5480947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Pardubický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4" b="9904"/>
          <a:stretch/>
        </p:blipFill>
        <p:spPr>
          <a:xfrm>
            <a:off x="-2" y="1398793"/>
            <a:ext cx="9162257" cy="5510577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6" b="10036"/>
          <a:stretch/>
        </p:blipFill>
        <p:spPr>
          <a:xfrm>
            <a:off x="-16226" y="1384766"/>
            <a:ext cx="9176450" cy="5500955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Směrový oblouk na II/322 u Dašic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směrový oblouk malého poloměru v návaznosti na přímý úsek a oblouky většího poloměru.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25966" y="4363070"/>
            <a:ext cx="8482584" cy="230832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2017- Ověření protismykových vlastností, Zvýšení protismykových vlastností, Omezení rychlosti.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SUS Pardubického kraje připravuje obchvat Dašic který bude řešit dopravu v tomto úseku.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Dodělaly   se archeologické práce, příprava obchvatu realizace do konce roku 2022.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Doplněny směrové sloupky a SDZ Z3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Bude vyřešeno s obchvatem </a:t>
            </a:r>
            <a:r>
              <a:rPr lang="cs-CZ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Zminného</a:t>
            </a: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ZS 2025</a:t>
            </a: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50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BDDD7332-1B39-EB39-7E1B-FBC6653CDC78}"/>
              </a:ext>
            </a:extLst>
          </p:cNvPr>
          <p:cNvSpPr/>
          <p:nvPr/>
        </p:nvSpPr>
        <p:spPr>
          <a:xfrm>
            <a:off x="251520" y="1845283"/>
            <a:ext cx="5868144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Celkem představeno na DK 2014 - 2024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397 rizikových míst.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Stav prosinec 2024: </a:t>
            </a:r>
          </a:p>
          <a:p>
            <a:pPr>
              <a:spcBef>
                <a:spcPts val="600"/>
              </a:spcBef>
            </a:pPr>
            <a:r>
              <a:rPr lang="cs-CZ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Opatření realizováno na 224 místech.</a:t>
            </a:r>
          </a:p>
          <a:p>
            <a:pPr>
              <a:spcBef>
                <a:spcPts val="600"/>
              </a:spcBef>
            </a:pPr>
            <a:r>
              <a:rPr lang="cs-CZ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Opatření se připravuje na 135 místech.</a:t>
            </a:r>
          </a:p>
          <a:p>
            <a:pPr>
              <a:spcBef>
                <a:spcPts val="600"/>
              </a:spcBef>
            </a:pPr>
            <a:r>
              <a:rPr lang="cs-CZ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Neřeší se zatím 38 míst.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4686197" y="1540823"/>
            <a:ext cx="441561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Na místech došlo v minulosti k </a:t>
            </a:r>
            <a:r>
              <a:rPr lang="cs-CZ" sz="2000" b="1" dirty="0">
                <a:solidFill>
                  <a:srgbClr val="FF0000"/>
                </a:solidFill>
              </a:rPr>
              <a:t>7662 </a:t>
            </a:r>
            <a:r>
              <a:rPr lang="cs-CZ" sz="2000" dirty="0"/>
              <a:t>dopravním nehodám.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Dle údajů CDV v. v. i. činí socioekonomická ztráta z nehodovosti na místech částku</a:t>
            </a:r>
          </a:p>
          <a:p>
            <a:r>
              <a:rPr lang="cs-CZ" sz="2000" b="1" dirty="0">
                <a:solidFill>
                  <a:srgbClr val="C00000"/>
                </a:solidFill>
              </a:rPr>
              <a:t>	14,5 mld. Kč.</a:t>
            </a:r>
          </a:p>
          <a:p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8E99C6CE-2D15-4260-B71A-7C62732FD650}"/>
              </a:ext>
            </a:extLst>
          </p:cNvPr>
          <p:cNvGraphicFramePr>
            <a:graphicFrameLocks/>
          </p:cNvGraphicFramePr>
          <p:nvPr/>
        </p:nvGraphicFramePr>
        <p:xfrm>
          <a:off x="275449" y="3998570"/>
          <a:ext cx="4584583" cy="2526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A048084D-9FE4-41A3-B8A6-C15DD51863CB}"/>
              </a:ext>
            </a:extLst>
          </p:cNvPr>
          <p:cNvGraphicFramePr>
            <a:graphicFrameLocks/>
          </p:cNvGraphicFramePr>
          <p:nvPr/>
        </p:nvGraphicFramePr>
        <p:xfrm>
          <a:off x="4860032" y="4016808"/>
          <a:ext cx="4286074" cy="27269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3" name="Obrázek 12">
            <a:extLst>
              <a:ext uri="{FF2B5EF4-FFF2-40B4-BE49-F238E27FC236}">
                <a16:creationId xmlns:a16="http://schemas.microsoft.com/office/drawing/2014/main" id="{3EE48E71-AA99-4115-8537-E986142AEE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" r="1917" b="531"/>
          <a:stretch/>
        </p:blipFill>
        <p:spPr>
          <a:xfrm>
            <a:off x="18819" y="1718689"/>
            <a:ext cx="9144000" cy="513643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5446646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Vývoj míst z DK 2014 – 2024 Česká republika</a:t>
            </a:r>
          </a:p>
        </p:txBody>
      </p:sp>
      <p:pic>
        <p:nvPicPr>
          <p:cNvPr id="4" name="Picture 2" descr="\\NAS\D.Konference\2023\LOGO DK 2023\PNG_3.png">
            <a:extLst>
              <a:ext uri="{FF2B5EF4-FFF2-40B4-BE49-F238E27FC236}">
                <a16:creationId xmlns:a16="http://schemas.microsoft.com/office/drawing/2014/main" id="{783FB519-0EDE-1426-8583-A47DA87AE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0"/>
            <a:ext cx="3816424" cy="123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/>
          <p:cNvSpPr txBox="1"/>
          <p:nvPr/>
        </p:nvSpPr>
        <p:spPr>
          <a:xfrm>
            <a:off x="960948" y="5142793"/>
            <a:ext cx="7366119" cy="1569660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9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14,5 mld. Kč</a:t>
            </a:r>
          </a:p>
        </p:txBody>
      </p:sp>
    </p:spTree>
    <p:extLst>
      <p:ext uri="{BB962C8B-B14F-4D97-AF65-F5344CB8AC3E}">
        <p14:creationId xmlns:p14="http://schemas.microsoft.com/office/powerpoint/2010/main" val="340128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F5B22A2-19BA-1A3B-60E0-746549518E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37" t="13691" r="7018" b="5201"/>
          <a:stretch/>
        </p:blipFill>
        <p:spPr>
          <a:xfrm>
            <a:off x="-2" y="1515700"/>
            <a:ext cx="9143999" cy="534230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Pardubický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3" b="9853"/>
          <a:stretch/>
        </p:blipFill>
        <p:spPr>
          <a:xfrm>
            <a:off x="539" y="1363227"/>
            <a:ext cx="9144002" cy="5506538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1" b="9821"/>
          <a:stretch/>
        </p:blipFill>
        <p:spPr>
          <a:xfrm>
            <a:off x="0" y="1358796"/>
            <a:ext cx="9144002" cy="5510969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na II/360 u Lanšperku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Kombinace směrových a výškových oblouků, pevné překážky, minimální nezpevněné krajnice.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25965" y="4886234"/>
            <a:ext cx="8507421" cy="181588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PD z Ústi až Letohrad tenhle úsek od žel. Přejezdu po Dolní Dobrouč je  fázi společného stavebního a územního řízení žádost květen 2022, Pardubický kraj by měl řešit dle evropského projektu termín 2024-2025.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Probíhá příprava celkové modernizace silnice, aktuálně upraveno VDZ a přidány směrové sloupky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Připravený projekt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BB5A5B02-111E-58B6-F118-A9C8C27D29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80" y="67620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61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l="42913" t="9065" r="31043" b="22844"/>
          <a:stretch/>
        </p:blipFill>
        <p:spPr>
          <a:xfrm>
            <a:off x="14045" y="1353070"/>
            <a:ext cx="9129955" cy="553231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Pardubický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7" b="10037"/>
          <a:stretch/>
        </p:blipFill>
        <p:spPr>
          <a:xfrm>
            <a:off x="-1" y="1416350"/>
            <a:ext cx="9144001" cy="5481335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5" b="9985"/>
          <a:stretch/>
        </p:blipFill>
        <p:spPr>
          <a:xfrm>
            <a:off x="-27025" y="1382302"/>
            <a:ext cx="9160853" cy="5498527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II/358 u Hroubovic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oblouky menších poloměrů, změna okolí komunikace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25966" y="4119227"/>
            <a:ext cx="8482584" cy="255454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– PČR -  Rozumím tomu, že navržené opatření je nízkonákladové a na některých jiných místech by to určitě pomohlo a to poměrně výrazně. Díky vedení komunikace a průběhu úseků, které jsou před tímto obloukem, kde se rychlost vozidel pohybuje i 150 km/h, jsou zde dlouhé roviny po úsecích, kde se nedá předjíždět, takže tady by ta stavební úprava určitě pomohla a vyplatila by se. Spíše stavební úpravy prosazovat jako prioritní a další úpravy jako dočasné.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???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zatím bez informace o dalším postupu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Doplněny Z3 a IP5 (70)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Další úpravy se nechystají (1 DN v roce 2024, 1 DN v roce 2025)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C23FC76-E9AB-E66B-4C58-13017C7551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80" y="67620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43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F37D725-2293-4531-84B2-C93727A5E3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50" r="3538" b="8235"/>
          <a:stretch/>
        </p:blipFill>
        <p:spPr>
          <a:xfrm>
            <a:off x="0" y="1409215"/>
            <a:ext cx="9144000" cy="5448785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2" b="9762"/>
          <a:stretch/>
        </p:blipFill>
        <p:spPr>
          <a:xfrm>
            <a:off x="-1" y="1363496"/>
            <a:ext cx="9144001" cy="5519085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8" b="9798"/>
          <a:stretch/>
        </p:blipFill>
        <p:spPr>
          <a:xfrm>
            <a:off x="-3" y="1353008"/>
            <a:ext cx="9143999" cy="5514084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Směrový oblouk na II/358 u Předhradí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Malý poloměr oblouku za horizontem, vliv vodní plochy.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25966" y="5884886"/>
            <a:ext cx="8482584" cy="83099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???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Obnoveno VDZ – střední dělící čára, doplněny Z3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Další úpravy se nechystají (1 DN v roce 2025)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9DC8FF5-0582-85F9-B982-85CB1C20C0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80" y="67620"/>
            <a:ext cx="1168860" cy="114721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A292580-EDA2-11A9-845E-C673E50DAA55}"/>
              </a:ext>
            </a:extLst>
          </p:cNvPr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Pardubický kraj</a:t>
            </a:r>
          </a:p>
        </p:txBody>
      </p:sp>
    </p:spTree>
    <p:extLst>
      <p:ext uri="{BB962C8B-B14F-4D97-AF65-F5344CB8AC3E}">
        <p14:creationId xmlns:p14="http://schemas.microsoft.com/office/powerpoint/2010/main" val="375128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49F84C3-EE10-41AE-29B1-DDCE7B586C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37" r="4762" b="13768"/>
          <a:stretch/>
        </p:blipFill>
        <p:spPr>
          <a:xfrm>
            <a:off x="0" y="1481399"/>
            <a:ext cx="9155796" cy="537660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5" b="9905"/>
          <a:stretch/>
        </p:blipFill>
        <p:spPr>
          <a:xfrm>
            <a:off x="-11796" y="1363627"/>
            <a:ext cx="9155796" cy="5506538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4" b="9924"/>
          <a:stretch/>
        </p:blipFill>
        <p:spPr>
          <a:xfrm>
            <a:off x="-8358" y="1363627"/>
            <a:ext cx="9167590" cy="5510969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Směrový oblouk na sil. II/358 u Lažan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Směrový oblouk malého poloměru, omezení výhledu na vnitřní straně oblouku.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25966" y="5517232"/>
            <a:ext cx="8482584" cy="107721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SÚS prověří doplnění opatření – VDZ, </a:t>
            </a:r>
            <a:r>
              <a:rPr lang="cs-CZ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Rocbinda</a:t>
            </a: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odstranění stromů ve výhledu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Obnovena střední dělící čára, doplněny směrové sloupky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Odstraněny stromy, další úpravy se nechystají (4 DN v roce 2024)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ADF0681-DBC9-FF0A-F83F-D53BECBC6D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80" y="67620"/>
            <a:ext cx="1168860" cy="114721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30F583D-419C-B05C-964F-4DD7DEB008F3}"/>
              </a:ext>
            </a:extLst>
          </p:cNvPr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Pardubický kraj</a:t>
            </a:r>
          </a:p>
        </p:txBody>
      </p:sp>
    </p:spTree>
    <p:extLst>
      <p:ext uri="{BB962C8B-B14F-4D97-AF65-F5344CB8AC3E}">
        <p14:creationId xmlns:p14="http://schemas.microsoft.com/office/powerpoint/2010/main" val="115871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3" r="5975"/>
          <a:stretch/>
        </p:blipFill>
        <p:spPr bwMode="auto">
          <a:xfrm>
            <a:off x="0" y="1340767"/>
            <a:ext cx="9143999" cy="553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Pardubický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1" b="9691"/>
          <a:stretch/>
        </p:blipFill>
        <p:spPr>
          <a:xfrm>
            <a:off x="-4" y="1348315"/>
            <a:ext cx="9144004" cy="5528764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8" b="9988"/>
          <a:stretch/>
        </p:blipFill>
        <p:spPr>
          <a:xfrm>
            <a:off x="-4" y="1382336"/>
            <a:ext cx="9143998" cy="5488072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silnic I/34 a II/355 v Hlinsku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velká plocha křižovatky, blíže neusměrněné proudy, úhel napojení, začátek obce, absence trasy pro chodce.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25966" y="2538961"/>
            <a:ext cx="8482584" cy="403187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– KÚ PAK konzultoval varianty úpravy VDZ se SÚS PAK -&gt; úprava rozlehlé plochy křižovatky -&gt; realizace posunuta na 2017.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ŘSD neuvažuje o přestavbě na OK (jeden z návrhů na DK).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Problém přechodu chodců přes tyto komunikace.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Leden 2017 – vydáno stavební povolení na stavbu chodníku podél silnice I/34 od objektu praktické ZŠ směrem k této křižovatce a dále podél II/355 směrem k obci Holetín. Podána žádost o dotaci na SFDI -&gt; termín výstavby zatím není znám.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– proběhla výstavby chodníků, ze strany Pardubického kraje byl dán příslib úpravy VDZ , zatím se ještě nestalo.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Připravuje se projekt okružní křižovatky. Možná realizace v roce 2021.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– V současné době se projektu OK zpracovává se PD DUR a následně DSP. Možná realizace v roce 2023.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ŘSD- V současné době je projekt pozastavený.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Stav nezměněn, pouze drobné úpravy VDZ pro organizaci dopravy v křižovatce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Setrvalý stav</a:t>
            </a:r>
          </a:p>
        </p:txBody>
      </p:sp>
    </p:spTree>
    <p:extLst>
      <p:ext uri="{BB962C8B-B14F-4D97-AF65-F5344CB8AC3E}">
        <p14:creationId xmlns:p14="http://schemas.microsoft.com/office/powerpoint/2010/main" val="338376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8F3F3D9-829A-44C7-9FEF-8AF73DA0EC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724" t="9882" r="4326" b="8000"/>
          <a:stretch/>
        </p:blipFill>
        <p:spPr>
          <a:xfrm>
            <a:off x="-11798" y="1700808"/>
            <a:ext cx="9143998" cy="5157192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5" b="9905"/>
          <a:stretch/>
        </p:blipFill>
        <p:spPr>
          <a:xfrm>
            <a:off x="-2103" y="1351462"/>
            <a:ext cx="9155796" cy="5506538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3" b="9873"/>
          <a:stretch/>
        </p:blipFill>
        <p:spPr>
          <a:xfrm>
            <a:off x="-17704" y="1365722"/>
            <a:ext cx="9155803" cy="5510969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II/315 u obce Sruby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Nedostatečné směrové vedení, stav povrchu vozovky, pevné překážky kolem vozovky.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28366" y="5157192"/>
            <a:ext cx="8480184" cy="132343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 ???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PAK zadána PD na </a:t>
            </a:r>
            <a:r>
              <a:rPr lang="cs-CZ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přetrasování</a:t>
            </a: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II/315 z D35 až do Chocně, SÚS zajistí doplnění VDZ a SDZ (Z3)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doplnění VDZ neproběhlo, SDZ – doplněny Z3 v jednom směru (Choceň)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Beze změny (za poslední rok 2 DN v roce 2024, 1 TZ)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0DD61AA-4EED-EFA9-D58B-D82D355D61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80" y="67620"/>
            <a:ext cx="1168860" cy="114721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845A182-6045-3E0E-4147-488ECF8D200F}"/>
              </a:ext>
            </a:extLst>
          </p:cNvPr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Pardubický kraj</a:t>
            </a:r>
          </a:p>
        </p:txBody>
      </p:sp>
    </p:spTree>
    <p:extLst>
      <p:ext uri="{BB962C8B-B14F-4D97-AF65-F5344CB8AC3E}">
        <p14:creationId xmlns:p14="http://schemas.microsoft.com/office/powerpoint/2010/main" val="62074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" r="2260"/>
          <a:stretch/>
        </p:blipFill>
        <p:spPr bwMode="auto">
          <a:xfrm>
            <a:off x="1" y="1353777"/>
            <a:ext cx="9143999" cy="5513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9" b="9829"/>
          <a:stretch/>
        </p:blipFill>
        <p:spPr>
          <a:xfrm>
            <a:off x="2" y="1355707"/>
            <a:ext cx="9143998" cy="5509896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5" b="9815"/>
          <a:stretch/>
        </p:blipFill>
        <p:spPr>
          <a:xfrm>
            <a:off x="-2" y="1352207"/>
            <a:ext cx="9157997" cy="5520190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sil. II/312 u obce Líšnice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Směrový oblouk malého poloměru v jinak přímé trase, horší čitelnost trasy 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25966" y="5733256"/>
            <a:ext cx="8482584" cy="58477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proběhla instalace Z3 a IP5 (70), obnova VDZ V1a a V2b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Další úpravy se nechystají (v posledním roce bez nehod)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DEA4DAC-00A8-C17C-020D-82F049AF3B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80" y="67620"/>
            <a:ext cx="1168860" cy="114721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6B04777-117E-DC01-FD90-F8C99878C232}"/>
              </a:ext>
            </a:extLst>
          </p:cNvPr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Pardubický kraj</a:t>
            </a:r>
          </a:p>
        </p:txBody>
      </p:sp>
    </p:spTree>
    <p:extLst>
      <p:ext uri="{BB962C8B-B14F-4D97-AF65-F5344CB8AC3E}">
        <p14:creationId xmlns:p14="http://schemas.microsoft.com/office/powerpoint/2010/main" val="26985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93"/>
          <a:stretch/>
        </p:blipFill>
        <p:spPr bwMode="auto">
          <a:xfrm>
            <a:off x="-1981" y="1352573"/>
            <a:ext cx="9145979" cy="5505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Pardubický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6" b="9686"/>
          <a:stretch/>
        </p:blipFill>
        <p:spPr>
          <a:xfrm>
            <a:off x="1" y="1367283"/>
            <a:ext cx="9143999" cy="5529531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2" b="9742"/>
          <a:stretch/>
        </p:blipFill>
        <p:spPr>
          <a:xfrm>
            <a:off x="-17508" y="1371416"/>
            <a:ext cx="9156089" cy="5529036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silnici I/2 ve Starých Čívicích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830997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velký počet kolizních bodů, celková rozlehlost a složitost křižovatky, nevhodné úhly styku jednotlivých větví křižovatky, umístění reklamních zařízení v ochranném pásmu komunikací.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25966" y="2995503"/>
            <a:ext cx="8482584" cy="353943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– mělo proběhnout zpracování bezpečnostní inspekce -&gt; čeká se na výstavbu nového prodejního areálu -&gt; poté je z ŘSD přislíbeno řešení této křižovatky.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Probíhá zpracování studie křižovatky, PD.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– Probíhá příprava PD DUR na OK, problémy s vlastníky pozemků.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– Je vydané územní rozhodnutí s podmínkami. Vlastníci sousedních pozemků nesouhlasí z důvodu zvýšení hluku. Řeší se jiné možnosti úpravy křižovatky.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Projekt je zastaven, v současné době je to neprůchodné přes vlastníka pozemku.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ÚR vydáno, v červnu propadne, vypracováno DSP, vlastník pozemku požaduje hlukové studie, nesouhlasí se záměrem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ÚR prodlouženo na červen 2025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Příprava pozastavena, řešena hluková zátěž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67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6" r="5650"/>
          <a:stretch/>
        </p:blipFill>
        <p:spPr bwMode="auto">
          <a:xfrm>
            <a:off x="-1" y="1340768"/>
            <a:ext cx="9144001" cy="551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Pardubický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5" b="10325"/>
          <a:stretch/>
        </p:blipFill>
        <p:spPr>
          <a:xfrm>
            <a:off x="-4" y="1416208"/>
            <a:ext cx="9143999" cy="5441792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8" b="9988"/>
          <a:stretch/>
        </p:blipFill>
        <p:spPr>
          <a:xfrm>
            <a:off x="-15" y="1391971"/>
            <a:ext cx="9144010" cy="5488079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silnici I/36, Semtín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830997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neoddělený pohyb chodců v oblasti přechodu pro chodce, nevyhovující nástupní plocha zastávky, vedení cyklistů přes křižovatku, špatný stav a délka bezpečnostní protismykové úpravy u přechodu.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25966" y="4005064"/>
            <a:ext cx="8482584" cy="255454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 – Město Pardubice zadalo vypracování PD k úpravám -&gt; plochy pro pěší včetně přechodu, nástupiště a zálivu MHD, doplnění DZ, posunutí BUS zastávky.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– Provedena 1 etapa stavby zálivu BUS zastávky a přechodu pro chodce. 2 etapa stavebních prací na zastávce a cyklostezce zatím nebyla provedena.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– Semtín částečně zrealizováno.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Město připravuje novou zastávku na pravé straně, soutěžilo projekt, do řízení se nikdo nepřihlásil. Komplikace s prostorem, kolize s cyklostezkou. Letos další pokus o vysoutěžení projektanta. Realizace nejdříve 2024.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Pravá strana nezrealizována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0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" t="169" r="6615" b="-169"/>
          <a:stretch/>
        </p:blipFill>
        <p:spPr bwMode="auto">
          <a:xfrm>
            <a:off x="0" y="1350061"/>
            <a:ext cx="9143998" cy="549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Pardubický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9" b="9689"/>
          <a:stretch/>
        </p:blipFill>
        <p:spPr>
          <a:xfrm>
            <a:off x="-10464" y="1371603"/>
            <a:ext cx="9154464" cy="5535323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4" b="9984"/>
          <a:stretch/>
        </p:blipFill>
        <p:spPr>
          <a:xfrm>
            <a:off x="-10464" y="1428304"/>
            <a:ext cx="9153525" cy="5494318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silnic I/35 a III/32256 u Holic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rozlehlost křižovatky a vysoká intenzita provozu na sil. I/35, důležitost vedlejších komunikací.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25966" y="4005064"/>
            <a:ext cx="8482584" cy="255454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– Dokončuje se studie na optimální řešení křižovatky.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– Byla dokončena studie optimálního řešení z které vzniklo řešení vybudování OK. Připravuje se výběrové řízení na PD DUR a DSP.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– Je zadaná projektová dokumentace na realizaci okružní křižovatky. Termín odevzdání je 11/2021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PD DUR je již hotové, připravuje se PD DSP.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Dokončuje se DSP, probíhá zpracování BA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Na KÚ podána žádost o SP, vydání SP 7/2024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Letos bude realizováno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cs-CZ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13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5400600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Riziková místa na typech komunikací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4545F6E9-1268-E12E-C1A8-0352F52D80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-13208"/>
            <a:ext cx="3816424" cy="1239709"/>
          </a:xfrm>
          <a:prstGeom prst="rect">
            <a:avLst/>
          </a:prstGeom>
        </p:spPr>
      </p:pic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7738F517-AD8E-42D4-A4E3-203C51CDD98F}"/>
              </a:ext>
            </a:extLst>
          </p:cNvPr>
          <p:cNvGraphicFramePr>
            <a:graphicFrameLocks/>
          </p:cNvGraphicFramePr>
          <p:nvPr/>
        </p:nvGraphicFramePr>
        <p:xfrm>
          <a:off x="383063" y="2348880"/>
          <a:ext cx="7732425" cy="3776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38108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87D9FAC0-CB99-40BF-ACEE-CCB57F2F98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362" r="4726" b="8275"/>
          <a:stretch/>
        </p:blipFill>
        <p:spPr>
          <a:xfrm>
            <a:off x="-3" y="1360676"/>
            <a:ext cx="9144003" cy="549732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Pardubický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1" b="9951"/>
          <a:stretch/>
        </p:blipFill>
        <p:spPr>
          <a:xfrm>
            <a:off x="-5" y="1364890"/>
            <a:ext cx="9143998" cy="5493110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3" b="9933"/>
          <a:stretch/>
        </p:blipFill>
        <p:spPr>
          <a:xfrm>
            <a:off x="2" y="1359262"/>
            <a:ext cx="9143998" cy="5495635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silnic III. třídy v Ostřešanech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omezené rozhledy,  průběh hl. komunikace a intenzity vozidel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26498" y="2949598"/>
            <a:ext cx="8482051" cy="378565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– Petr Novotný, projektant dopravních staveb – Na místě je již vyprojektované řešení, udělat z této křižovatky dvě odsazené křižovatky. V tomto severojižním směru by to znamenalo i částečné snížení intenzity dopravy, projekt řešil i oblast autobusové zastávky včetně děleného přechodu pro chodce a také i komunikaci před školou. Řešení je zpracované ve formě studie, kterou mám k dispozici. Zda-</a:t>
            </a:r>
            <a:r>
              <a:rPr lang="cs-CZ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bude nějaká realizace zatím není známo.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– Ostřešany připravuje světelně řízenou křižovatku.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Obec Ostřešany má žádost SFDI na světelně řízenou křižovatku v rámce projektu bude probíhat úprava živičného krytu.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Vydáno společné povolení na úpravu komunikace v rámci obce (chodníky, VDZ, zastávky, úprava AB), obec nemá na celý projekt peníze. Žádá o prodloužení platnosti společného povolení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Provedeny plánované úpravy, vybudováno nové SSZ, PČR bude požadovat změnu signálního plánu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7461F15-CE92-47AB-B2B9-CF0FEED999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92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BEEBC18-0335-47D8-8685-DF8993EB13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50" r="3106" b="9936"/>
          <a:stretch/>
        </p:blipFill>
        <p:spPr>
          <a:xfrm>
            <a:off x="-2" y="1562972"/>
            <a:ext cx="9144002" cy="529502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3" b="9853"/>
          <a:stretch/>
        </p:blipFill>
        <p:spPr>
          <a:xfrm>
            <a:off x="-4" y="1372988"/>
            <a:ext cx="9144002" cy="5506538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1" b="9821"/>
          <a:stretch/>
        </p:blipFill>
        <p:spPr>
          <a:xfrm>
            <a:off x="0" y="1363627"/>
            <a:ext cx="9144002" cy="5510969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sil. III/3587 u Vlčnova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Úhel křížení, omezená přehlednost.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25966" y="5466569"/>
            <a:ext cx="8482584" cy="107721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???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Bude připraveno doplnění VDZ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Doplněno SDZ (P6 – Stůj, dej přednost v jízdě!), VDZ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Další úpravy se nechystají (za poslední rok 1 DN - 2024)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437" y="54304"/>
            <a:ext cx="1213209" cy="119492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A667C26-2981-E956-FE6B-280B2D3C8A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80" y="67620"/>
            <a:ext cx="1168860" cy="114721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65F736B-3A75-B46A-5E18-37AF1DB1B579}"/>
              </a:ext>
            </a:extLst>
          </p:cNvPr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Pardubický kraj</a:t>
            </a:r>
          </a:p>
        </p:txBody>
      </p:sp>
    </p:spTree>
    <p:extLst>
      <p:ext uri="{BB962C8B-B14F-4D97-AF65-F5344CB8AC3E}">
        <p14:creationId xmlns:p14="http://schemas.microsoft.com/office/powerpoint/2010/main" val="289951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8884A8-0BB0-461F-F0B0-4244590A1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1C7B70C-9AAD-FEBA-986C-41E641C6B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3" b="6023"/>
          <a:stretch/>
        </p:blipFill>
        <p:spPr>
          <a:xfrm>
            <a:off x="-2" y="1562972"/>
            <a:ext cx="9144002" cy="529502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78BFE3F8-5B9B-BBD9-FAC5-0B78475054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C8132D27-D399-5EB7-4F0B-2327895533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F8619EDD-B105-A2BB-2854-35CD183CE6A0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EE1705D0-061F-702C-ADEF-51F934E473AB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115B2F75-470D-4709-4997-90929BD41F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3" b="9853"/>
          <a:stretch/>
        </p:blipFill>
        <p:spPr>
          <a:xfrm>
            <a:off x="-19342" y="1365550"/>
            <a:ext cx="9144002" cy="5506538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A7BD2D21-A2D0-A3D6-205E-7B31BE6CFF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1" b="9821"/>
          <a:stretch/>
        </p:blipFill>
        <p:spPr>
          <a:xfrm>
            <a:off x="-5" y="1348828"/>
            <a:ext cx="9144002" cy="5510969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68B4DA6A-87C0-8872-A354-AB9E77E84F9E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sil. I/17 u Chrudimi</a:t>
            </a:r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9DA51AA8-A73F-5DE2-D276-A45A53C25209}"/>
              </a:ext>
            </a:extLst>
          </p:cNvPr>
          <p:cNvSpPr/>
          <p:nvPr/>
        </p:nvSpPr>
        <p:spPr>
          <a:xfrm>
            <a:off x="225965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Rychlost na hlavní komunikaci, rozhled na hlavní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900198A8-39FB-63B3-772C-3F467E804AF0}"/>
              </a:ext>
            </a:extLst>
          </p:cNvPr>
          <p:cNvSpPr/>
          <p:nvPr/>
        </p:nvSpPr>
        <p:spPr>
          <a:xfrm>
            <a:off x="225966" y="5988780"/>
            <a:ext cx="8482584" cy="58477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ŘSD připravuje úpravu VDZ – zúžení jízdních pruhů a přemístění stop čar do míst lepšího rozhledu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53E9C48-3F85-AFB2-A257-503DA60765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437" y="54304"/>
            <a:ext cx="1213209" cy="119492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3D84D4F-0614-84C6-9930-F1FAD807EF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80" y="67620"/>
            <a:ext cx="1168860" cy="114721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FF16253-5987-79D4-9629-6C2B776232D7}"/>
              </a:ext>
            </a:extLst>
          </p:cNvPr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Pardubický kraj</a:t>
            </a:r>
          </a:p>
        </p:txBody>
      </p:sp>
    </p:spTree>
    <p:extLst>
      <p:ext uri="{BB962C8B-B14F-4D97-AF65-F5344CB8AC3E}">
        <p14:creationId xmlns:p14="http://schemas.microsoft.com/office/powerpoint/2010/main" val="204504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Pardubický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B01B2D5-2FD9-E127-4A33-1AD76EA5F2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80" r="14263" b="12779"/>
          <a:stretch/>
        </p:blipFill>
        <p:spPr>
          <a:xfrm>
            <a:off x="-11797" y="1646879"/>
            <a:ext cx="9155797" cy="5211121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5" b="9905"/>
          <a:stretch/>
        </p:blipFill>
        <p:spPr>
          <a:xfrm>
            <a:off x="-11796" y="1386487"/>
            <a:ext cx="9155796" cy="5506538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1" b="9821"/>
          <a:stretch/>
        </p:blipFill>
        <p:spPr>
          <a:xfrm>
            <a:off x="11796" y="1347031"/>
            <a:ext cx="9143998" cy="5510969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Problematický úsek Palackého, Smilova až po podjezd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Intenzita provozu na komunikaci a uspořádání přechodu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25966" y="4890354"/>
            <a:ext cx="8482584" cy="132343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Od ulice Smilovy po podjezd hotový projekt na VDZ, bez větších stavebních úprav. Od Smilovy ulice dál bude větší úprava v režii SÚS, i s doplněním poptávkového SSZ u přechodu, včetně nasvícení.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Doplněn ostrůvek u přechodu, úprava VDZ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Projekt úprav připraven, ale pozastaven pro nedostatek financí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85CF4F6-7B23-2C31-0828-6625B98E39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80" y="67620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53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2" r="4524"/>
          <a:stretch/>
        </p:blipFill>
        <p:spPr bwMode="auto">
          <a:xfrm>
            <a:off x="0" y="1340768"/>
            <a:ext cx="9144000" cy="5504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Pardubický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6" b="9886"/>
          <a:stretch/>
        </p:blipFill>
        <p:spPr>
          <a:xfrm>
            <a:off x="-2" y="1383892"/>
            <a:ext cx="9144000" cy="5501991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0" b="10090"/>
          <a:stretch/>
        </p:blipFill>
        <p:spPr>
          <a:xfrm>
            <a:off x="-6307" y="1383983"/>
            <a:ext cx="9156610" cy="5481543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Přechod pro chodce na silnici I/43, Lanškroun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63924" y="1783415"/>
            <a:ext cx="8482584" cy="830997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- dlouhý přechod pro chodce přes silnici I. třídy, který spojuje centrum města s rezidenční oblastí, přilehlé chodníkové plochy jsou neodpovídající, v blízkosti se nachází střední odborná škola.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63925" y="2836965"/>
            <a:ext cx="8482584" cy="378565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– realizace ve spolupráci města Lanškroun a ŘSD. V měsíci dubnu byly projednány varianty řešení křižovatek.  Křižovatka s ul. Lidickou bude řešena OK , přechody budou rozděleny ostrůvkem.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Provedena první etapa stavebních úprav na silnici I/43 od železničního přejezdu až po kruhový objezd a poté od restaurace „Krčma až na konec zástavby. V daném úseku se dokončuje studie který by již v letošním roce měla být schválena a mělo by se začít pracovat na DSP. Možný termín realizace rok 2021.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– Studie je již dokončená proběhlo schvalovací řízení, již byla zadána DSP. V úseku bude vybudována jedna OK, dojde k úpravě přechodů pro chodce. Možná realizace v roce 2022.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Projektová dokumentace jejíž součástí je výstavba okružní křižovatky včetně přechodu pro chodce je ve fázi rozpracovanosti. Realizace stavby možná v roce 2023.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Příprava okružní křižovatky zastavena, ŘSD plánuje pouze opravu stávajícího povrchu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Beze změny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Připravuje se úprava křižovatky bez OK, čeká se na vyjádření KHS ke stanovení</a:t>
            </a:r>
          </a:p>
        </p:txBody>
      </p:sp>
    </p:spTree>
    <p:extLst>
      <p:ext uri="{BB962C8B-B14F-4D97-AF65-F5344CB8AC3E}">
        <p14:creationId xmlns:p14="http://schemas.microsoft.com/office/powerpoint/2010/main" val="424715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" r="468"/>
          <a:stretch/>
        </p:blipFill>
        <p:spPr bwMode="auto">
          <a:xfrm>
            <a:off x="0" y="1344243"/>
            <a:ext cx="9143999" cy="5513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Opatření se nerealizují</a:t>
            </a:r>
          </a:p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Pardubický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9" b="9829"/>
          <a:stretch/>
        </p:blipFill>
        <p:spPr>
          <a:xfrm>
            <a:off x="-66" y="1344081"/>
            <a:ext cx="9143998" cy="5509896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5" b="9815"/>
          <a:stretch/>
        </p:blipFill>
        <p:spPr>
          <a:xfrm>
            <a:off x="0" y="1362646"/>
            <a:ext cx="9157997" cy="5520190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sil. II/324 v Pardubicích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Intenzity na hl. komunikaci a odbočujících vozidel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25966" y="6018092"/>
            <a:ext cx="8482584" cy="58477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Nejsou informace o řešení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Úpravy se zatím nepřipravují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437" y="54304"/>
            <a:ext cx="1213209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79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" t="63" r="7619" b="-63"/>
          <a:stretch/>
        </p:blipFill>
        <p:spPr bwMode="auto">
          <a:xfrm>
            <a:off x="0" y="1344243"/>
            <a:ext cx="9143999" cy="5513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Opatření se nerealizují</a:t>
            </a:r>
          </a:p>
          <a:p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Pardubický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9" b="9829"/>
          <a:stretch/>
        </p:blipFill>
        <p:spPr>
          <a:xfrm>
            <a:off x="0" y="1373921"/>
            <a:ext cx="9143998" cy="5509896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5" b="9815"/>
          <a:stretch/>
        </p:blipFill>
        <p:spPr>
          <a:xfrm>
            <a:off x="-7002" y="1360859"/>
            <a:ext cx="9157997" cy="5520190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Přechod pro chodce na ul. S.K. Neumana v Pardubicích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uspořádání a význam přechodu,  manévry vozidel před přechodem pro chodce.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25966" y="4867252"/>
            <a:ext cx="8482584" cy="184665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– Zabezpečení SSZ, Úprava uspořádání jízdních pruhů 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– Nerealizováno</a:t>
            </a:r>
            <a:r>
              <a:rPr lang="cs-CZ" dirty="0"/>
              <a:t>. </a:t>
            </a: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Odstraněna zeleň. Přehledná situace. Zvýrazněno svislým DZ. Zatím nebudeme realizovat.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Město vyhodnotilo, že SSZ umístěné ve směru pohledu zklidnilo dopravu a další úpravy nebudou třeba. Dojde pouze k úpravě zeleně v blízkosti přechodu.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Beze změny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– Změn se nechystají ( v posledním roce 1 DN, sražený chodec)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437" y="54304"/>
            <a:ext cx="1213209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40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5976664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Informace k vývoji opatření na místech</a:t>
            </a:r>
          </a:p>
        </p:txBody>
      </p:sp>
      <p:sp>
        <p:nvSpPr>
          <p:cNvPr id="13" name="Zástupný symbol pro obsah 2"/>
          <p:cNvSpPr>
            <a:spLocks noGrp="1"/>
          </p:cNvSpPr>
          <p:nvPr>
            <p:ph idx="1"/>
          </p:nvPr>
        </p:nvSpPr>
        <p:spPr>
          <a:xfrm>
            <a:off x="251520" y="1916832"/>
            <a:ext cx="8298308" cy="4527557"/>
          </a:xfrm>
        </p:spPr>
        <p:txBody>
          <a:bodyPr>
            <a:normAutofit/>
          </a:bodyPr>
          <a:lstStyle/>
          <a:p>
            <a:pPr algn="just"/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Průběžně zveřejňujeme nově zjištěné informace</a:t>
            </a:r>
          </a:p>
          <a:p>
            <a:pPr marL="0" indent="0" algn="just">
              <a:buNone/>
            </a:pP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     k vývoji opatření na místech na </a:t>
            </a: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webových stránkách</a:t>
            </a:r>
          </a:p>
          <a:p>
            <a:pPr marL="0" indent="0" algn="just">
              <a:buNone/>
            </a:pP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Dopravní konference.</a:t>
            </a:r>
          </a:p>
          <a:p>
            <a:pPr marL="0" indent="0" algn="ctr">
              <a:buNone/>
            </a:pP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www.dopravnikonference.com</a:t>
            </a:r>
            <a:endParaRPr lang="cs-CZ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cs-CZ" sz="17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Sdělte nám prosím nové informace k RM:</a:t>
            </a:r>
          </a:p>
          <a:p>
            <a:pPr marL="0" indent="0" algn="ctr">
              <a:buNone/>
            </a:pP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Bc. Martin Landsfeld</a:t>
            </a:r>
          </a:p>
          <a:p>
            <a:pPr marL="0" indent="0" algn="ctr">
              <a:buNone/>
            </a:pP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tel: 601 367 009 </a:t>
            </a:r>
          </a:p>
          <a:p>
            <a:pPr marL="0" indent="0" algn="ctr">
              <a:buNone/>
            </a:pP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info@dopravnikonference.com</a:t>
            </a:r>
            <a:endParaRPr lang="cs-CZ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cs-CZ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 stránky:</a:t>
            </a:r>
          </a:p>
          <a:p>
            <a:pPr marL="0" indent="0" algn="just">
              <a:buNone/>
            </a:pP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- vyhledat Dopravní konference s BESIPEM.</a:t>
            </a:r>
          </a:p>
          <a:p>
            <a:pPr marL="0" indent="0" algn="ctr">
              <a:buNone/>
            </a:pPr>
            <a:endParaRPr lang="cs-CZ" sz="2800" b="1" dirty="0"/>
          </a:p>
          <a:p>
            <a:pPr algn="just"/>
            <a:endParaRPr lang="cs-CZ" sz="2800" b="1" dirty="0">
              <a:solidFill>
                <a:srgbClr val="00B0F0"/>
              </a:solidFill>
            </a:endParaRPr>
          </a:p>
          <a:p>
            <a:pPr algn="just"/>
            <a:endParaRPr lang="cs-CZ" sz="2800" b="1" dirty="0">
              <a:solidFill>
                <a:srgbClr val="00B0F0"/>
              </a:solidFill>
            </a:endParaRPr>
          </a:p>
        </p:txBody>
      </p:sp>
      <p:pic>
        <p:nvPicPr>
          <p:cNvPr id="15" name="Obrázek 14" descr="Obsah obrázku snímek obrazovky&#10;&#10;Popis vygenerován s velmi vysokou mírou spolehlivosti">
            <a:extLst>
              <a:ext uri="{FF2B5EF4-FFF2-40B4-BE49-F238E27FC236}">
                <a16:creationId xmlns:a16="http://schemas.microsoft.com/office/drawing/2014/main" id="{066B74CE-9ED5-445A-BEBC-72F9A2C7DB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613" y="4077072"/>
            <a:ext cx="2234128" cy="267106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7"/>
          <a:srcRect l="7475" t="9982" r="67325"/>
          <a:stretch/>
        </p:blipFill>
        <p:spPr>
          <a:xfrm>
            <a:off x="6372200" y="1806411"/>
            <a:ext cx="2448272" cy="2237315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45D573CF-F81B-91B9-4862-A38BAC8D5A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4" y="24124"/>
            <a:ext cx="3815407" cy="123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6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4DDB6E66-B01F-7941-AF1D-E8E00ADF5C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441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08B5A331-135A-704A-8023-D4942898BC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12" y="1155277"/>
            <a:ext cx="8164541" cy="400660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0A2C0746-A86D-DE41-A8A5-AD8BDC5984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706" y="5685191"/>
            <a:ext cx="537376" cy="479914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B80A33C6-E316-A044-9A2E-969EE40E78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242" y="5763330"/>
            <a:ext cx="1374826" cy="40177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E9EF6BB-15EC-FA40-87E4-A6FC511765EE}"/>
              </a:ext>
            </a:extLst>
          </p:cNvPr>
          <p:cNvSpPr txBox="1"/>
          <p:nvPr/>
        </p:nvSpPr>
        <p:spPr>
          <a:xfrm>
            <a:off x="1166377" y="4197844"/>
            <a:ext cx="6706290" cy="707886"/>
          </a:xfrm>
          <a:prstGeom prst="rect">
            <a:avLst/>
          </a:prstGeom>
          <a:solidFill>
            <a:srgbClr val="46787B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Děkuji za pozornost</a:t>
            </a:r>
          </a:p>
          <a:p>
            <a:pPr algn="ctr"/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Bc. Martin Landsfeld</a:t>
            </a:r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A97E0527-704A-4095-82B5-2C2B5B230D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763" y="5148069"/>
            <a:ext cx="1725542" cy="1230522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7CA37A79-B0EC-A5AF-CB9C-F77E9F8AAC3D}"/>
              </a:ext>
            </a:extLst>
          </p:cNvPr>
          <p:cNvSpPr/>
          <p:nvPr/>
        </p:nvSpPr>
        <p:spPr>
          <a:xfrm>
            <a:off x="0" y="620688"/>
            <a:ext cx="5580112" cy="1075435"/>
          </a:xfrm>
          <a:prstGeom prst="rect">
            <a:avLst/>
          </a:prstGeom>
          <a:solidFill>
            <a:srgbClr val="0B5254"/>
          </a:solidFill>
          <a:ln>
            <a:solidFill>
              <a:srgbClr val="0B52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469C26A5-E47C-0F0D-ACBA-58A248808C9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296" y="234861"/>
            <a:ext cx="3815407" cy="1239379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C37B255B-1A06-53DB-D0B5-CE1706FC18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8978" y="5786026"/>
            <a:ext cx="1516754" cy="28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49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475252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Počty rizikových míst v krajích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7614AB61-068E-DF2E-BE57-A8A4518632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26" y="-17881"/>
            <a:ext cx="3815407" cy="1239379"/>
          </a:xfrm>
          <a:prstGeom prst="rect">
            <a:avLst/>
          </a:prstGeom>
        </p:spPr>
      </p:pic>
      <p:sp>
        <p:nvSpPr>
          <p:cNvPr id="12" name="Zaoblený obdélník 11"/>
          <p:cNvSpPr/>
          <p:nvPr/>
        </p:nvSpPr>
        <p:spPr>
          <a:xfrm rot="18918014">
            <a:off x="2416139" y="5067838"/>
            <a:ext cx="1077486" cy="25071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E8F540C4-F352-7007-E3B3-9157751CA7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7135209"/>
              </p:ext>
            </p:extLst>
          </p:nvPr>
        </p:nvGraphicFramePr>
        <p:xfrm>
          <a:off x="-1" y="2132856"/>
          <a:ext cx="9144001" cy="3900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04077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5688632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Časová náročnost realizací opatření</a:t>
            </a:r>
          </a:p>
        </p:txBody>
      </p:sp>
      <p:sp>
        <p:nvSpPr>
          <p:cNvPr id="4" name="Obdélník 3"/>
          <p:cNvSpPr/>
          <p:nvPr/>
        </p:nvSpPr>
        <p:spPr>
          <a:xfrm>
            <a:off x="323528" y="1829001"/>
            <a:ext cx="8461448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l-PL" sz="2400" b="1" dirty="0"/>
              <a:t>  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Většinu úprav míst již správci řeší ze střednědobého a   dlouhodobého hlediska, což je časově náročné (i na několik let).</a:t>
            </a:r>
          </a:p>
          <a:p>
            <a:endParaRPr lang="pl-P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    Souvisí to např.: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Se zpracováním bezpečnostních inspekcí.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Se zpracováním dokumentací pro DÚR, DSP a DPS, (EIA).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S nalezení finančních prostředků na realizaci.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S výběrem dodavatele stavby.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S konečnou přestavbou místa.</a:t>
            </a:r>
          </a:p>
          <a:p>
            <a:pPr marL="0" lvl="2"/>
            <a:endParaRPr lang="pl-PL" sz="2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1146" lvl="2" indent="-391146">
              <a:buFont typeface="Wingdings" panose="05000000000000000000" pitchFamily="2" charset="2"/>
              <a:buChar char="§"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Naším cílem je, aby se v letošním roce podařila realizovat opatření na dalších místech.</a:t>
            </a:r>
          </a:p>
        </p:txBody>
      </p:sp>
      <p:pic>
        <p:nvPicPr>
          <p:cNvPr id="5" name="Picture 2" descr="\\NAS\D.Konference\2023\LOGO DK 2023\PNG_3.png">
            <a:extLst>
              <a:ext uri="{FF2B5EF4-FFF2-40B4-BE49-F238E27FC236}">
                <a16:creationId xmlns:a16="http://schemas.microsoft.com/office/drawing/2014/main" id="{34168794-3AFF-D681-2649-B7B6F5E91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12" y="-1458"/>
            <a:ext cx="3813184" cy="123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52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bvod, elektronika&#10;&#10;Popis byl vytvořen automaticky">
            <a:extLst>
              <a:ext uri="{FF2B5EF4-FFF2-40B4-BE49-F238E27FC236}">
                <a16:creationId xmlns:a16="http://schemas.microsoft.com/office/drawing/2014/main" id="{C12E318B-CD7F-3A46-B8B1-7C5807FC14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0" r="8816"/>
          <a:stretch/>
        </p:blipFill>
        <p:spPr>
          <a:xfrm>
            <a:off x="0" y="0"/>
            <a:ext cx="9144000" cy="689275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EE284A2-4839-5442-AFD8-CD992628F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48680"/>
            <a:ext cx="1552571" cy="1523820"/>
          </a:xfrm>
          <a:prstGeom prst="rect">
            <a:avLst/>
          </a:prstGeom>
        </p:spPr>
      </p:pic>
      <p:pic>
        <p:nvPicPr>
          <p:cNvPr id="32" name="Obrázek 31" descr="Obsah obrázku LEGO, hračka&#10;&#10;Popis byl vytvořen automaticky">
            <a:extLst>
              <a:ext uri="{FF2B5EF4-FFF2-40B4-BE49-F238E27FC236}">
                <a16:creationId xmlns:a16="http://schemas.microsoft.com/office/drawing/2014/main" id="{49EFE489-C200-4048-8CEC-6ECB4E63F3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2731541"/>
            <a:ext cx="10153128" cy="351674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E9EF6BB-15EC-FA40-87E4-A6FC511765EE}"/>
              </a:ext>
            </a:extLst>
          </p:cNvPr>
          <p:cNvSpPr txBox="1"/>
          <p:nvPr/>
        </p:nvSpPr>
        <p:spPr>
          <a:xfrm>
            <a:off x="1331640" y="2306840"/>
            <a:ext cx="6706290" cy="707886"/>
          </a:xfrm>
          <a:prstGeom prst="rect">
            <a:avLst/>
          </a:prstGeom>
          <a:solidFill>
            <a:srgbClr val="46787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roce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byla provedena nebo dokončena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realizace opatření na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lokalitách!</a:t>
            </a:r>
          </a:p>
        </p:txBody>
      </p:sp>
    </p:spTree>
    <p:extLst>
      <p:ext uri="{BB962C8B-B14F-4D97-AF65-F5344CB8AC3E}">
        <p14:creationId xmlns:p14="http://schemas.microsoft.com/office/powerpoint/2010/main" val="177026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Pardubický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I/11 u Jablonného nad Orlicí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744FA68A-2430-B5BF-480A-949CCAA267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879" t="4892" r="10626" b="18327"/>
          <a:stretch/>
        </p:blipFill>
        <p:spPr>
          <a:xfrm>
            <a:off x="-1" y="1334870"/>
            <a:ext cx="9144000" cy="5558673"/>
          </a:xfrm>
          <a:prstGeom prst="rect">
            <a:avLst/>
          </a:prstGeom>
        </p:spPr>
      </p:pic>
      <p:sp>
        <p:nvSpPr>
          <p:cNvPr id="2" name="Šipka: doprava 1">
            <a:extLst>
              <a:ext uri="{FF2B5EF4-FFF2-40B4-BE49-F238E27FC236}">
                <a16:creationId xmlns:a16="http://schemas.microsoft.com/office/drawing/2014/main" id="{8CCCDC04-BB9A-3A98-0842-6F54E76376CB}"/>
              </a:ext>
            </a:extLst>
          </p:cNvPr>
          <p:cNvSpPr/>
          <p:nvPr/>
        </p:nvSpPr>
        <p:spPr>
          <a:xfrm>
            <a:off x="6120360" y="2693520"/>
            <a:ext cx="2448272" cy="1670113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I/11 u Jablonného nad Orlicí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19798"/>
          <a:stretch/>
        </p:blipFill>
        <p:spPr>
          <a:xfrm>
            <a:off x="-2" y="1334870"/>
            <a:ext cx="9143101" cy="5558673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65938" y="5316275"/>
            <a:ext cx="8211219" cy="132343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Položen nový koberec, realizace SDZ „Zákaz předjíždění“, VDZ v plastu, proběhla instalace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motosvodidel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osazení svodidel reflexními pásky.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2025 – chybí Z4, celý usek bude prověřen</a:t>
            </a:r>
          </a:p>
        </p:txBody>
      </p:sp>
    </p:spTree>
    <p:extLst>
      <p:ext uri="{BB962C8B-B14F-4D97-AF65-F5344CB8AC3E}">
        <p14:creationId xmlns:p14="http://schemas.microsoft.com/office/powerpoint/2010/main" val="277908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Pardubický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Směrový oblouk na I/34  u Vítanova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484E227-6F19-35C2-7817-E8669FAEA2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879" t="4892" r="10626" b="18327"/>
          <a:stretch/>
        </p:blipFill>
        <p:spPr>
          <a:xfrm>
            <a:off x="0" y="1336834"/>
            <a:ext cx="9144000" cy="5558673"/>
          </a:xfrm>
          <a:prstGeom prst="rect">
            <a:avLst/>
          </a:prstGeom>
        </p:spPr>
      </p:pic>
      <p:sp>
        <p:nvSpPr>
          <p:cNvPr id="2" name="Šipka: doprava 1">
            <a:extLst>
              <a:ext uri="{FF2B5EF4-FFF2-40B4-BE49-F238E27FC236}">
                <a16:creationId xmlns:a16="http://schemas.microsoft.com/office/drawing/2014/main" id="{458795DD-0ED4-A7FA-4BDF-EDFF9FDBCA7B}"/>
              </a:ext>
            </a:extLst>
          </p:cNvPr>
          <p:cNvSpPr/>
          <p:nvPr/>
        </p:nvSpPr>
        <p:spPr>
          <a:xfrm>
            <a:off x="1835696" y="5384909"/>
            <a:ext cx="2520280" cy="1368152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Směrový oblouk na I/34  u Vítanova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50C3761B-9E65-45FF-9028-F8D9542330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" r="3110"/>
          <a:stretch/>
        </p:blipFill>
        <p:spPr>
          <a:xfrm>
            <a:off x="0" y="1344717"/>
            <a:ext cx="9144002" cy="5558673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682416" y="5882467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Byla provedena obnova živičného krytu komunikace, došlo k doplnění svodidel a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motosvodidel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byla provedena BPU.</a:t>
            </a:r>
          </a:p>
        </p:txBody>
      </p:sp>
    </p:spTree>
    <p:extLst>
      <p:ext uri="{BB962C8B-B14F-4D97-AF65-F5344CB8AC3E}">
        <p14:creationId xmlns:p14="http://schemas.microsoft.com/office/powerpoint/2010/main" val="337307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Pardubický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II/360 u Letohradu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9279A28D-00C6-D004-EBC7-BB6540E376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879" t="4892" r="10626" b="18327"/>
          <a:stretch/>
        </p:blipFill>
        <p:spPr>
          <a:xfrm>
            <a:off x="0" y="1322820"/>
            <a:ext cx="9144000" cy="5558673"/>
          </a:xfrm>
          <a:prstGeom prst="rect">
            <a:avLst/>
          </a:prstGeom>
        </p:spPr>
      </p:pic>
      <p:sp>
        <p:nvSpPr>
          <p:cNvPr id="2" name="Šipka: doprava 1">
            <a:extLst>
              <a:ext uri="{FF2B5EF4-FFF2-40B4-BE49-F238E27FC236}">
                <a16:creationId xmlns:a16="http://schemas.microsoft.com/office/drawing/2014/main" id="{A2C0385A-AB42-8203-BEE7-6A0A016D1B68}"/>
              </a:ext>
            </a:extLst>
          </p:cNvPr>
          <p:cNvSpPr/>
          <p:nvPr/>
        </p:nvSpPr>
        <p:spPr>
          <a:xfrm>
            <a:off x="5466150" y="2727188"/>
            <a:ext cx="2520280" cy="1152128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II/360 u Letohradu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50C3761B-9E65-45FF-9028-F8D9542330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" r="3110"/>
          <a:stretch/>
        </p:blipFill>
        <p:spPr>
          <a:xfrm>
            <a:off x="-4" y="1310244"/>
            <a:ext cx="9144002" cy="5571249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5964467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Provedena BPU v červeném provedení, došlo k úpravě VDZ a bylo provedeno snížení rychlosti na 70 km/h pomocí SDZ v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retrorefelxi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850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3651</TotalTime>
  <Words>2982</Words>
  <Application>Microsoft Office PowerPoint</Application>
  <PresentationFormat>Předvádění na obrazovce (4:3)</PresentationFormat>
  <Paragraphs>313</Paragraphs>
  <Slides>38</Slides>
  <Notes>37</Notes>
  <HiddenSlides>1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 Opluštil</dc:creator>
  <cp:lastModifiedBy>Martin Landsfeld</cp:lastModifiedBy>
  <cp:revision>279</cp:revision>
  <dcterms:created xsi:type="dcterms:W3CDTF">2017-03-15T09:26:25Z</dcterms:created>
  <dcterms:modified xsi:type="dcterms:W3CDTF">2025-06-17T12:07:51Z</dcterms:modified>
</cp:coreProperties>
</file>