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notesSlides/notesSlide4.xml" ContentType="application/vnd.openxmlformats-officedocument.presentationml.notesSlid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8"/>
  </p:notesMasterIdLst>
  <p:sldIdLst>
    <p:sldId id="343" r:id="rId2"/>
    <p:sldId id="347" r:id="rId3"/>
    <p:sldId id="269" r:id="rId4"/>
    <p:sldId id="271" r:id="rId5"/>
    <p:sldId id="270" r:id="rId6"/>
    <p:sldId id="261" r:id="rId7"/>
    <p:sldId id="272" r:id="rId8"/>
    <p:sldId id="274" r:id="rId9"/>
    <p:sldId id="302" r:id="rId10"/>
    <p:sldId id="307" r:id="rId11"/>
    <p:sldId id="308" r:id="rId12"/>
    <p:sldId id="342" r:id="rId13"/>
    <p:sldId id="335" r:id="rId14"/>
    <p:sldId id="338" r:id="rId15"/>
    <p:sldId id="339" r:id="rId16"/>
    <p:sldId id="304" r:id="rId17"/>
    <p:sldId id="310" r:id="rId18"/>
    <p:sldId id="303" r:id="rId19"/>
    <p:sldId id="309" r:id="rId20"/>
    <p:sldId id="333" r:id="rId21"/>
    <p:sldId id="334" r:id="rId22"/>
    <p:sldId id="340" r:id="rId23"/>
    <p:sldId id="341" r:id="rId24"/>
    <p:sldId id="336" r:id="rId25"/>
    <p:sldId id="337" r:id="rId26"/>
    <p:sldId id="350" r:id="rId27"/>
    <p:sldId id="346" r:id="rId28"/>
    <p:sldId id="332" r:id="rId29"/>
    <p:sldId id="284" r:id="rId30"/>
    <p:sldId id="293" r:id="rId31"/>
    <p:sldId id="305" r:id="rId32"/>
    <p:sldId id="345" r:id="rId33"/>
    <p:sldId id="349" r:id="rId34"/>
    <p:sldId id="348" r:id="rId35"/>
    <p:sldId id="324" r:id="rId36"/>
    <p:sldId id="256" r:id="rId37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8878"/>
    <a:srgbClr val="4678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956" autoAdjust="0"/>
    <p:restoredTop sz="90562" autoAdjust="0"/>
  </p:normalViewPr>
  <p:slideViewPr>
    <p:cSldViewPr showGuides="1">
      <p:cViewPr varScale="1">
        <p:scale>
          <a:sx n="133" d="100"/>
          <a:sy n="133" d="100"/>
        </p:scale>
        <p:origin x="2424" y="3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SAMDI\Dopravn&#237;%20konference\Souhrn%20m&#237;st%20DK%202014-2024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SAMDI\Dopravn&#237;%20konference\Souhrn%20m&#237;st%20DK%202014-2024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SAMDI\Dopravn&#237;%20konference\Souhrn%20m&#237;st%20DK%202014-2024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SAMDI\Dopravn&#237;%20konference\Souhrn%20m&#237;st%20DK%202014-2024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lokality</a:t>
            </a:r>
            <a:r>
              <a:rPr lang="cs-CZ" baseline="0"/>
              <a:t> </a:t>
            </a:r>
            <a:r>
              <a:rPr lang="cs-CZ"/>
              <a:t>z Dopravních konferencí 2014 až 2024</a:t>
            </a:r>
          </a:p>
          <a:p>
            <a:pPr>
              <a:defRPr sz="16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1200"/>
              <a:t>(celkem 397 lokalit)</a:t>
            </a:r>
          </a:p>
        </c:rich>
      </c:tx>
      <c:layout>
        <c:manualLayout>
          <c:xMode val="edge"/>
          <c:yMode val="edge"/>
          <c:x val="0.19003931219044348"/>
          <c:y val="1.6938198667550006E-2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30"/>
      <c:rotY val="7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2834557076208306E-2"/>
          <c:y val="0.21060229603806693"/>
          <c:w val="0.90776114866940194"/>
          <c:h val="0.72254038886420202"/>
        </c:manualLayout>
      </c:layout>
      <c:pie3DChart>
        <c:varyColors val="1"/>
        <c:ser>
          <c:idx val="0"/>
          <c:order val="0"/>
          <c:tx>
            <c:strRef>
              <c:f>Grafy!$B$10</c:f>
              <c:strCache>
                <c:ptCount val="1"/>
              </c:strCache>
            </c:strRef>
          </c:tx>
          <c:explosion val="8"/>
          <c:dPt>
            <c:idx val="0"/>
            <c:bubble3D val="0"/>
            <c:spPr>
              <a:solidFill>
                <a:srgbClr val="C000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19A3-4553-919C-A74DA3B6AEAC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19A3-4553-919C-A74DA3B6AEAC}"/>
              </c:ext>
            </c:extLst>
          </c:dPt>
          <c:dPt>
            <c:idx val="2"/>
            <c:bubble3D val="0"/>
            <c:explosion val="28"/>
            <c:spPr>
              <a:solidFill>
                <a:srgbClr val="00B05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19A3-4553-919C-A74DA3B6AEAC}"/>
              </c:ext>
            </c:extLst>
          </c:dPt>
          <c:dLbls>
            <c:dLbl>
              <c:idx val="0"/>
              <c:layout>
                <c:manualLayout>
                  <c:x val="1.6522678800200405E-2"/>
                  <c:y val="-3.4385907978743205E-3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/>
                    </a:pPr>
                    <a:fld id="{6C1E4720-076E-456C-B48B-2951B1938D91}" type="CATEGORYNAME">
                      <a:rPr lang="en-US">
                        <a:solidFill>
                          <a:srgbClr val="C00000"/>
                        </a:solidFill>
                      </a:rPr>
                      <a:pPr>
                        <a:defRPr/>
                      </a:pPr>
                      <a:t>[NÁZEV KATEGORIE]</a:t>
                    </a:fld>
                    <a:endParaRPr lang="cs-CZ"/>
                  </a:p>
                </c:rich>
              </c:tx>
              <c:spPr>
                <a:noFill/>
                <a:ln>
                  <a:solidFill>
                    <a:srgbClr val="C00000"/>
                  </a:solidFill>
                </a:ln>
                <a:effectLst/>
              </c:sp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9417643872954204"/>
                      <c:h val="0.2133427841191969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19A3-4553-919C-A74DA3B6AEAC}"/>
                </c:ext>
              </c:extLst>
            </c:dLbl>
            <c:dLbl>
              <c:idx val="1"/>
              <c:layout>
                <c:manualLayout>
                  <c:x val="-2.6278948712725955E-2"/>
                  <c:y val="1.6913315484828401E-2"/>
                </c:manualLayout>
              </c:layout>
              <c:tx>
                <c:rich>
                  <a:bodyPr wrap="square" lIns="38100" tIns="19050" rIns="38100" bIns="19050" anchor="ctr">
                    <a:spAutoFit/>
                  </a:bodyPr>
                  <a:lstStyle/>
                  <a:p>
                    <a:pPr>
                      <a:defRPr/>
                    </a:pPr>
                    <a:fld id="{1EAED763-EA59-4CEE-94A2-A6B3A81086FE}" type="CATEGORYNAME">
                      <a:rPr lang="en-US">
                        <a:solidFill>
                          <a:schemeClr val="accent6">
                            <a:lumMod val="75000"/>
                          </a:schemeClr>
                        </a:solidFill>
                      </a:rPr>
                      <a:pPr>
                        <a:defRPr/>
                      </a:pPr>
                      <a:t>[NÁZEV KATEGORIE]</a:t>
                    </a:fld>
                    <a:endParaRPr lang="cs-CZ"/>
                  </a:p>
                </c:rich>
              </c:tx>
              <c:spPr>
                <a:noFill/>
                <a:ln>
                  <a:solidFill>
                    <a:schemeClr val="accent6">
                      <a:lumMod val="75000"/>
                    </a:schemeClr>
                  </a:solidFill>
                </a:ln>
                <a:effectLst/>
              </c:sp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19A3-4553-919C-A74DA3B6AEAC}"/>
                </c:ext>
              </c:extLst>
            </c:dLbl>
            <c:dLbl>
              <c:idx val="2"/>
              <c:layout>
                <c:manualLayout>
                  <c:x val="-0.1096034252188258"/>
                  <c:y val="0.14942848074263865"/>
                </c:manualLayout>
              </c:layout>
              <c:tx>
                <c:rich>
                  <a:bodyPr wrap="square" lIns="38100" tIns="19050" rIns="38100" bIns="19050" anchor="ctr">
                    <a:spAutoFit/>
                  </a:bodyPr>
                  <a:lstStyle/>
                  <a:p>
                    <a:pPr>
                      <a:defRPr/>
                    </a:pPr>
                    <a:fld id="{8570F7B3-C966-48FE-ABDA-17684D909EDF}" type="CATEGORYNAME">
                      <a:rPr lang="pl-PL">
                        <a:solidFill>
                          <a:srgbClr val="00B050"/>
                        </a:solidFill>
                      </a:rPr>
                      <a:pPr>
                        <a:defRPr/>
                      </a:pPr>
                      <a:t>[NÁZEV KATEGORIE]</a:t>
                    </a:fld>
                    <a:endParaRPr lang="cs-CZ"/>
                  </a:p>
                </c:rich>
              </c:tx>
              <c:spPr>
                <a:noFill/>
                <a:ln>
                  <a:solidFill>
                    <a:srgbClr val="00B050"/>
                  </a:solidFill>
                </a:ln>
                <a:effectLst/>
              </c:sp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19A3-4553-919C-A74DA3B6AEAC}"/>
                </c:ext>
              </c:extLst>
            </c:dLbl>
            <c:spPr>
              <a:noFill/>
              <a:ln>
                <a:solidFill>
                  <a:srgbClr val="4F81BD"/>
                </a:solidFill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Grafy!$E$4:$E$6</c:f>
              <c:strCache>
                <c:ptCount val="3"/>
                <c:pt idx="0">
                  <c:v>Prozatím se neřeší u 38 lokalit [10%]</c:v>
                </c:pt>
                <c:pt idx="1">
                  <c:v>Opatření se připravuje u 135 lokalit [34%]</c:v>
                </c:pt>
                <c:pt idx="2">
                  <c:v>Opatření realizováno u 224 lokalit [56%]</c:v>
                </c:pt>
              </c:strCache>
            </c:strRef>
          </c:cat>
          <c:val>
            <c:numRef>
              <c:f>Grafy!$C$4:$C$6</c:f>
              <c:numCache>
                <c:formatCode>General</c:formatCode>
                <c:ptCount val="3"/>
                <c:pt idx="0">
                  <c:v>38</c:v>
                </c:pt>
                <c:pt idx="1">
                  <c:v>135</c:v>
                </c:pt>
                <c:pt idx="2">
                  <c:v>224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9A3-4553-919C-A74DA3B6AEA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cs-CZ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en-US" sz="1200" dirty="0" err="1"/>
              <a:t>Nás</a:t>
            </a:r>
            <a:r>
              <a:rPr lang="cs-CZ" sz="1200" dirty="0"/>
              <a:t>ledky dopravních nehod u rizikových míst </a:t>
            </a:r>
          </a:p>
          <a:p>
            <a:pPr>
              <a:defRPr/>
            </a:pPr>
            <a:r>
              <a:rPr lang="cs-CZ" sz="1200" dirty="0"/>
              <a:t>z Dopravních Konferencí 2014</a:t>
            </a:r>
            <a:r>
              <a:rPr lang="cs-CZ" sz="1200" baseline="0" dirty="0"/>
              <a:t> - </a:t>
            </a:r>
            <a:r>
              <a:rPr lang="cs-CZ" sz="1200" dirty="0"/>
              <a:t>2024</a:t>
            </a:r>
          </a:p>
        </c:rich>
      </c:tx>
      <c:layout>
        <c:manualLayout>
          <c:xMode val="edge"/>
          <c:yMode val="edge"/>
          <c:x val="0.13816280353535659"/>
          <c:y val="4.6572126472293439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1772869383974062"/>
          <c:y val="0.3186459463828018"/>
          <c:w val="0.81388888888888888"/>
          <c:h val="0.65757545931758532"/>
        </c:manualLayout>
      </c:layout>
      <c:pie3DChart>
        <c:varyColors val="1"/>
        <c:ser>
          <c:idx val="0"/>
          <c:order val="0"/>
          <c:explosion val="1"/>
          <c:dPt>
            <c:idx val="0"/>
            <c:bubble3D val="0"/>
            <c:explosion val="15"/>
            <c:spPr>
              <a:solidFill>
                <a:schemeClr val="tx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6C1C-4BF4-BFFB-47780955F6DC}"/>
              </c:ext>
            </c:extLst>
          </c:dPt>
          <c:dPt>
            <c:idx val="1"/>
            <c:bubble3D val="0"/>
            <c:explosion val="16"/>
            <c:spPr>
              <a:solidFill>
                <a:srgbClr val="FF00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6C1C-4BF4-BFFB-47780955F6DC}"/>
              </c:ext>
            </c:extLst>
          </c:dPt>
          <c:dPt>
            <c:idx val="2"/>
            <c:bubble3D val="0"/>
            <c:explosion val="26"/>
            <c:spPr>
              <a:solidFill>
                <a:srgbClr val="FFC0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6C1C-4BF4-BFFB-47780955F6DC}"/>
              </c:ext>
            </c:extLst>
          </c:dPt>
          <c:dLbls>
            <c:dLbl>
              <c:idx val="0"/>
              <c:layout>
                <c:manualLayout>
                  <c:x val="-0.10704138143870791"/>
                  <c:y val="-2.80899931496832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00" b="1" i="0" u="none" strike="noStrike" kern="1200" spc="0" baseline="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C1C-4BF4-BFFB-47780955F6DC}"/>
                </c:ext>
              </c:extLst>
            </c:dLbl>
            <c:dLbl>
              <c:idx val="1"/>
              <c:layout>
                <c:manualLayout>
                  <c:x val="0.12555966135908991"/>
                  <c:y val="-1.369587227942693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00" b="1" i="0" u="none" strike="noStrike" kern="1200" spc="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C1C-4BF4-BFFB-47780955F6DC}"/>
                </c:ext>
              </c:extLst>
            </c:dLbl>
            <c:dLbl>
              <c:idx val="2"/>
              <c:layout>
                <c:manualLayout>
                  <c:x val="-0.13725490196078433"/>
                  <c:y val="-5.987299974599949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00" b="1" i="0" u="none" strike="noStrike" kern="1200" spc="0" baseline="0">
                      <a:solidFill>
                        <a:srgbClr val="FFC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C1C-4BF4-BFFB-47780955F6D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spc="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Grafy!$E$53:$E$55</c:f>
              <c:strCache>
                <c:ptCount val="3"/>
                <c:pt idx="0">
                  <c:v>Úmrtí osob: 384</c:v>
                </c:pt>
                <c:pt idx="1">
                  <c:v>Těžce zraněných osob: 1152</c:v>
                </c:pt>
                <c:pt idx="2">
                  <c:v>Lehce zraněných osob: 9200</c:v>
                </c:pt>
              </c:strCache>
            </c:strRef>
          </c:cat>
          <c:val>
            <c:numRef>
              <c:f>Grafy!$C$53:$C$55</c:f>
              <c:numCache>
                <c:formatCode>General</c:formatCode>
                <c:ptCount val="3"/>
                <c:pt idx="0">
                  <c:v>384</c:v>
                </c:pt>
                <c:pt idx="1">
                  <c:v>1152</c:v>
                </c:pt>
                <c:pt idx="2">
                  <c:v>9200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C1C-4BF4-BFFB-47780955F6D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25400" cap="flat" cmpd="sng" algn="ctr">
      <a:noFill/>
      <a:prstDash val="solid"/>
      <a:round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cs-CZ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Rozložení rizikových míst z DK na typech komunikací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0.2804141144106862"/>
          <c:y val="0.14459984607692006"/>
          <c:w val="0.64985656275375325"/>
          <c:h val="0.67417399530499977"/>
        </c:manualLayout>
      </c:layout>
      <c:barChart>
        <c:barDir val="bar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1-B288-4EB3-B4C0-308073860F52}"/>
              </c:ext>
            </c:extLst>
          </c:dPt>
          <c:dPt>
            <c:idx val="1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3-B288-4EB3-B4C0-308073860F52}"/>
              </c:ext>
            </c:extLst>
          </c:dPt>
          <c:dPt>
            <c:idx val="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5-B288-4EB3-B4C0-308073860F52}"/>
              </c:ext>
            </c:extLst>
          </c:dPt>
          <c:dPt>
            <c:idx val="3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7-B288-4EB3-B4C0-308073860F52}"/>
              </c:ext>
            </c:extLst>
          </c:dPt>
          <c:dPt>
            <c:idx val="4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9-B288-4EB3-B4C0-308073860F52}"/>
              </c:ext>
            </c:extLst>
          </c:dPt>
          <c:dPt>
            <c:idx val="5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B-B288-4EB3-B4C0-308073860F52}"/>
              </c:ext>
            </c:extLst>
          </c:dPt>
          <c:dPt>
            <c:idx val="6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D-B288-4EB3-B4C0-308073860F5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Grafy!$B$28:$B$34</c:f>
              <c:strCache>
                <c:ptCount val="7"/>
                <c:pt idx="0">
                  <c:v>Dálnice</c:v>
                </c:pt>
                <c:pt idx="1">
                  <c:v>Silnice pro motorová vozidla</c:v>
                </c:pt>
                <c:pt idx="2">
                  <c:v>I. třída</c:v>
                </c:pt>
                <c:pt idx="3">
                  <c:v>II. třída</c:v>
                </c:pt>
                <c:pt idx="4">
                  <c:v>III. třída</c:v>
                </c:pt>
                <c:pt idx="5">
                  <c:v>Město/obec</c:v>
                </c:pt>
                <c:pt idx="6">
                  <c:v>Železniční trať</c:v>
                </c:pt>
              </c:strCache>
            </c:strRef>
          </c:cat>
          <c:val>
            <c:numRef>
              <c:f>Grafy!$C$28:$C$34</c:f>
              <c:numCache>
                <c:formatCode>General</c:formatCode>
                <c:ptCount val="7"/>
                <c:pt idx="0">
                  <c:v>6</c:v>
                </c:pt>
                <c:pt idx="1">
                  <c:v>3</c:v>
                </c:pt>
                <c:pt idx="2">
                  <c:v>176</c:v>
                </c:pt>
                <c:pt idx="3">
                  <c:v>135</c:v>
                </c:pt>
                <c:pt idx="4">
                  <c:v>89</c:v>
                </c:pt>
                <c:pt idx="5">
                  <c:v>107</c:v>
                </c:pt>
                <c:pt idx="6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B288-4EB3-B4C0-308073860F5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15"/>
        <c:overlap val="-20"/>
        <c:axId val="244482816"/>
        <c:axId val="244488448"/>
      </c:barChart>
      <c:catAx>
        <c:axId val="24448281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44488448"/>
        <c:crosses val="autoZero"/>
        <c:auto val="1"/>
        <c:lblAlgn val="ctr"/>
        <c:lblOffset val="100"/>
        <c:noMultiLvlLbl val="0"/>
      </c:catAx>
      <c:valAx>
        <c:axId val="2444884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444828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Riziková místa projednávaná na DK 2014 až 2024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Grafy!$F$73</c:f>
              <c:strCache>
                <c:ptCount val="1"/>
                <c:pt idx="0">
                  <c:v>realizováno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Grafy!$E$74:$E$87</c:f>
              <c:strCache>
                <c:ptCount val="14"/>
                <c:pt idx="0">
                  <c:v>Moravskoslezský kraj</c:v>
                </c:pt>
                <c:pt idx="1">
                  <c:v>Ústecký kraj</c:v>
                </c:pt>
                <c:pt idx="2">
                  <c:v>Olomoucký kraj</c:v>
                </c:pt>
                <c:pt idx="3">
                  <c:v>Královehradecký kraj</c:v>
                </c:pt>
                <c:pt idx="4">
                  <c:v>Pardubický kraj</c:v>
                </c:pt>
                <c:pt idx="5">
                  <c:v>Plzeňský kraj</c:v>
                </c:pt>
                <c:pt idx="6">
                  <c:v>Jihočeský kraj</c:v>
                </c:pt>
                <c:pt idx="7">
                  <c:v>Jihomoravský kraj</c:v>
                </c:pt>
                <c:pt idx="8">
                  <c:v>Karlovarský kraj</c:v>
                </c:pt>
                <c:pt idx="9">
                  <c:v>Zlínský kraj</c:v>
                </c:pt>
                <c:pt idx="10">
                  <c:v>Kraj Vysočina</c:v>
                </c:pt>
                <c:pt idx="11">
                  <c:v>Liberecký kraj</c:v>
                </c:pt>
                <c:pt idx="12">
                  <c:v>Středočeský kraj</c:v>
                </c:pt>
                <c:pt idx="13">
                  <c:v>Hlavní město Praha</c:v>
                </c:pt>
              </c:strCache>
            </c:strRef>
          </c:cat>
          <c:val>
            <c:numRef>
              <c:f>Grafy!$F$74:$F$87</c:f>
              <c:numCache>
                <c:formatCode>General</c:formatCode>
                <c:ptCount val="14"/>
                <c:pt idx="0">
                  <c:v>16</c:v>
                </c:pt>
                <c:pt idx="1">
                  <c:v>15</c:v>
                </c:pt>
                <c:pt idx="2">
                  <c:v>17</c:v>
                </c:pt>
                <c:pt idx="3">
                  <c:v>16</c:v>
                </c:pt>
                <c:pt idx="4">
                  <c:v>13</c:v>
                </c:pt>
                <c:pt idx="5">
                  <c:v>21</c:v>
                </c:pt>
                <c:pt idx="6">
                  <c:v>11</c:v>
                </c:pt>
                <c:pt idx="7">
                  <c:v>10</c:v>
                </c:pt>
                <c:pt idx="8">
                  <c:v>23</c:v>
                </c:pt>
                <c:pt idx="9">
                  <c:v>12</c:v>
                </c:pt>
                <c:pt idx="10">
                  <c:v>22</c:v>
                </c:pt>
                <c:pt idx="11">
                  <c:v>19</c:v>
                </c:pt>
                <c:pt idx="12">
                  <c:v>16</c:v>
                </c:pt>
                <c:pt idx="13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C01-4A0B-898D-48E2D3DA58B6}"/>
            </c:ext>
          </c:extLst>
        </c:ser>
        <c:ser>
          <c:idx val="1"/>
          <c:order val="1"/>
          <c:tx>
            <c:strRef>
              <c:f>Grafy!$G$73</c:f>
              <c:strCache>
                <c:ptCount val="1"/>
                <c:pt idx="0">
                  <c:v>v řešení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Grafy!$E$74:$E$87</c:f>
              <c:strCache>
                <c:ptCount val="14"/>
                <c:pt idx="0">
                  <c:v>Moravskoslezský kraj</c:v>
                </c:pt>
                <c:pt idx="1">
                  <c:v>Ústecký kraj</c:v>
                </c:pt>
                <c:pt idx="2">
                  <c:v>Olomoucký kraj</c:v>
                </c:pt>
                <c:pt idx="3">
                  <c:v>Královehradecký kraj</c:v>
                </c:pt>
                <c:pt idx="4">
                  <c:v>Pardubický kraj</c:v>
                </c:pt>
                <c:pt idx="5">
                  <c:v>Plzeňský kraj</c:v>
                </c:pt>
                <c:pt idx="6">
                  <c:v>Jihočeský kraj</c:v>
                </c:pt>
                <c:pt idx="7">
                  <c:v>Jihomoravský kraj</c:v>
                </c:pt>
                <c:pt idx="8">
                  <c:v>Karlovarský kraj</c:v>
                </c:pt>
                <c:pt idx="9">
                  <c:v>Zlínský kraj</c:v>
                </c:pt>
                <c:pt idx="10">
                  <c:v>Kraj Vysočina</c:v>
                </c:pt>
                <c:pt idx="11">
                  <c:v>Liberecký kraj</c:v>
                </c:pt>
                <c:pt idx="12">
                  <c:v>Středočeský kraj</c:v>
                </c:pt>
                <c:pt idx="13">
                  <c:v>Hlavní město Praha</c:v>
                </c:pt>
              </c:strCache>
            </c:strRef>
          </c:cat>
          <c:val>
            <c:numRef>
              <c:f>Grafy!$G$74:$G$87</c:f>
              <c:numCache>
                <c:formatCode>General</c:formatCode>
                <c:ptCount val="14"/>
                <c:pt idx="0">
                  <c:v>9</c:v>
                </c:pt>
                <c:pt idx="1">
                  <c:v>10</c:v>
                </c:pt>
                <c:pt idx="2">
                  <c:v>6</c:v>
                </c:pt>
                <c:pt idx="3">
                  <c:v>9</c:v>
                </c:pt>
                <c:pt idx="4">
                  <c:v>14</c:v>
                </c:pt>
                <c:pt idx="5">
                  <c:v>8</c:v>
                </c:pt>
                <c:pt idx="6">
                  <c:v>12</c:v>
                </c:pt>
                <c:pt idx="7">
                  <c:v>15</c:v>
                </c:pt>
                <c:pt idx="8">
                  <c:v>8</c:v>
                </c:pt>
                <c:pt idx="9">
                  <c:v>10</c:v>
                </c:pt>
                <c:pt idx="10">
                  <c:v>6</c:v>
                </c:pt>
                <c:pt idx="11">
                  <c:v>6</c:v>
                </c:pt>
                <c:pt idx="12">
                  <c:v>9</c:v>
                </c:pt>
                <c:pt idx="13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C01-4A0B-898D-48E2D3DA58B6}"/>
            </c:ext>
          </c:extLst>
        </c:ser>
        <c:ser>
          <c:idx val="2"/>
          <c:order val="2"/>
          <c:tx>
            <c:strRef>
              <c:f>Grafy!$H$73</c:f>
              <c:strCache>
                <c:ptCount val="1"/>
                <c:pt idx="0">
                  <c:v>neřeší se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Grafy!$E$74:$E$87</c:f>
              <c:strCache>
                <c:ptCount val="14"/>
                <c:pt idx="0">
                  <c:v>Moravskoslezský kraj</c:v>
                </c:pt>
                <c:pt idx="1">
                  <c:v>Ústecký kraj</c:v>
                </c:pt>
                <c:pt idx="2">
                  <c:v>Olomoucký kraj</c:v>
                </c:pt>
                <c:pt idx="3">
                  <c:v>Královehradecký kraj</c:v>
                </c:pt>
                <c:pt idx="4">
                  <c:v>Pardubický kraj</c:v>
                </c:pt>
                <c:pt idx="5">
                  <c:v>Plzeňský kraj</c:v>
                </c:pt>
                <c:pt idx="6">
                  <c:v>Jihočeský kraj</c:v>
                </c:pt>
                <c:pt idx="7">
                  <c:v>Jihomoravský kraj</c:v>
                </c:pt>
                <c:pt idx="8">
                  <c:v>Karlovarský kraj</c:v>
                </c:pt>
                <c:pt idx="9">
                  <c:v>Zlínský kraj</c:v>
                </c:pt>
                <c:pt idx="10">
                  <c:v>Kraj Vysočina</c:v>
                </c:pt>
                <c:pt idx="11">
                  <c:v>Liberecký kraj</c:v>
                </c:pt>
                <c:pt idx="12">
                  <c:v>Středočeský kraj</c:v>
                </c:pt>
                <c:pt idx="13">
                  <c:v>Hlavní město Praha</c:v>
                </c:pt>
              </c:strCache>
            </c:strRef>
          </c:cat>
          <c:val>
            <c:numRef>
              <c:f>Grafy!$H$74:$H$87</c:f>
              <c:numCache>
                <c:formatCode>General</c:formatCode>
                <c:ptCount val="14"/>
                <c:pt idx="0">
                  <c:v>6</c:v>
                </c:pt>
                <c:pt idx="1">
                  <c:v>2</c:v>
                </c:pt>
                <c:pt idx="2">
                  <c:v>4</c:v>
                </c:pt>
                <c:pt idx="3">
                  <c:v>3</c:v>
                </c:pt>
                <c:pt idx="4">
                  <c:v>3</c:v>
                </c:pt>
                <c:pt idx="5">
                  <c:v>1</c:v>
                </c:pt>
                <c:pt idx="6">
                  <c:v>3</c:v>
                </c:pt>
                <c:pt idx="7">
                  <c:v>1</c:v>
                </c:pt>
                <c:pt idx="8">
                  <c:v>1</c:v>
                </c:pt>
                <c:pt idx="9">
                  <c:v>3</c:v>
                </c:pt>
                <c:pt idx="10">
                  <c:v>3</c:v>
                </c:pt>
                <c:pt idx="11">
                  <c:v>2</c:v>
                </c:pt>
                <c:pt idx="12">
                  <c:v>4</c:v>
                </c:pt>
                <c:pt idx="1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C01-4A0B-898D-48E2D3DA58B6}"/>
            </c:ext>
          </c:extLst>
        </c:ser>
        <c:ser>
          <c:idx val="3"/>
          <c:order val="3"/>
          <c:tx>
            <c:strRef>
              <c:f>Grafy!$I$73</c:f>
              <c:strCache>
                <c:ptCount val="1"/>
                <c:pt idx="0">
                  <c:v>počet míst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Grafy!$E$74:$E$87</c:f>
              <c:strCache>
                <c:ptCount val="14"/>
                <c:pt idx="0">
                  <c:v>Moravskoslezský kraj</c:v>
                </c:pt>
                <c:pt idx="1">
                  <c:v>Ústecký kraj</c:v>
                </c:pt>
                <c:pt idx="2">
                  <c:v>Olomoucký kraj</c:v>
                </c:pt>
                <c:pt idx="3">
                  <c:v>Královehradecký kraj</c:v>
                </c:pt>
                <c:pt idx="4">
                  <c:v>Pardubický kraj</c:v>
                </c:pt>
                <c:pt idx="5">
                  <c:v>Plzeňský kraj</c:v>
                </c:pt>
                <c:pt idx="6">
                  <c:v>Jihočeský kraj</c:v>
                </c:pt>
                <c:pt idx="7">
                  <c:v>Jihomoravský kraj</c:v>
                </c:pt>
                <c:pt idx="8">
                  <c:v>Karlovarský kraj</c:v>
                </c:pt>
                <c:pt idx="9">
                  <c:v>Zlínský kraj</c:v>
                </c:pt>
                <c:pt idx="10">
                  <c:v>Kraj Vysočina</c:v>
                </c:pt>
                <c:pt idx="11">
                  <c:v>Liberecký kraj</c:v>
                </c:pt>
                <c:pt idx="12">
                  <c:v>Středočeský kraj</c:v>
                </c:pt>
                <c:pt idx="13">
                  <c:v>Hlavní město Praha</c:v>
                </c:pt>
              </c:strCache>
            </c:strRef>
          </c:cat>
          <c:val>
            <c:numRef>
              <c:f>Grafy!$I$74:$I$87</c:f>
              <c:numCache>
                <c:formatCode>General</c:formatCode>
                <c:ptCount val="14"/>
                <c:pt idx="0">
                  <c:v>31</c:v>
                </c:pt>
                <c:pt idx="1">
                  <c:v>27</c:v>
                </c:pt>
                <c:pt idx="2">
                  <c:v>27</c:v>
                </c:pt>
                <c:pt idx="3">
                  <c:v>28</c:v>
                </c:pt>
                <c:pt idx="4">
                  <c:v>30</c:v>
                </c:pt>
                <c:pt idx="5">
                  <c:v>30</c:v>
                </c:pt>
                <c:pt idx="6">
                  <c:v>26</c:v>
                </c:pt>
                <c:pt idx="7">
                  <c:v>26</c:v>
                </c:pt>
                <c:pt idx="8">
                  <c:v>32</c:v>
                </c:pt>
                <c:pt idx="9">
                  <c:v>25</c:v>
                </c:pt>
                <c:pt idx="10">
                  <c:v>31</c:v>
                </c:pt>
                <c:pt idx="11">
                  <c:v>27</c:v>
                </c:pt>
                <c:pt idx="12">
                  <c:v>29</c:v>
                </c:pt>
                <c:pt idx="13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C01-4A0B-898D-48E2D3DA58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45971200"/>
        <c:axId val="245981184"/>
      </c:barChart>
      <c:catAx>
        <c:axId val="2459712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45981184"/>
        <c:crosses val="autoZero"/>
        <c:auto val="1"/>
        <c:lblAlgn val="ctr"/>
        <c:lblOffset val="100"/>
        <c:noMultiLvlLbl val="0"/>
      </c:catAx>
      <c:valAx>
        <c:axId val="2459811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459712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0.67496</cdr:x>
      <cdr:y>0.73663</cdr:y>
    </cdr:from>
    <cdr:to>
      <cdr:x>0.84547</cdr:x>
      <cdr:y>1</cdr:y>
    </cdr:to>
    <cdr:sp macro="" textlink="">
      <cdr:nvSpPr>
        <cdr:cNvPr id="2" name="TextovéPole 1"/>
        <cdr:cNvSpPr txBox="1"/>
      </cdr:nvSpPr>
      <cdr:spPr>
        <a:xfrm xmlns:a="http://schemas.openxmlformats.org/drawingml/2006/main">
          <a:off x="3619501" y="3348039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cs-CZ" sz="1100"/>
        </a:p>
      </cdr:txBody>
    </cdr:sp>
  </cdr:relSizeAnchor>
  <cdr:relSizeAnchor xmlns:cdr="http://schemas.openxmlformats.org/drawingml/2006/chartDrawing">
    <cdr:from>
      <cdr:x>0.04618</cdr:x>
      <cdr:y>0.87654</cdr:y>
    </cdr:from>
    <cdr:to>
      <cdr:x>0.95027</cdr:x>
      <cdr:y>1</cdr:y>
    </cdr:to>
    <cdr:sp macro="" textlink="">
      <cdr:nvSpPr>
        <cdr:cNvPr id="3" name="TextovéPole 2"/>
        <cdr:cNvSpPr txBox="1"/>
      </cdr:nvSpPr>
      <cdr:spPr>
        <a:xfrm xmlns:a="http://schemas.openxmlformats.org/drawingml/2006/main">
          <a:off x="247652" y="3043238"/>
          <a:ext cx="4848224" cy="4286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cs-CZ" sz="1100"/>
        </a:p>
      </cdr:txBody>
    </cdr:sp>
  </cdr:relSizeAnchor>
  <cdr:relSizeAnchor xmlns:cdr="http://schemas.openxmlformats.org/drawingml/2006/chartDrawing">
    <cdr:from>
      <cdr:x>0</cdr:x>
      <cdr:y>0.87483</cdr:y>
    </cdr:from>
    <cdr:to>
      <cdr:x>0.95139</cdr:x>
      <cdr:y>1</cdr:y>
    </cdr:to>
    <cdr:sp macro="" textlink="">
      <cdr:nvSpPr>
        <cdr:cNvPr id="4" name="TextovéPole 1"/>
        <cdr:cNvSpPr txBox="1"/>
      </cdr:nvSpPr>
      <cdr:spPr>
        <a:xfrm xmlns:a="http://schemas.openxmlformats.org/drawingml/2006/main">
          <a:off x="0" y="3462262"/>
          <a:ext cx="6524627" cy="49537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lvl="1" algn="l"/>
          <a:r>
            <a:rPr lang="cs-CZ" sz="1000"/>
            <a:t>Pozn.</a:t>
          </a:r>
          <a:r>
            <a:rPr lang="cs-CZ" sz="1000" baseline="0"/>
            <a:t> Město/obec znamená riziková místa na různých typech komunikací, u jejichž úprav by investorem mělo být</a:t>
          </a:r>
        </a:p>
        <a:p xmlns:a="http://schemas.openxmlformats.org/drawingml/2006/main">
          <a:pPr lvl="1" algn="l"/>
          <a:r>
            <a:rPr lang="cs-CZ" sz="1000" baseline="0"/>
            <a:t>město nebo obec, na jejichž území místo leží, nebo by se na úpravách měly města nebo obce alespoň podílet.</a:t>
          </a:r>
          <a:endParaRPr lang="cs-CZ" sz="100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3B0EEC-CD92-C547-AD96-3FD37ED5BF5C}" type="datetimeFigureOut">
              <a:rPr lang="cs-CZ" smtClean="0"/>
              <a:t>24.04.2025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774DBB-8C01-074A-8D5A-16CE907C5D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6917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69176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Od roku 2015 do 2020 bylo na místě zjištěno </a:t>
            </a: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36 CN 2Ú 1TZ 12LZ </a:t>
            </a:r>
            <a:r>
              <a:rPr lang="cs-CZ" dirty="0"/>
              <a:t>po realizovaném opatření bylo zjištěno jen </a:t>
            </a: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8CN 1 LZ 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5618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12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425132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445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9849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76625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Proběhlo osazení SDZ do </a:t>
            </a:r>
            <a:r>
              <a:rPr 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retroreflexe</a:t>
            </a: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, umístění VDZ s nápisem „STOP“ na vedlejší komunikace, provedeno odstranění vegetace, došlo k výměně povrchu a umístění VDZ a SDZ „Zákaz předjíždění“.</a:t>
            </a:r>
          </a:p>
          <a:p>
            <a:r>
              <a:rPr lang="cs-CZ" dirty="0"/>
              <a:t>Od roku 2014 do 2029 bylo na místě zjištěno </a:t>
            </a: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32CN  1 Ú  3 TZ  9 LZ</a:t>
            </a:r>
          </a:p>
          <a:p>
            <a:r>
              <a:rPr lang="cs-CZ" dirty="0"/>
              <a:t>po realizovaném opatření bylo zjištěno  </a:t>
            </a: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4 CN 2 LZ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0050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37499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18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781857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63203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20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1762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41859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21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947747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22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17244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23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929550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36653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6563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060BE5-AFE1-5DB3-FF74-7C2D984CFA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97C3511-76DA-7FE1-6E41-CDEE3C5A9C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6F71AF81-0F57-5C46-06DF-799F22E5ED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6443971-F709-E05D-7495-CA02C207B3E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47292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434609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668049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217253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13536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285113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107644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150263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081497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687564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345259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35303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93808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532052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959164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811749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211859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77174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6032C8-A0CE-304C-825C-D30B1870AF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E0C2840-C4E1-8248-8BCE-C21D62C73D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E2B3514-52D7-784B-87C8-6B7253317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24.04.2025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783EEB3-7A87-994B-B6AB-FBB344825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006D71A-0E25-E145-8557-4EF4E0065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746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7BC3FF-6BB5-E742-AEF0-8F46CEC89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8CB913F-C94B-9147-B596-A71FDEE6E7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71C9189-0536-1141-A40D-1737DAD76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24.04.2025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463A55E-6748-F845-947C-E1F04FA2B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FFA815E-B713-7D4C-9C2F-993BC8841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836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E359B88D-9791-6244-A513-EEB7277CAB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29B5A76-26FE-C641-9EAF-48104A59F1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491F11F-2CD9-7048-BA7C-1603AB571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24.04.2025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D444EF4-EFDC-AE41-9FF6-DEF7B9124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E329417-8AC2-F74A-961F-B92A6D32F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3904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1E4FA8-F4D7-CA4A-8E6E-5E5EEBA42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795F022-DDD0-1648-852E-1456B3540E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42EB7AF-10C9-B349-8893-1E5F90B08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24.04.2025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21975FB-0E3A-4E44-8AEB-1A31BE064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DA924EB-1E3D-9047-9A74-C303332FC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2155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586A5E-ADAA-2345-AF50-094EC2674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A3C0319-BA79-3045-80C9-CFB245B9B0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EEBCFA8-AC22-8142-AB03-3C0F1F223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24.04.2025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DA9AFDE-1CE9-2747-BC5F-D351F193D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C821A92-43A5-234D-A41D-12196B18E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3726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6137FB-56F4-8A41-8396-AAC8094C4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612D9FC-688A-5247-BCB1-227161F30F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7E3003C-7675-334F-AB81-378162E464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89F81DA-C8B4-9143-9660-516C97B26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24.04.2025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7B00D07-CFFE-5D4B-A6CF-BFF8C4258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6C31711-0283-E842-9DF6-2C39FAA12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868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2C34E2-A734-9A4C-A439-373C0D44E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4E8EB32-EB02-CC47-93D1-133CA4178E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7A52B1C-3EE5-AA4F-A76D-FCCC02E3FE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EC670CC-7178-9543-B191-0DC4538D7A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D62F9A26-8674-B849-A879-FC986AC396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AC45D0D3-BB5F-3D47-8CA1-ECA24EA87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24.04.2025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25AD8319-AF33-FA49-8AF7-6EF5B830E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0D28F8E2-BBA2-4644-A45F-2DC8E9016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066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1FE09D-9AFE-5448-9647-79D6FCC7A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B48E140B-51B9-9E42-9529-EF5BE8272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24.04.2025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AC1768B-A257-5D41-AA50-0F73107AF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D805A2C-9B18-294D-9AEE-4EB30E114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544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E38B7230-1741-0B4D-9765-DFF577D40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24.04.2025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FB93FC39-6507-AB45-9D60-19A83AB2E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B931597-CBB2-CB45-84F1-BBF1A627A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056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96F88D-67BD-7D44-A337-2014420E4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3412C29-01E0-0840-835A-00EBB7B492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B72821B-A191-9049-BD7C-9F8FFC70FF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0215320-2ED0-5C44-99C8-1DCB41CB9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24.04.2025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6090E6B-494F-9C4D-863D-26BAB12E4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0739F2D-944A-FA45-B524-B154AE4CF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770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92298A-89C9-9A44-8CBC-B2EC56BF6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21F034E8-386B-7E4F-B228-4BCD958BE9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900EB64-F626-FA49-A03F-A7874D2214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891EBB6-2D75-7844-BEFD-296285763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24.04.2025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0F5E41B-382E-5E4A-A9BB-03F96CB06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5D5439D-B43D-2344-B13F-4C9F62409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412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470522BE-322E-7444-B705-3CF7C6836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58B1FCF-1344-8040-90AA-36BFF94870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73AEFBA-C8D6-1E41-AB37-41C463C85F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3227F-9F7F-4408-9B68-C2D628E2216F}" type="datetimeFigureOut">
              <a:rPr lang="cs-CZ" smtClean="0"/>
              <a:t>24.04.2025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BE8FDD3-65BF-0E47-9A9E-0BD587DD24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352FAFA-2C73-9245-A091-FDB56F1EE2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589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3.png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3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6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9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3.png"/><Relationship Id="rId4" Type="http://schemas.openxmlformats.org/officeDocument/2006/relationships/image" Target="../media/image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3.png"/><Relationship Id="rId4" Type="http://schemas.openxmlformats.org/officeDocument/2006/relationships/image" Target="../media/image8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0.pn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3.pn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6.jp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9.pn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3.jpg"/><Relationship Id="rId7" Type="http://schemas.openxmlformats.org/officeDocument/2006/relationships/image" Target="../media/image55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.xml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7.pn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G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60.pn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63.png"/><Relationship Id="rId7" Type="http://schemas.openxmlformats.org/officeDocument/2006/relationships/image" Target="../media/image65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66.png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9.pn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jpe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hyperlink" Target="http://www.dopravnikonference.com/" TargetMode="External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5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76.png"/><Relationship Id="rId9" Type="http://schemas.openxmlformats.org/officeDocument/2006/relationships/image" Target="../media/image7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.xml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3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3.pn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>
            <a:extLst>
              <a:ext uri="{FF2B5EF4-FFF2-40B4-BE49-F238E27FC236}">
                <a16:creationId xmlns:a16="http://schemas.microsoft.com/office/drawing/2014/main" id="{1AE84109-1A01-C243-9EF8-A453DF080F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0" t="52" r="11" b="-52"/>
          <a:stretch/>
        </p:blipFill>
        <p:spPr>
          <a:xfrm>
            <a:off x="0" y="-13692"/>
            <a:ext cx="9144000" cy="6885384"/>
          </a:xfrm>
          <a:prstGeom prst="rect">
            <a:avLst/>
          </a:prstGeom>
          <a:solidFill>
            <a:srgbClr val="46787B"/>
          </a:solidFill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815301"/>
            <a:ext cx="537376" cy="47991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2842619"/>
            <a:ext cx="1374826" cy="401775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539552" y="4322317"/>
            <a:ext cx="799288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Zhodnocení vývoje opatření </a:t>
            </a:r>
            <a:br>
              <a:rPr lang="cs-CZ" sz="24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4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rizikových místech </a:t>
            </a:r>
            <a:r>
              <a:rPr lang="cs-CZ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 DK 2014 – 2024</a:t>
            </a:r>
          </a:p>
          <a:p>
            <a:pPr algn="ctr"/>
            <a:endParaRPr lang="cs-CZ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cs-CZ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25. 4. 2025, Královehradecký kraj</a:t>
            </a:r>
          </a:p>
          <a:p>
            <a:pPr algn="ctr"/>
            <a:r>
              <a:rPr lang="cs-CZ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RSE Project s.r.o.</a:t>
            </a:r>
          </a:p>
          <a:p>
            <a:pPr algn="ctr"/>
            <a:endParaRPr lang="cs-CZ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Obrázek 8" descr="Obsah obrázku text&#10;&#10;Popis byl vytvořen automaticky">
            <a:extLst>
              <a:ext uri="{FF2B5EF4-FFF2-40B4-BE49-F238E27FC236}">
                <a16:creationId xmlns:a16="http://schemas.microsoft.com/office/drawing/2014/main" id="{54E88EB7-6401-4BBA-A168-F99AD399FCA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903" y="2439997"/>
            <a:ext cx="1725542" cy="1230522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B0C8702C-114D-4B7C-7E72-4CAFC5AA2B79}"/>
              </a:ext>
            </a:extLst>
          </p:cNvPr>
          <p:cNvSpPr/>
          <p:nvPr/>
        </p:nvSpPr>
        <p:spPr>
          <a:xfrm>
            <a:off x="2627784" y="1628800"/>
            <a:ext cx="72008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4" name="Obrázek 23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925756D4-956E-DDD1-091E-63CA043BB34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623" y="116632"/>
            <a:ext cx="3816801" cy="1873026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159CA283-C91E-9D93-9F6F-330C7C799933}"/>
              </a:ext>
            </a:extLst>
          </p:cNvPr>
          <p:cNvSpPr/>
          <p:nvPr/>
        </p:nvSpPr>
        <p:spPr>
          <a:xfrm>
            <a:off x="0" y="548680"/>
            <a:ext cx="5487623" cy="1125839"/>
          </a:xfrm>
          <a:prstGeom prst="rect">
            <a:avLst/>
          </a:prstGeom>
          <a:solidFill>
            <a:srgbClr val="0B5254"/>
          </a:solidFill>
          <a:ln>
            <a:solidFill>
              <a:srgbClr val="0B52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5" name="Obrázek 24" descr="Obsah obrázku text&#10;&#10;Popis byl vytvořen automaticky">
            <a:extLst>
              <a:ext uri="{FF2B5EF4-FFF2-40B4-BE49-F238E27FC236}">
                <a16:creationId xmlns:a16="http://schemas.microsoft.com/office/drawing/2014/main" id="{F548F947-4FF0-F725-3E6B-B9F88F046C5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77270"/>
            <a:ext cx="3963319" cy="1287426"/>
          </a:xfrm>
          <a:prstGeom prst="rect">
            <a:avLst/>
          </a:prstGeom>
        </p:spPr>
      </p:pic>
      <p:pic>
        <p:nvPicPr>
          <p:cNvPr id="4" name="7DBE262B-FAC7-4612-8082-BCA36E2678FB" descr="2FD83780-B645-4E12-B7C4-B4CCB8F2FF39">
            <a:extLst>
              <a:ext uri="{FF2B5EF4-FFF2-40B4-BE49-F238E27FC236}">
                <a16:creationId xmlns:a16="http://schemas.microsoft.com/office/drawing/2014/main" id="{D887AA31-A5CB-F8C2-2E37-6F177DE910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biLevel thresh="25000"/>
          </a:blip>
          <a:srcRect/>
          <a:stretch>
            <a:fillRect/>
          </a:stretch>
        </p:blipFill>
        <p:spPr bwMode="auto">
          <a:xfrm>
            <a:off x="7278580" y="2928503"/>
            <a:ext cx="1211576" cy="231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0663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Královéhradecký kraj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A8F5A202-3FDE-DDE7-50B6-FE1798780F6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937" r="3179" b="8000"/>
          <a:stretch/>
        </p:blipFill>
        <p:spPr>
          <a:xfrm>
            <a:off x="0" y="1305355"/>
            <a:ext cx="9144000" cy="5552645"/>
          </a:xfrm>
          <a:prstGeom prst="rect">
            <a:avLst/>
          </a:prstGeom>
        </p:spPr>
      </p:pic>
      <p:sp>
        <p:nvSpPr>
          <p:cNvPr id="2" name="Šipka: doleva 1">
            <a:extLst>
              <a:ext uri="{FF2B5EF4-FFF2-40B4-BE49-F238E27FC236}">
                <a16:creationId xmlns:a16="http://schemas.microsoft.com/office/drawing/2014/main" id="{EB40DEF4-B25C-0C83-5673-552B43CE6510}"/>
              </a:ext>
            </a:extLst>
          </p:cNvPr>
          <p:cNvSpPr/>
          <p:nvPr/>
        </p:nvSpPr>
        <p:spPr>
          <a:xfrm>
            <a:off x="4566420" y="4149080"/>
            <a:ext cx="2957908" cy="1008112"/>
          </a:xfrm>
          <a:prstGeom prst="lef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E15E9B4E-7546-5B2E-08E6-498CE32265BF}"/>
              </a:ext>
            </a:extLst>
          </p:cNvPr>
          <p:cNvSpPr txBox="1"/>
          <p:nvPr/>
        </p:nvSpPr>
        <p:spPr>
          <a:xfrm>
            <a:off x="4819450" y="4401171"/>
            <a:ext cx="2808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cap="all" dirty="0">
                <a:latin typeface="Arial" panose="020B0604020202020204" pitchFamily="34" charset="0"/>
                <a:cs typeface="Arial" panose="020B0604020202020204" pitchFamily="34" charset="0"/>
              </a:rPr>
              <a:t>Úsek silnice I/37 mezi Jaroměří a Hořenicemi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353301EA-06CA-46BF-8349-A40C3D71BF2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0" r="145"/>
          <a:stretch/>
        </p:blipFill>
        <p:spPr>
          <a:xfrm>
            <a:off x="0" y="1305355"/>
            <a:ext cx="9148718" cy="5552645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713840" y="6027364"/>
            <a:ext cx="8211219" cy="707886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2020 – Bylo doplněno a zvýrazněno SDZ, provedeno umístění svodidel a bylo doplněno zábradlí v nebezpečných místech.</a:t>
            </a:r>
          </a:p>
        </p:txBody>
      </p:sp>
    </p:spTree>
    <p:extLst>
      <p:ext uri="{BB962C8B-B14F-4D97-AF65-F5344CB8AC3E}">
        <p14:creationId xmlns:p14="http://schemas.microsoft.com/office/powerpoint/2010/main" val="428501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Královéhradecký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I/11 u města Vamberk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A6296F87-D5AA-9888-910A-57C3EA8B16E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937" r="3179" b="8000"/>
          <a:stretch/>
        </p:blipFill>
        <p:spPr>
          <a:xfrm>
            <a:off x="0" y="1305355"/>
            <a:ext cx="9144000" cy="5552645"/>
          </a:xfrm>
          <a:prstGeom prst="rect">
            <a:avLst/>
          </a:prstGeom>
        </p:spPr>
      </p:pic>
      <p:sp>
        <p:nvSpPr>
          <p:cNvPr id="2" name="Bublinový popisek: se šipkou dolů 1">
            <a:extLst>
              <a:ext uri="{FF2B5EF4-FFF2-40B4-BE49-F238E27FC236}">
                <a16:creationId xmlns:a16="http://schemas.microsoft.com/office/drawing/2014/main" id="{3FDA1A0C-9A3C-7290-35F0-E08546CE717A}"/>
              </a:ext>
            </a:extLst>
          </p:cNvPr>
          <p:cNvSpPr/>
          <p:nvPr/>
        </p:nvSpPr>
        <p:spPr>
          <a:xfrm>
            <a:off x="5466150" y="5385324"/>
            <a:ext cx="2057942" cy="1086558"/>
          </a:xfrm>
          <a:prstGeom prst="downArrow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7D235738-4C8F-A3A5-37FF-0BA0841DB854}"/>
              </a:ext>
            </a:extLst>
          </p:cNvPr>
          <p:cNvSpPr txBox="1"/>
          <p:nvPr/>
        </p:nvSpPr>
        <p:spPr>
          <a:xfrm>
            <a:off x="5410041" y="5444967"/>
            <a:ext cx="23938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cap="all" dirty="0">
                <a:latin typeface="Arial" panose="020B0604020202020204" pitchFamily="34" charset="0"/>
                <a:cs typeface="Arial" panose="020B0604020202020204" pitchFamily="34" charset="0"/>
              </a:rPr>
              <a:t>Úsek silnice I/11 u města Vamberk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DE786244-2463-4953-847C-B9EF83B1B43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1"/>
          <a:stretch/>
        </p:blipFill>
        <p:spPr>
          <a:xfrm>
            <a:off x="5" y="1305354"/>
            <a:ext cx="9143995" cy="5552645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538398" y="5345254"/>
            <a:ext cx="8211219" cy="1015663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Proběhla výměna krytu s BPU, došlo k instalaci SDZ Z3 v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retroreflexním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provedení.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2020 36 CN 2Ú 1TZ 12LZ  po 2021 8CN 1 LZ </a:t>
            </a:r>
          </a:p>
        </p:txBody>
      </p:sp>
    </p:spTree>
    <p:extLst>
      <p:ext uri="{BB962C8B-B14F-4D97-AF65-F5344CB8AC3E}">
        <p14:creationId xmlns:p14="http://schemas.microsoft.com/office/powerpoint/2010/main" val="611115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Přechod pro chodce přes silnici I/16 v Trutnově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E8A414C-5FD6-8174-21D2-ABC5AE121C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589" t="4436" r="4189" b="765"/>
          <a:stretch/>
        </p:blipFill>
        <p:spPr>
          <a:xfrm>
            <a:off x="0" y="1293317"/>
            <a:ext cx="9143998" cy="5640620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Královéhradecký kraj</a:t>
            </a:r>
          </a:p>
        </p:txBody>
      </p:sp>
      <p:sp>
        <p:nvSpPr>
          <p:cNvPr id="2" name="Šipka: doprava 1">
            <a:extLst>
              <a:ext uri="{FF2B5EF4-FFF2-40B4-BE49-F238E27FC236}">
                <a16:creationId xmlns:a16="http://schemas.microsoft.com/office/drawing/2014/main" id="{109E066F-EEB0-4104-9C06-7D10CF6111F5}"/>
              </a:ext>
            </a:extLst>
          </p:cNvPr>
          <p:cNvSpPr/>
          <p:nvPr/>
        </p:nvSpPr>
        <p:spPr>
          <a:xfrm>
            <a:off x="4427984" y="2822049"/>
            <a:ext cx="2304258" cy="1213901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EB78B3E5-952F-3114-69BC-59CE6512606A}"/>
              </a:ext>
            </a:extLst>
          </p:cNvPr>
          <p:cNvSpPr txBox="1"/>
          <p:nvPr/>
        </p:nvSpPr>
        <p:spPr>
          <a:xfrm>
            <a:off x="4353946" y="3116266"/>
            <a:ext cx="2378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cap="all" dirty="0">
                <a:latin typeface="Arial" panose="020B0604020202020204" pitchFamily="34" charset="0"/>
                <a:cs typeface="Arial" panose="020B0604020202020204" pitchFamily="34" charset="0"/>
              </a:rPr>
              <a:t>Směrový oblouk na I/14 u Slavíkova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86414960-95E3-AA2F-BD51-611C742B8A1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6" r="3246"/>
          <a:stretch/>
        </p:blipFill>
        <p:spPr>
          <a:xfrm>
            <a:off x="0" y="1293317"/>
            <a:ext cx="9144004" cy="5640620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462603" y="6075359"/>
            <a:ext cx="8211219" cy="707886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2022 – Bylo provedeno doplnění SDZ Z3 do oblouku, obnoveno VDZ V1a plná čára.</a:t>
            </a:r>
          </a:p>
        </p:txBody>
      </p:sp>
    </p:spTree>
    <p:extLst>
      <p:ext uri="{BB962C8B-B14F-4D97-AF65-F5344CB8AC3E}">
        <p14:creationId xmlns:p14="http://schemas.microsoft.com/office/powerpoint/2010/main" val="1447512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5949F53F-C344-4D6C-BA98-C3A78B0A9A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893" t="14502" r="3814" b="5042"/>
          <a:stretch/>
        </p:blipFill>
        <p:spPr>
          <a:xfrm>
            <a:off x="-1" y="1586542"/>
            <a:ext cx="9144001" cy="5271458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2" b="10122"/>
          <a:stretch/>
        </p:blipFill>
        <p:spPr>
          <a:xfrm>
            <a:off x="-2" y="1398600"/>
            <a:ext cx="9144000" cy="5469643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18" b="10418"/>
          <a:stretch/>
        </p:blipFill>
        <p:spPr>
          <a:xfrm>
            <a:off x="-11777" y="1425207"/>
            <a:ext cx="9167547" cy="5443036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ii/295 v labské soutěsce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25965" y="1841439"/>
            <a:ext cx="8482584" cy="584775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Směrový oblouk menšího poloměru, omezená přehlednost úseku, vliv povětrnostních podmínek.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232989" y="3300619"/>
            <a:ext cx="8558503" cy="329320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 – Královéhradecký kraj vypsal zakázku „Zvýšení bezpečnosti na silnicích Královéhradeckého kraje“.</a:t>
            </a:r>
          </a:p>
          <a:p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Předmětem zakázky je zpracování bezpečnostních auditů a bezpečnostních inspekcí. Shora uvedená lokalita byla pro zpracování bezpečnostní inspekce vybrána. 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– Byla provedena bezpečnostní inspekce. Doporučená opatření: mikrokoberec, doplnit Z3 v obou směrech, nahradit V 3 za V 1a, prodloužit svodidlo, V 18 v akustickém provedení ve směru do Vrchlabí, odstranit IP 5,osadit B 20a 70km/h v obou směrech. Bude řešeno jako nehodová lokalita v roce 2023.„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– Dokončena dokumentace na opatření - VDZ, SDZ, mikrokoberec. Realizace se předpokládá v letošním roce.	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– Nepodařilo se vysoutěžit zhotovitele v roce 2023, realizace 2024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– Hotovo v roce 2024, mikrokoberec, VDZ , SDZ – 50 za deště, Z3			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8F9A88E-7AF1-D071-3A66-392F626A2B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30240DC3-F789-D7CD-BC44-DC222B2DFBC4}"/>
              </a:ext>
            </a:extLst>
          </p:cNvPr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Královéhradecký kraj</a:t>
            </a:r>
          </a:p>
        </p:txBody>
      </p:sp>
    </p:spTree>
    <p:extLst>
      <p:ext uri="{BB962C8B-B14F-4D97-AF65-F5344CB8AC3E}">
        <p14:creationId xmlns:p14="http://schemas.microsoft.com/office/powerpoint/2010/main" val="176023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D13EFE31-75B0-DF72-A92F-4FD8630785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483" t="7820" r="5877" b="8283"/>
          <a:stretch/>
        </p:blipFill>
        <p:spPr>
          <a:xfrm>
            <a:off x="0" y="1417195"/>
            <a:ext cx="9144000" cy="5443036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2" b="10122"/>
          <a:stretch/>
        </p:blipFill>
        <p:spPr>
          <a:xfrm>
            <a:off x="-2" y="1386487"/>
            <a:ext cx="9144000" cy="5469643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58" b="10358"/>
          <a:stretch/>
        </p:blipFill>
        <p:spPr>
          <a:xfrm>
            <a:off x="-4800" y="1399790"/>
            <a:ext cx="9153595" cy="5443036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na sil. II/327 u Levína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321112" y="1838709"/>
            <a:ext cx="8482584" cy="584775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Komfortní trasa s překračováním rychlosti, úhel křížení, omezená přehlednost od Levína.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321112" y="4907116"/>
            <a:ext cx="8558503" cy="181588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– Dne 21.1.2022 byla provedena bezpečnostní inspekce. Doporučená opatření: Bude řešeno jako nehodová lokalita v roce 2023.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– Hotová dokumentace na opatření – mikrokoberec, odstranění dřevin, úprava SDZ, VDZ. Realizace se předpokládá v letošním roce.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– Nepodařilo se vysoutěžit zhotovitele v roce 2023, realizace 2024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– Zrealizováno v roce 2024 . Mikrokoberec, VDZ v prostoru křižovatky, osazení B20a na konci obce (vedlejší)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C7AD8336-99FA-0505-7F3E-C9B1589EF2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A55CEFEB-C8BA-DAD6-0A3E-6D87FC3AF48B}"/>
              </a:ext>
            </a:extLst>
          </p:cNvPr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Královéhradecký kraj</a:t>
            </a:r>
          </a:p>
        </p:txBody>
      </p:sp>
    </p:spTree>
    <p:extLst>
      <p:ext uri="{BB962C8B-B14F-4D97-AF65-F5344CB8AC3E}">
        <p14:creationId xmlns:p14="http://schemas.microsoft.com/office/powerpoint/2010/main" val="2750545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EB16C3EF-2DED-0713-A105-C670657121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937" t="12261" r="8227" b="8001"/>
          <a:stretch/>
        </p:blipFill>
        <p:spPr>
          <a:xfrm>
            <a:off x="-1" y="1432222"/>
            <a:ext cx="9153595" cy="5425778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47" b="10247"/>
          <a:stretch/>
        </p:blipFill>
        <p:spPr>
          <a:xfrm>
            <a:off x="-19191" y="1430279"/>
            <a:ext cx="9172785" cy="5469643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41" b="10441"/>
          <a:stretch/>
        </p:blipFill>
        <p:spPr>
          <a:xfrm>
            <a:off x="-9597" y="1456886"/>
            <a:ext cx="9172785" cy="5443036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II/300 u města Miletín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321112" y="1838709"/>
            <a:ext cx="8482584" cy="584775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Parametry směrových oblouků, umístěných v lesním úseku za horizontem.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321112" y="4178404"/>
            <a:ext cx="8558503" cy="255454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– Nehodové místo je řešeno jako nehodová lokalita v rámci opatření ke zvýšení bezpečnosti nebo plynulosti dopravy na silnicích II. a III. třídy pro rok 2022 (příspěvek SFDI). V případě schválení dotace je předpoklad realizace v roce Bude řešeno jako nehodová lokalita v roce 2023.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– Zpracována dokumentace opatření – mikrokoberec, odstranění náletových dřevin, prodloužení svodidel, SDZ (Z3) a VDZ. Realizace se předpokládá v letošním roce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– Nepodařilo se vysoutěžit zhotovitele v roce 2023, realizace 2024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– Hotovo 2024, mikrokoberec, doplnění Z3, prořez náletových dřevin, obnova VDZ, prodloužení svodidla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E6CE0FA9-FC3D-00A7-DBED-9C6F9FC798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1A41B474-3379-6E39-B9D1-1E0C76A9FAA1}"/>
              </a:ext>
            </a:extLst>
          </p:cNvPr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Královéhradecký kraj</a:t>
            </a:r>
          </a:p>
        </p:txBody>
      </p:sp>
    </p:spTree>
    <p:extLst>
      <p:ext uri="{BB962C8B-B14F-4D97-AF65-F5344CB8AC3E}">
        <p14:creationId xmlns:p14="http://schemas.microsoft.com/office/powerpoint/2010/main" val="2858177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Královéhradecký kraj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B033B20D-852D-4FF6-95C8-8D5D4D1661C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937" r="3179" b="8000"/>
          <a:stretch/>
        </p:blipFill>
        <p:spPr>
          <a:xfrm>
            <a:off x="0" y="1334394"/>
            <a:ext cx="9144000" cy="5552645"/>
          </a:xfrm>
          <a:prstGeom prst="rect">
            <a:avLst/>
          </a:prstGeom>
        </p:spPr>
      </p:pic>
      <p:sp>
        <p:nvSpPr>
          <p:cNvPr id="22" name="Šipka: doprava 21">
            <a:extLst>
              <a:ext uri="{FF2B5EF4-FFF2-40B4-BE49-F238E27FC236}">
                <a16:creationId xmlns:a16="http://schemas.microsoft.com/office/drawing/2014/main" id="{88E10772-5636-143A-8817-612050AFCA53}"/>
              </a:ext>
            </a:extLst>
          </p:cNvPr>
          <p:cNvSpPr/>
          <p:nvPr/>
        </p:nvSpPr>
        <p:spPr>
          <a:xfrm>
            <a:off x="283043" y="5749669"/>
            <a:ext cx="2694264" cy="1008112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F6BF0493-6718-6318-7F9B-6E9BB133B69F}"/>
              </a:ext>
            </a:extLst>
          </p:cNvPr>
          <p:cNvSpPr txBox="1"/>
          <p:nvPr/>
        </p:nvSpPr>
        <p:spPr>
          <a:xfrm>
            <a:off x="283043" y="5961338"/>
            <a:ext cx="2694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cap="all" dirty="0">
                <a:latin typeface="Arial" panose="020B0604020202020204" pitchFamily="34" charset="0"/>
                <a:cs typeface="Arial" panose="020B0604020202020204" pitchFamily="34" charset="0"/>
              </a:rPr>
              <a:t>Křižovatka silnic I/11 a </a:t>
            </a:r>
          </a:p>
          <a:p>
            <a:r>
              <a:rPr lang="pl-PL" sz="1600" cap="all" dirty="0">
                <a:latin typeface="Arial" panose="020B0604020202020204" pitchFamily="34" charset="0"/>
                <a:cs typeface="Arial" panose="020B0604020202020204" pitchFamily="34" charset="0"/>
              </a:rPr>
              <a:t>II/323 u Roudnice</a:t>
            </a:r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38"/>
          <a:stretch/>
        </p:blipFill>
        <p:spPr>
          <a:xfrm>
            <a:off x="5" y="1280385"/>
            <a:ext cx="9143995" cy="5609557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466390" y="5041137"/>
            <a:ext cx="8211219" cy="1631216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Proběhlo osazení SDZ do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retroreflexe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umístění VDZ s nápisem „STOP“ na vedlejší komunikace, provedeno odstranění vegetace, došlo k výměně povrchu a umístění VDZ a SDZ „Zákaz předjíždění“.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2014-2019  32CN  1 Ú  3 TZ  9 LZ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2019 – 2021 4 CN 2 LZ</a:t>
            </a:r>
          </a:p>
        </p:txBody>
      </p:sp>
    </p:spTree>
    <p:extLst>
      <p:ext uri="{BB962C8B-B14F-4D97-AF65-F5344CB8AC3E}">
        <p14:creationId xmlns:p14="http://schemas.microsoft.com/office/powerpoint/2010/main" val="64713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Královéhradecký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II/321 a III/3211 u Třebešova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1CA31C1A-477C-B2B7-E17D-549FCD1F86C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937" r="3179" b="8000"/>
          <a:stretch/>
        </p:blipFill>
        <p:spPr>
          <a:xfrm>
            <a:off x="-2" y="1340768"/>
            <a:ext cx="9144000" cy="5552645"/>
          </a:xfrm>
          <a:prstGeom prst="rect">
            <a:avLst/>
          </a:prstGeom>
        </p:spPr>
      </p:pic>
      <p:sp>
        <p:nvSpPr>
          <p:cNvPr id="20" name="Bublinový popisek: se šipkou dolů 19">
            <a:extLst>
              <a:ext uri="{FF2B5EF4-FFF2-40B4-BE49-F238E27FC236}">
                <a16:creationId xmlns:a16="http://schemas.microsoft.com/office/drawing/2014/main" id="{AEA8C865-8BB2-22E4-DBAC-FD142C5FFD97}"/>
              </a:ext>
            </a:extLst>
          </p:cNvPr>
          <p:cNvSpPr/>
          <p:nvPr/>
        </p:nvSpPr>
        <p:spPr>
          <a:xfrm>
            <a:off x="4801309" y="5140732"/>
            <a:ext cx="2319403" cy="946898"/>
          </a:xfrm>
          <a:prstGeom prst="downArrowCallout">
            <a:avLst>
              <a:gd name="adj1" fmla="val 25000"/>
              <a:gd name="adj2" fmla="val 25000"/>
              <a:gd name="adj3" fmla="val 28300"/>
              <a:gd name="adj4" fmla="val 6497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799AB471-9DAA-971F-7273-2344CFDBA1DD}"/>
              </a:ext>
            </a:extLst>
          </p:cNvPr>
          <p:cNvSpPr txBox="1"/>
          <p:nvPr/>
        </p:nvSpPr>
        <p:spPr>
          <a:xfrm>
            <a:off x="4772879" y="5224844"/>
            <a:ext cx="2376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cap="all">
                <a:latin typeface="Arial" panose="020B0604020202020204" pitchFamily="34" charset="0"/>
                <a:cs typeface="Arial" panose="020B0604020202020204" pitchFamily="34" charset="0"/>
              </a:rPr>
              <a:t>Křižovatka II/321 a III/3211 u Třebešova</a:t>
            </a:r>
            <a:endParaRPr lang="pl-PL" sz="1600" cap="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6C6EF720-59B7-453A-9A25-33AE5E4BB45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7" r="3727"/>
          <a:stretch/>
        </p:blipFill>
        <p:spPr>
          <a:xfrm>
            <a:off x="1" y="1340767"/>
            <a:ext cx="9143999" cy="5557801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538398" y="5562388"/>
            <a:ext cx="8211219" cy="1015663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2020 – Proběhlo doplnění a zvýraznění VDZ a SDZ, byly doplněny směrové sloupky bylo provedeno zatrubnění příkopu.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2025 – 2024 nahrazeno OK</a:t>
            </a:r>
          </a:p>
        </p:txBody>
      </p:sp>
    </p:spTree>
    <p:extLst>
      <p:ext uri="{BB962C8B-B14F-4D97-AF65-F5344CB8AC3E}">
        <p14:creationId xmlns:p14="http://schemas.microsoft.com/office/powerpoint/2010/main" val="2373934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Královéhradecký kraj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392DDCE2-819A-8D35-DF99-0A9059F8A73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937" r="3179" b="8000"/>
          <a:stretch/>
        </p:blipFill>
        <p:spPr>
          <a:xfrm>
            <a:off x="0" y="1340769"/>
            <a:ext cx="9144000" cy="5552645"/>
          </a:xfrm>
          <a:prstGeom prst="rect">
            <a:avLst/>
          </a:prstGeom>
        </p:spPr>
      </p:pic>
      <p:sp>
        <p:nvSpPr>
          <p:cNvPr id="8" name="Bublinový popisek: se šipkou dolů 7">
            <a:extLst>
              <a:ext uri="{FF2B5EF4-FFF2-40B4-BE49-F238E27FC236}">
                <a16:creationId xmlns:a16="http://schemas.microsoft.com/office/drawing/2014/main" id="{03CD9683-117F-C15C-515B-E8BD5B8512FE}"/>
              </a:ext>
            </a:extLst>
          </p:cNvPr>
          <p:cNvSpPr/>
          <p:nvPr/>
        </p:nvSpPr>
        <p:spPr>
          <a:xfrm>
            <a:off x="5885892" y="4604448"/>
            <a:ext cx="2358516" cy="1584176"/>
          </a:xfrm>
          <a:prstGeom prst="downArrow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9FE79E85-D7C8-D45F-B268-C267AA090E47}"/>
              </a:ext>
            </a:extLst>
          </p:cNvPr>
          <p:cNvSpPr txBox="1"/>
          <p:nvPr/>
        </p:nvSpPr>
        <p:spPr>
          <a:xfrm>
            <a:off x="5885892" y="4604448"/>
            <a:ext cx="25202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cap="all" dirty="0">
                <a:latin typeface="Arial" panose="020B0604020202020204" pitchFamily="34" charset="0"/>
                <a:cs typeface="Arial" panose="020B0604020202020204" pitchFamily="34" charset="0"/>
              </a:rPr>
              <a:t>Železniční přejezd na silnici II/319 u Rokytnice v Orlic. horách</a:t>
            </a: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7" t="9199" r="5517" b="20071"/>
          <a:stretch/>
        </p:blipFill>
        <p:spPr>
          <a:xfrm>
            <a:off x="-29498" y="1340769"/>
            <a:ext cx="9173498" cy="5552645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451641" y="5996541"/>
            <a:ext cx="8211219" cy="707886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 roce 2018 proběhla realizace stavby přejezdového zabezpečovacího zařízení se závorami.</a:t>
            </a:r>
          </a:p>
        </p:txBody>
      </p:sp>
    </p:spTree>
    <p:extLst>
      <p:ext uri="{BB962C8B-B14F-4D97-AF65-F5344CB8AC3E}">
        <p14:creationId xmlns:p14="http://schemas.microsoft.com/office/powerpoint/2010/main" val="2214049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Královéhradecký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na silnici I/16 v Trutnově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9A38F40A-C9F3-09A8-7F83-E67EF7332B9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937" r="3179" b="8000"/>
          <a:stretch/>
        </p:blipFill>
        <p:spPr>
          <a:xfrm>
            <a:off x="-2" y="1327648"/>
            <a:ext cx="9144000" cy="5552645"/>
          </a:xfrm>
          <a:prstGeom prst="rect">
            <a:avLst/>
          </a:prstGeom>
        </p:spPr>
      </p:pic>
      <p:sp>
        <p:nvSpPr>
          <p:cNvPr id="22" name="Šipka: doprava 21">
            <a:extLst>
              <a:ext uri="{FF2B5EF4-FFF2-40B4-BE49-F238E27FC236}">
                <a16:creationId xmlns:a16="http://schemas.microsoft.com/office/drawing/2014/main" id="{705B2F0A-5401-9C84-84F9-12B621721E3E}"/>
              </a:ext>
            </a:extLst>
          </p:cNvPr>
          <p:cNvSpPr/>
          <p:nvPr/>
        </p:nvSpPr>
        <p:spPr>
          <a:xfrm>
            <a:off x="2267744" y="2492896"/>
            <a:ext cx="2183139" cy="1440160"/>
          </a:xfrm>
          <a:prstGeom prst="rightArrow">
            <a:avLst>
              <a:gd name="adj1" fmla="val 50000"/>
              <a:gd name="adj2" fmla="val 58371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5B410724-AC90-0619-9EC5-B4915ACE5BEB}"/>
              </a:ext>
            </a:extLst>
          </p:cNvPr>
          <p:cNvSpPr txBox="1"/>
          <p:nvPr/>
        </p:nvSpPr>
        <p:spPr>
          <a:xfrm>
            <a:off x="2267744" y="2804420"/>
            <a:ext cx="2160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cap="all" dirty="0">
                <a:latin typeface="Arial" panose="020B0604020202020204" pitchFamily="34" charset="0"/>
                <a:cs typeface="Arial" panose="020B0604020202020204" pitchFamily="34" charset="0"/>
              </a:rPr>
              <a:t>Křižovatka na silnici I/16 v Trutnově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84DE935E-0889-404C-8574-5D7F5D48F63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86"/>
          <a:stretch/>
        </p:blipFill>
        <p:spPr>
          <a:xfrm>
            <a:off x="-4153" y="1352247"/>
            <a:ext cx="9148151" cy="5568532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538398" y="5934978"/>
            <a:ext cx="8211219" cy="707886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2021 – Proběhlo přesunutí přechodu pro chodce a umístění ostrůvku. Čeká se na obchvat Trutnova silnice D11.</a:t>
            </a:r>
          </a:p>
        </p:txBody>
      </p:sp>
    </p:spTree>
    <p:extLst>
      <p:ext uri="{BB962C8B-B14F-4D97-AF65-F5344CB8AC3E}">
        <p14:creationId xmlns:p14="http://schemas.microsoft.com/office/powerpoint/2010/main" val="325004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délník 13">
            <a:extLst>
              <a:ext uri="{FF2B5EF4-FFF2-40B4-BE49-F238E27FC236}">
                <a16:creationId xmlns:a16="http://schemas.microsoft.com/office/drawing/2014/main" id="{BDDD7332-1B39-EB39-7E1B-FBC6653CDC78}"/>
              </a:ext>
            </a:extLst>
          </p:cNvPr>
          <p:cNvSpPr/>
          <p:nvPr/>
        </p:nvSpPr>
        <p:spPr>
          <a:xfrm>
            <a:off x="251520" y="1845283"/>
            <a:ext cx="5868144" cy="20774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Celkem představeno na DK 2014 - 2024</a:t>
            </a:r>
          </a:p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	- </a:t>
            </a: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397 rizikových míst.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cs-C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Stav prosinec 2024: </a:t>
            </a:r>
          </a:p>
          <a:p>
            <a:pPr>
              <a:spcBef>
                <a:spcPts val="600"/>
              </a:spcBef>
            </a:pPr>
            <a:r>
              <a:rPr lang="cs-CZ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Opatření realizováno na 224 místech.</a:t>
            </a:r>
          </a:p>
          <a:p>
            <a:pPr>
              <a:spcBef>
                <a:spcPts val="600"/>
              </a:spcBef>
            </a:pPr>
            <a:r>
              <a:rPr lang="cs-CZ" sz="1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Opatření se připravuje na 135 místech.</a:t>
            </a:r>
          </a:p>
          <a:p>
            <a:pPr>
              <a:spcBef>
                <a:spcPts val="600"/>
              </a:spcBef>
            </a:pPr>
            <a:r>
              <a:rPr lang="cs-CZ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Neřeší se zatím 38 míst.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0" name="Obrázek 9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 11"/>
          <p:cNvSpPr/>
          <p:nvPr/>
        </p:nvSpPr>
        <p:spPr>
          <a:xfrm>
            <a:off x="4686197" y="1540823"/>
            <a:ext cx="4415613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000" dirty="0"/>
              <a:t>Na místech došlo v minulosti k </a:t>
            </a:r>
            <a:r>
              <a:rPr lang="cs-CZ" sz="2000" b="1" dirty="0">
                <a:solidFill>
                  <a:srgbClr val="FF0000"/>
                </a:solidFill>
              </a:rPr>
              <a:t>7662 </a:t>
            </a:r>
            <a:r>
              <a:rPr lang="cs-CZ" sz="2000" dirty="0"/>
              <a:t>dopravním nehodám.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cs-CZ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000" dirty="0"/>
              <a:t>Dle údajů CDV v. v. i. činí socioekonomická ztráta z nehodovosti na místech částku</a:t>
            </a:r>
          </a:p>
          <a:p>
            <a:r>
              <a:rPr lang="cs-CZ" sz="2000" b="1" dirty="0">
                <a:solidFill>
                  <a:srgbClr val="C00000"/>
                </a:solidFill>
              </a:rPr>
              <a:t>	14,5 mld. Kč.</a:t>
            </a:r>
          </a:p>
          <a:p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/>
          </a:p>
        </p:txBody>
      </p:sp>
      <p:graphicFrame>
        <p:nvGraphicFramePr>
          <p:cNvPr id="5" name="Graf 4">
            <a:extLst>
              <a:ext uri="{FF2B5EF4-FFF2-40B4-BE49-F238E27FC236}">
                <a16:creationId xmlns:a16="http://schemas.microsoft.com/office/drawing/2014/main" id="{8E99C6CE-2D15-4260-B71A-7C62732FD65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41260135"/>
              </p:ext>
            </p:extLst>
          </p:nvPr>
        </p:nvGraphicFramePr>
        <p:xfrm>
          <a:off x="275449" y="3998570"/>
          <a:ext cx="4584583" cy="25267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7" name="Graf 6">
            <a:extLst>
              <a:ext uri="{FF2B5EF4-FFF2-40B4-BE49-F238E27FC236}">
                <a16:creationId xmlns:a16="http://schemas.microsoft.com/office/drawing/2014/main" id="{A048084D-9FE4-41A3-B8A6-C15DD51863C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99765780"/>
              </p:ext>
            </p:extLst>
          </p:nvPr>
        </p:nvGraphicFramePr>
        <p:xfrm>
          <a:off x="4860032" y="4016808"/>
          <a:ext cx="4286074" cy="27269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13" name="Obrázek 12">
            <a:extLst>
              <a:ext uri="{FF2B5EF4-FFF2-40B4-BE49-F238E27FC236}">
                <a16:creationId xmlns:a16="http://schemas.microsoft.com/office/drawing/2014/main" id="{3EE48E71-AA99-4115-8537-E986142AEE2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" r="1917" b="531"/>
          <a:stretch/>
        </p:blipFill>
        <p:spPr>
          <a:xfrm>
            <a:off x="18819" y="1718689"/>
            <a:ext cx="9144000" cy="5136439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755576" y="1340768"/>
            <a:ext cx="5446646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Vývoj míst z DK 2014 – 2024 Česká republika</a:t>
            </a:r>
          </a:p>
        </p:txBody>
      </p:sp>
      <p:pic>
        <p:nvPicPr>
          <p:cNvPr id="4" name="Picture 2" descr="\\NAS\D.Konference\2023\LOGO DK 2023\PNG_3.png">
            <a:extLst>
              <a:ext uri="{FF2B5EF4-FFF2-40B4-BE49-F238E27FC236}">
                <a16:creationId xmlns:a16="http://schemas.microsoft.com/office/drawing/2014/main" id="{783FB519-0EDE-1426-8583-A47DA87AE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0"/>
            <a:ext cx="3816424" cy="1239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ovéPole 15"/>
          <p:cNvSpPr txBox="1"/>
          <p:nvPr/>
        </p:nvSpPr>
        <p:spPr>
          <a:xfrm>
            <a:off x="960948" y="5142793"/>
            <a:ext cx="7366119" cy="1569660"/>
          </a:xfrm>
          <a:prstGeom prst="rect">
            <a:avLst/>
          </a:prstGeom>
          <a:solidFill>
            <a:schemeClr val="bg1">
              <a:alpha val="62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9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14,5 mld. Kč</a:t>
            </a:r>
          </a:p>
        </p:txBody>
      </p:sp>
    </p:spTree>
    <p:extLst>
      <p:ext uri="{BB962C8B-B14F-4D97-AF65-F5344CB8AC3E}">
        <p14:creationId xmlns:p14="http://schemas.microsoft.com/office/powerpoint/2010/main" val="3401289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Královéhradecký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na ul. Zborovské v Hradci Králové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236D3999-B8BD-B762-070E-CEDA3A93160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937" r="3179" b="8000"/>
          <a:stretch/>
        </p:blipFill>
        <p:spPr>
          <a:xfrm>
            <a:off x="-2" y="1340768"/>
            <a:ext cx="9144000" cy="5552645"/>
          </a:xfrm>
          <a:prstGeom prst="rect">
            <a:avLst/>
          </a:prstGeom>
        </p:spPr>
      </p:pic>
      <p:sp>
        <p:nvSpPr>
          <p:cNvPr id="20" name="Šipka: doleva 19">
            <a:extLst>
              <a:ext uri="{FF2B5EF4-FFF2-40B4-BE49-F238E27FC236}">
                <a16:creationId xmlns:a16="http://schemas.microsoft.com/office/drawing/2014/main" id="{C756189A-CBC1-0993-C7E5-37E3C5C27877}"/>
              </a:ext>
            </a:extLst>
          </p:cNvPr>
          <p:cNvSpPr/>
          <p:nvPr/>
        </p:nvSpPr>
        <p:spPr>
          <a:xfrm>
            <a:off x="4214098" y="5270490"/>
            <a:ext cx="2446134" cy="1518141"/>
          </a:xfrm>
          <a:prstGeom prst="lef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F7B7175A-B981-5378-311F-4BA0E6A75912}"/>
              </a:ext>
            </a:extLst>
          </p:cNvPr>
          <p:cNvSpPr txBox="1"/>
          <p:nvPr/>
        </p:nvSpPr>
        <p:spPr>
          <a:xfrm>
            <a:off x="4590073" y="5614063"/>
            <a:ext cx="22059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cap="all" dirty="0">
                <a:latin typeface="Arial" panose="020B0604020202020204" pitchFamily="34" charset="0"/>
                <a:cs typeface="Arial" panose="020B0604020202020204" pitchFamily="34" charset="0"/>
              </a:rPr>
              <a:t>Křižovatka na ul. Zborovské v Hradci Králové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6C6EF720-59B7-453A-9A25-33AE5E4BB45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3" r="3343"/>
          <a:stretch/>
        </p:blipFill>
        <p:spPr>
          <a:xfrm>
            <a:off x="-4" y="1313788"/>
            <a:ext cx="9143999" cy="5579625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231323" y="5666328"/>
            <a:ext cx="8211219" cy="1015663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2021 – Město Hradec Králové umístilo světelné signalizační zařízení.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2025 – Bude provedena úprava v souvislosti s přestavbou křižovatky Mileta</a:t>
            </a:r>
          </a:p>
        </p:txBody>
      </p:sp>
    </p:spTree>
    <p:extLst>
      <p:ext uri="{BB962C8B-B14F-4D97-AF65-F5344CB8AC3E}">
        <p14:creationId xmlns:p14="http://schemas.microsoft.com/office/powerpoint/2010/main" val="106089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Královéhradecký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Přechod pro chodce přes silnici I/16 v Trutnově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CFA8A0D0-7EC0-340E-1471-7E2EE728FB0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937" r="3179" b="8000"/>
          <a:stretch/>
        </p:blipFill>
        <p:spPr>
          <a:xfrm>
            <a:off x="-2" y="1340768"/>
            <a:ext cx="9144000" cy="5552645"/>
          </a:xfrm>
          <a:prstGeom prst="rect">
            <a:avLst/>
          </a:prstGeom>
        </p:spPr>
      </p:pic>
      <p:sp>
        <p:nvSpPr>
          <p:cNvPr id="20" name="Šipka: doleva 19">
            <a:extLst>
              <a:ext uri="{FF2B5EF4-FFF2-40B4-BE49-F238E27FC236}">
                <a16:creationId xmlns:a16="http://schemas.microsoft.com/office/drawing/2014/main" id="{AEFDC920-7A58-D004-445A-1457BA608CD7}"/>
              </a:ext>
            </a:extLst>
          </p:cNvPr>
          <p:cNvSpPr/>
          <p:nvPr/>
        </p:nvSpPr>
        <p:spPr>
          <a:xfrm>
            <a:off x="4644008" y="2373969"/>
            <a:ext cx="2880320" cy="1712172"/>
          </a:xfrm>
          <a:prstGeom prst="lef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8C78C959-1FDD-F27E-9644-C7091D4FAFAB}"/>
              </a:ext>
            </a:extLst>
          </p:cNvPr>
          <p:cNvSpPr txBox="1"/>
          <p:nvPr/>
        </p:nvSpPr>
        <p:spPr>
          <a:xfrm>
            <a:off x="4940239" y="2814557"/>
            <a:ext cx="27098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cap="all" dirty="0">
                <a:latin typeface="Arial" panose="020B0604020202020204" pitchFamily="34" charset="0"/>
                <a:cs typeface="Arial" panose="020B0604020202020204" pitchFamily="34" charset="0"/>
              </a:rPr>
              <a:t>Přechod pro chodce přes silnici I/16 v Trutnově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6C6EF720-59B7-453A-9A25-33AE5E4BB45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3" r="3343"/>
          <a:stretch/>
        </p:blipFill>
        <p:spPr>
          <a:xfrm>
            <a:off x="1" y="1294676"/>
            <a:ext cx="9143999" cy="5582930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383063" y="5996658"/>
            <a:ext cx="8211219" cy="707886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2021 – Došlo k opravě vozovky a došlo ke zrušení přechodu pro chodce.</a:t>
            </a:r>
          </a:p>
        </p:txBody>
      </p:sp>
    </p:spTree>
    <p:extLst>
      <p:ext uri="{BB962C8B-B14F-4D97-AF65-F5344CB8AC3E}">
        <p14:creationId xmlns:p14="http://schemas.microsoft.com/office/powerpoint/2010/main" val="981258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Přechod pro chodce přes silnici I/16 v Trutnově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E8A414C-5FD6-8174-21D2-ABC5AE121C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589" t="4436" r="4189" b="765"/>
          <a:stretch/>
        </p:blipFill>
        <p:spPr>
          <a:xfrm>
            <a:off x="0" y="1340767"/>
            <a:ext cx="9143998" cy="5640620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Královéhradecký kraj</a:t>
            </a:r>
          </a:p>
        </p:txBody>
      </p:sp>
      <p:sp>
        <p:nvSpPr>
          <p:cNvPr id="20" name="Šipka: doleva 19">
            <a:extLst>
              <a:ext uri="{FF2B5EF4-FFF2-40B4-BE49-F238E27FC236}">
                <a16:creationId xmlns:a16="http://schemas.microsoft.com/office/drawing/2014/main" id="{AEFDC920-7A58-D004-445A-1457BA608CD7}"/>
              </a:ext>
            </a:extLst>
          </p:cNvPr>
          <p:cNvSpPr/>
          <p:nvPr/>
        </p:nvSpPr>
        <p:spPr>
          <a:xfrm>
            <a:off x="6098395" y="4997553"/>
            <a:ext cx="2880320" cy="1712172"/>
          </a:xfrm>
          <a:prstGeom prst="lef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8C78C959-1FDD-F27E-9644-C7091D4FAFAB}"/>
              </a:ext>
            </a:extLst>
          </p:cNvPr>
          <p:cNvSpPr txBox="1"/>
          <p:nvPr/>
        </p:nvSpPr>
        <p:spPr>
          <a:xfrm>
            <a:off x="6351511" y="5467168"/>
            <a:ext cx="27098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cap="all" dirty="0">
                <a:latin typeface="Arial" panose="020B0604020202020204" pitchFamily="34" charset="0"/>
                <a:cs typeface="Arial" panose="020B0604020202020204" pitchFamily="34" charset="0"/>
              </a:rPr>
              <a:t>Křižovatka silnic I/11 a II/298,Třebechovice pod Orebem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17BF0E7A-1483-4A43-5D5B-98497C013A0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2" r="3492"/>
          <a:stretch/>
        </p:blipFill>
        <p:spPr>
          <a:xfrm>
            <a:off x="-33892" y="1363627"/>
            <a:ext cx="9145395" cy="5664769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465690" y="6228512"/>
            <a:ext cx="8211219" cy="400110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 roce 2021 došlo úpravě křižovatky a k 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podchodu pro pěší a cyklisty. 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141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Přechod pro chodce přes silnici I/16 v Trutnově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E8A414C-5FD6-8174-21D2-ABC5AE121C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589" t="4436" r="4189" b="765"/>
          <a:stretch/>
        </p:blipFill>
        <p:spPr>
          <a:xfrm>
            <a:off x="0" y="1340767"/>
            <a:ext cx="9143998" cy="5640620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Královéhradecký kraj</a:t>
            </a:r>
          </a:p>
        </p:txBody>
      </p:sp>
      <p:sp>
        <p:nvSpPr>
          <p:cNvPr id="4" name="Bublinový popisek: se šipkou dolů 3">
            <a:extLst>
              <a:ext uri="{FF2B5EF4-FFF2-40B4-BE49-F238E27FC236}">
                <a16:creationId xmlns:a16="http://schemas.microsoft.com/office/drawing/2014/main" id="{ADE5B461-909B-4E7C-11FE-F7B486131CC8}"/>
              </a:ext>
            </a:extLst>
          </p:cNvPr>
          <p:cNvSpPr/>
          <p:nvPr/>
        </p:nvSpPr>
        <p:spPr>
          <a:xfrm>
            <a:off x="4031940" y="4005064"/>
            <a:ext cx="2124236" cy="1652119"/>
          </a:xfrm>
          <a:prstGeom prst="downArrow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EB78B3E5-952F-3114-69BC-59CE6512606A}"/>
              </a:ext>
            </a:extLst>
          </p:cNvPr>
          <p:cNvSpPr txBox="1"/>
          <p:nvPr/>
        </p:nvSpPr>
        <p:spPr>
          <a:xfrm>
            <a:off x="3993904" y="4021376"/>
            <a:ext cx="22322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cap="all" dirty="0">
                <a:latin typeface="Arial" panose="020B0604020202020204" pitchFamily="34" charset="0"/>
                <a:cs typeface="Arial" panose="020B0604020202020204" pitchFamily="34" charset="0"/>
              </a:rPr>
              <a:t>Úsek silnice I/31 v Hradci Králové u Fakultní nemocnice</a:t>
            </a:r>
          </a:p>
          <a:p>
            <a:endParaRPr lang="cs-CZ" sz="1600" dirty="0"/>
          </a:p>
        </p:txBody>
      </p:sp>
      <p:pic>
        <p:nvPicPr>
          <p:cNvPr id="23" name="Obrázek 22">
            <a:extLst>
              <a:ext uri="{FF2B5EF4-FFF2-40B4-BE49-F238E27FC236}">
                <a16:creationId xmlns:a16="http://schemas.microsoft.com/office/drawing/2014/main" id="{9750A6CC-0B8C-4A10-0705-103A9235003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2" r="3072"/>
          <a:stretch/>
        </p:blipFill>
        <p:spPr>
          <a:xfrm>
            <a:off x="-3788" y="1307056"/>
            <a:ext cx="9143998" cy="5708041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538398" y="6027364"/>
            <a:ext cx="8211219" cy="707886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 roce 2021 došlo obnově živičného krytu, a proveden nástřik VDZ. Pokles dopravy tranzit ubývá zapříčiněno D35 pokles nehodovosti.</a:t>
            </a:r>
          </a:p>
        </p:txBody>
      </p:sp>
    </p:spTree>
    <p:extLst>
      <p:ext uri="{BB962C8B-B14F-4D97-AF65-F5344CB8AC3E}">
        <p14:creationId xmlns:p14="http://schemas.microsoft.com/office/powerpoint/2010/main" val="2890759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EDCB1C30-B0CD-49AE-8967-BC1DA8807E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725" t="16401" r="7231" b="5201"/>
          <a:stretch/>
        </p:blipFill>
        <p:spPr>
          <a:xfrm>
            <a:off x="-2" y="1620682"/>
            <a:ext cx="9036498" cy="5237318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7" r="3017"/>
          <a:stretch/>
        </p:blipFill>
        <p:spPr>
          <a:xfrm>
            <a:off x="0" y="1423569"/>
            <a:ext cx="9144000" cy="5469643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7" r="2797"/>
          <a:stretch/>
        </p:blipFill>
        <p:spPr>
          <a:xfrm>
            <a:off x="-2" y="1450176"/>
            <a:ext cx="9144001" cy="5443036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na I/14 u trutnova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321112" y="1838709"/>
            <a:ext cx="8482584" cy="338554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Rychlost na hlavní komunikaci objíždění odbočujících vozidel.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292746" y="5237318"/>
            <a:ext cx="8558503" cy="156966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 – ŘSD připracuje rekonstrukci křižovatky, proveden audit, </a:t>
            </a:r>
            <a:r>
              <a:rPr lang="cs-CZ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balisety</a:t>
            </a: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VDZ a realizace proběhne v roce 2022. 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– Provedena bezpečností inspekce. Výše uvedené úpravy realizovány, budou ještě opraveny a doplněny VDZ i návazné komunikace nižších tříd. Krajská komunikace ještě v letošním roce.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– Obnova VDZ na opravené silnici (výměna krytu) </a:t>
            </a:r>
            <a:r>
              <a:rPr lang="cs-CZ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III.třídy</a:t>
            </a: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01415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57A3DF6E-F641-282D-B1AA-001787EA8E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E2C2C161-F3C9-1884-4A65-B2904DEB3549}"/>
              </a:ext>
            </a:extLst>
          </p:cNvPr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Královéhradecký kraj</a:t>
            </a:r>
          </a:p>
        </p:txBody>
      </p:sp>
    </p:spTree>
    <p:extLst>
      <p:ext uri="{BB962C8B-B14F-4D97-AF65-F5344CB8AC3E}">
        <p14:creationId xmlns:p14="http://schemas.microsoft.com/office/powerpoint/2010/main" val="4280332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D42D39D7-7ABF-6B5D-EB88-BA2C754178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936" t="10800" r="5544" b="5201"/>
          <a:stretch/>
        </p:blipFill>
        <p:spPr>
          <a:xfrm>
            <a:off x="0" y="1540823"/>
            <a:ext cx="9153595" cy="5336998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20" b="10220"/>
          <a:stretch/>
        </p:blipFill>
        <p:spPr>
          <a:xfrm>
            <a:off x="-12955" y="1474500"/>
            <a:ext cx="9166550" cy="5469643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99" b="10399"/>
          <a:stretch/>
        </p:blipFill>
        <p:spPr>
          <a:xfrm>
            <a:off x="4885" y="1481400"/>
            <a:ext cx="9163190" cy="5443036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I/36 u obce Čestice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321112" y="1838709"/>
            <a:ext cx="8482584" cy="338554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Horší čitelnost průběhu oblouku, změna okolního prostředí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383063" y="4732402"/>
            <a:ext cx="8558503" cy="181588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– ŘSD připravuje rekonstrukci křižovatky.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– Provedena bezpečnostní inspekce, na základě ní zadáno zpracování dokumentace (sloučené řízení) na úpravu křižovatky, zmenšení neorganizovaného prostoru, úprava nevyhovujícího příčného sklonu. Letos má být do konce července podána žádost o společné povelené.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– Vybrán zhotovitel na kompletní úpravu křižovatky, dokončení letos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– V roce 2024 zrealizováno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B31403BD-522A-DA03-153F-12C312FBEC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7D4C2CEF-5674-04CB-4541-22744E500A46}"/>
              </a:ext>
            </a:extLst>
          </p:cNvPr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Královéhradecký kraj</a:t>
            </a:r>
          </a:p>
        </p:txBody>
      </p:sp>
    </p:spTree>
    <p:extLst>
      <p:ext uri="{BB962C8B-B14F-4D97-AF65-F5344CB8AC3E}">
        <p14:creationId xmlns:p14="http://schemas.microsoft.com/office/powerpoint/2010/main" val="219776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2F6A43-F185-648B-AFB8-B043B005DE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8FC36673-6A76-2FF0-6050-1591CAE1C6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" r="2777"/>
          <a:stretch/>
        </p:blipFill>
        <p:spPr>
          <a:xfrm>
            <a:off x="0" y="1531639"/>
            <a:ext cx="9153595" cy="5336998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05B23C14-D0EE-1946-36E2-FB4D00228D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D75DED31-271D-BFBF-8D93-25A1AFC540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8" name="Obdélník 17">
            <a:extLst>
              <a:ext uri="{FF2B5EF4-FFF2-40B4-BE49-F238E27FC236}">
                <a16:creationId xmlns:a16="http://schemas.microsoft.com/office/drawing/2014/main" id="{9CEFAF43-DF98-20DB-59EA-8BD9F76F8669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AD5FE01D-BE39-4B3C-9939-84310A58B6E6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77DE8E3D-55E0-15AA-BB00-C397FFC9FE5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20" b="10220"/>
          <a:stretch/>
        </p:blipFill>
        <p:spPr>
          <a:xfrm>
            <a:off x="0" y="1363627"/>
            <a:ext cx="9166550" cy="5469643"/>
          </a:xfrm>
          <a:prstGeom prst="rect">
            <a:avLst/>
          </a:prstGeom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BAD3D4C9-1547-9408-9994-89053149592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99" b="10399"/>
          <a:stretch/>
        </p:blipFill>
        <p:spPr>
          <a:xfrm>
            <a:off x="-9597" y="1445074"/>
            <a:ext cx="9163190" cy="5443036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0BEA40E9-0539-59EF-E694-791F11F2D420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II/324 u Lubna u Nechanic</a:t>
            </a:r>
          </a:p>
        </p:txBody>
      </p:sp>
      <p:sp>
        <p:nvSpPr>
          <p:cNvPr id="24" name="Obdélník 23">
            <a:extLst>
              <a:ext uri="{FF2B5EF4-FFF2-40B4-BE49-F238E27FC236}">
                <a16:creationId xmlns:a16="http://schemas.microsoft.com/office/drawing/2014/main" id="{C97E53BD-0079-5439-E15F-D898B1433B26}"/>
              </a:ext>
            </a:extLst>
          </p:cNvPr>
          <p:cNvSpPr/>
          <p:nvPr/>
        </p:nvSpPr>
        <p:spPr>
          <a:xfrm>
            <a:off x="321112" y="1838709"/>
            <a:ext cx="8482584" cy="338554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Kombinace směrového a výškového oblouku, horší čitelnost trasy</a:t>
            </a:r>
          </a:p>
        </p:txBody>
      </p:sp>
      <p:sp>
        <p:nvSpPr>
          <p:cNvPr id="25" name="Obdélník 24">
            <a:extLst>
              <a:ext uri="{FF2B5EF4-FFF2-40B4-BE49-F238E27FC236}">
                <a16:creationId xmlns:a16="http://schemas.microsoft.com/office/drawing/2014/main" id="{DEDADFFF-7E05-4D04-D577-AC35E63AAF70}"/>
              </a:ext>
            </a:extLst>
          </p:cNvPr>
          <p:cNvSpPr/>
          <p:nvPr/>
        </p:nvSpPr>
        <p:spPr>
          <a:xfrm>
            <a:off x="321112" y="5877272"/>
            <a:ext cx="8558503" cy="58477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– V roce 2024 zrealizovány úpravy - </a:t>
            </a:r>
            <a:r>
              <a:rPr lang="pl-PL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mikrokoberec, Z3, B21a, doplnění A1a, VDZ</a:t>
            </a:r>
            <a:endParaRPr lang="cs-CZ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3F5C1AF7-500B-4677-9901-DF8D9E2A7C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AFCAB61B-A618-175D-4F8A-5D99AAC4113A}"/>
              </a:ext>
            </a:extLst>
          </p:cNvPr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Královéhradecký kraj</a:t>
            </a:r>
          </a:p>
        </p:txBody>
      </p:sp>
    </p:spTree>
    <p:extLst>
      <p:ext uri="{BB962C8B-B14F-4D97-AF65-F5344CB8AC3E}">
        <p14:creationId xmlns:p14="http://schemas.microsoft.com/office/powerpoint/2010/main" val="400204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647468E8-0A3A-72C3-4360-4BF5611007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937" t="4969" r="3722" b="6431"/>
          <a:stretch/>
        </p:blipFill>
        <p:spPr>
          <a:xfrm>
            <a:off x="0" y="1476504"/>
            <a:ext cx="9143998" cy="5381496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2" b="10122"/>
          <a:stretch/>
        </p:blipFill>
        <p:spPr>
          <a:xfrm>
            <a:off x="0" y="1399374"/>
            <a:ext cx="9144000" cy="5469643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99" b="10399"/>
          <a:stretch/>
        </p:blipFill>
        <p:spPr>
          <a:xfrm>
            <a:off x="0" y="1425981"/>
            <a:ext cx="9163190" cy="5443036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na sil. I/33 u Semonic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321112" y="1838709"/>
            <a:ext cx="8482584" cy="338554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Úprava přednosti, psychologická přednost.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231323" y="5345718"/>
            <a:ext cx="8558503" cy="132343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– Žádné opatření se nechystá, situace se stabilizovala, řidiči si navykli na novou dopravní úpravu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– Beze změny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– V roce 2024 změna úpravy do původního režimu, bez problému, rizikové místo zaniklo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B202EB4-F61D-5F15-B836-EBF59F5EAE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E9CD2577-F455-8E09-BF5D-E685AA1898BF}"/>
              </a:ext>
            </a:extLst>
          </p:cNvPr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Královéhradecký kraj</a:t>
            </a:r>
          </a:p>
        </p:txBody>
      </p:sp>
    </p:spTree>
    <p:extLst>
      <p:ext uri="{BB962C8B-B14F-4D97-AF65-F5344CB8AC3E}">
        <p14:creationId xmlns:p14="http://schemas.microsoft.com/office/powerpoint/2010/main" val="3265434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Královéhradecký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I/35 u Ostoměře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0FF258CC-9B5C-DA0B-9673-05E1EB185F4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937" r="3179" b="8000"/>
          <a:stretch/>
        </p:blipFill>
        <p:spPr>
          <a:xfrm>
            <a:off x="-2" y="1340768"/>
            <a:ext cx="9144000" cy="5552645"/>
          </a:xfrm>
          <a:prstGeom prst="rect">
            <a:avLst/>
          </a:prstGeom>
        </p:spPr>
      </p:pic>
      <p:sp>
        <p:nvSpPr>
          <p:cNvPr id="20" name="Šipka: doprava 19">
            <a:extLst>
              <a:ext uri="{FF2B5EF4-FFF2-40B4-BE49-F238E27FC236}">
                <a16:creationId xmlns:a16="http://schemas.microsoft.com/office/drawing/2014/main" id="{AB87024A-3592-068B-534A-68BFD56405CE}"/>
              </a:ext>
            </a:extLst>
          </p:cNvPr>
          <p:cNvSpPr/>
          <p:nvPr/>
        </p:nvSpPr>
        <p:spPr>
          <a:xfrm>
            <a:off x="766126" y="3933056"/>
            <a:ext cx="1956565" cy="1440160"/>
          </a:xfrm>
          <a:prstGeom prst="rightArrow">
            <a:avLst>
              <a:gd name="adj1" fmla="val 50000"/>
              <a:gd name="adj2" fmla="val 58371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56AD1F2D-D629-066F-CC47-EFCF6E81C875}"/>
              </a:ext>
            </a:extLst>
          </p:cNvPr>
          <p:cNvSpPr txBox="1"/>
          <p:nvPr/>
        </p:nvSpPr>
        <p:spPr>
          <a:xfrm flipH="1">
            <a:off x="786329" y="4254187"/>
            <a:ext cx="16367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cap="all" dirty="0">
                <a:latin typeface="Arial" panose="020B0604020202020204" pitchFamily="34" charset="0"/>
                <a:cs typeface="Arial" panose="020B0604020202020204" pitchFamily="34" charset="0"/>
              </a:rPr>
              <a:t>Úsek silnice I/35 u Ostoměře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6C6EF720-59B7-453A-9A25-33AE5E4BB45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3" r="3343"/>
          <a:stretch/>
        </p:blipFill>
        <p:spPr>
          <a:xfrm>
            <a:off x="-4" y="1280385"/>
            <a:ext cx="9143999" cy="5610612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538398" y="6335140"/>
            <a:ext cx="8211219" cy="400110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2021 - Rekonstrukce komunikace a železničního přejezdu dokončena. </a:t>
            </a:r>
          </a:p>
        </p:txBody>
      </p:sp>
    </p:spTree>
    <p:extLst>
      <p:ext uri="{BB962C8B-B14F-4D97-AF65-F5344CB8AC3E}">
        <p14:creationId xmlns:p14="http://schemas.microsoft.com/office/powerpoint/2010/main" val="1303480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57"/>
          <a:stretch/>
        </p:blipFill>
        <p:spPr bwMode="auto">
          <a:xfrm>
            <a:off x="0" y="1340767"/>
            <a:ext cx="9144000" cy="5535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Připravovaná opatření</a:t>
            </a:r>
          </a:p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Královéhradecký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71" y="64726"/>
            <a:ext cx="1168860" cy="1147215"/>
          </a:xfrm>
          <a:prstGeom prst="rect">
            <a:avLst/>
          </a:prstGeom>
        </p:spPr>
      </p:pic>
      <p:pic>
        <p:nvPicPr>
          <p:cNvPr id="22" name="Obrázek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99" b="10299"/>
          <a:stretch/>
        </p:blipFill>
        <p:spPr>
          <a:xfrm>
            <a:off x="-3" y="1431156"/>
            <a:ext cx="9144001" cy="5445418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77" b="9877"/>
          <a:stretch/>
        </p:blipFill>
        <p:spPr>
          <a:xfrm>
            <a:off x="-5" y="1366335"/>
            <a:ext cx="9143999" cy="5503276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I/16 u obce Pilníkov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52816" y="1700808"/>
            <a:ext cx="8482584" cy="738664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nepřizpůsobení rychlosti vozidla protisměrným směrovým obloukům, vzrostlé kmeny stromů nechráněné svodidly, blízkost vodoteče a z toho vyplývající neočekávaná možná vlhká místa na vozovce.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252816" y="2707796"/>
            <a:ext cx="8482584" cy="3970318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– ŘSD na silnici I/16 nechalo zpracovat BI (od hranic s Libereckým krajem až k hran. přechodu Královec) -&gt; vzešla rizika k řešení.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– Ve směru od Liberce k městu Trutnov ŘSD zpracovalo PD k umístění svodidel a dalších bezpečnostních prvků -&gt; vybral se zhotovitel stavby -&gt; nakoupila se svodidla.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– Ve zbylé části Trutnov – hran. přechod Královec probíhalo zpracování PD k odstranění rizik z BI, předpoklad realizace této části v roce 2017 -&gt; stejný problém s kácením stromů.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 – Stále probíhá postupné kácení stromů, které brání umístění svodidel -&gt; řeší se připomínky.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 – Předpoklad realizace stavby v části  Liberec - Trutnov.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 – Proběhla instalace svodidel, stále jsou problémy s kácením stromů.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– Je stále problém s kácením stromů -&gt; kácení neustále napadá občanské sdružení tvořené jedním člověkem.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– Trvají problémy s povolením kácení, jsou káceny pouze stromy, které mají negativní dendrologický posudek, nelze osadit svodidla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– Proběhlo kácení stromů ve špatném stavu, doplnění směrových desek do zatáček, ŘSD prověří umístnění svodidel na nově vykácena místa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– Svodidla nelze umístit, stále překáží stromy</a:t>
            </a:r>
          </a:p>
        </p:txBody>
      </p:sp>
    </p:spTree>
    <p:extLst>
      <p:ext uri="{BB962C8B-B14F-4D97-AF65-F5344CB8AC3E}">
        <p14:creationId xmlns:p14="http://schemas.microsoft.com/office/powerpoint/2010/main" val="3383766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0" name="Obrázek 9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755576" y="1340768"/>
            <a:ext cx="5400600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Riziková místa na typech komunikací</a:t>
            </a:r>
          </a:p>
        </p:txBody>
      </p:sp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4545F6E9-1268-E12E-C1A8-0352F52D80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-13208"/>
            <a:ext cx="3816424" cy="1239709"/>
          </a:xfrm>
          <a:prstGeom prst="rect">
            <a:avLst/>
          </a:prstGeom>
        </p:spPr>
      </p:pic>
      <p:graphicFrame>
        <p:nvGraphicFramePr>
          <p:cNvPr id="5" name="Graf 4">
            <a:extLst>
              <a:ext uri="{FF2B5EF4-FFF2-40B4-BE49-F238E27FC236}">
                <a16:creationId xmlns:a16="http://schemas.microsoft.com/office/drawing/2014/main" id="{7738F517-AD8E-42D4-A4E3-203C51CDD98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772109"/>
              </p:ext>
            </p:extLst>
          </p:nvPr>
        </p:nvGraphicFramePr>
        <p:xfrm>
          <a:off x="383063" y="2348880"/>
          <a:ext cx="7732425" cy="37766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38108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5F804879-3D9E-41E1-9FDC-23908717EC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150" r="3718" b="8000"/>
          <a:stretch/>
        </p:blipFill>
        <p:spPr>
          <a:xfrm>
            <a:off x="-2" y="1372416"/>
            <a:ext cx="9143998" cy="5485584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Připravovaná opatření</a:t>
            </a:r>
          </a:p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Královéhradecký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26" b="10026"/>
          <a:stretch/>
        </p:blipFill>
        <p:spPr>
          <a:xfrm>
            <a:off x="-4" y="1375136"/>
            <a:ext cx="9147126" cy="5484702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41" b="9841"/>
          <a:stretch/>
        </p:blipFill>
        <p:spPr>
          <a:xfrm>
            <a:off x="-6257" y="1359212"/>
            <a:ext cx="9150253" cy="5511991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I/16 u Vidochova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25965" y="1841439"/>
            <a:ext cx="8482584" cy="584775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malé poloměry oblouků v </a:t>
            </a:r>
            <a:r>
              <a:rPr lang="cs-CZ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extravilánu</a:t>
            </a: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 při lomech nivelety, omezené rozhledy.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383063" y="5117123"/>
            <a:ext cx="8558503" cy="156966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 – Bude vydána místní úprava provozu ke zvýšení bezpečnosti kdy budou provedeny změny SDZ a VDZ.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– Stále se pracuje na přípravě SDZ a VDZ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– Bude obnoveno VDZ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– VDZ zatím neobnoveno, Obchvat Nové Paky v realizaci, UP 2025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– Ve výstavbě obchvat Nové Paky UP 2025,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51C1702-F778-44DA-94A5-FB2F5B6797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71" y="64726"/>
            <a:ext cx="1168860" cy="114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40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CE63EE38-27D8-79F2-6BD6-84CA543946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937" t="14598" r="4282"/>
          <a:stretch/>
        </p:blipFill>
        <p:spPr>
          <a:xfrm>
            <a:off x="-2" y="1602047"/>
            <a:ext cx="9144002" cy="5256952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Připravovaná opatření</a:t>
            </a:r>
          </a:p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Královéhradecký kraj</a:t>
            </a:r>
            <a:endParaRPr lang="cs-CZ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2" b="10122"/>
          <a:stretch/>
        </p:blipFill>
        <p:spPr>
          <a:xfrm>
            <a:off x="0" y="1400114"/>
            <a:ext cx="9144000" cy="5469643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58" b="10358"/>
          <a:stretch/>
        </p:blipFill>
        <p:spPr>
          <a:xfrm>
            <a:off x="-4799" y="1440348"/>
            <a:ext cx="9153595" cy="5443036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na I/32 u Jičína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25965" y="1841439"/>
            <a:ext cx="8482584" cy="338554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Vyšší rychlost průjezdu křižovatkou .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383063" y="4797152"/>
            <a:ext cx="8558503" cy="181588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 – Návrh úpravy je podpora směrového vedení a odstranění zeleně z rozhledů.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– Pracuje se na směrovém vedení a odstranění zeleně.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– Průběžný prořez dřevin a obnova VDZ. ŘSD má v plánu obnovu VDZ.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– Částečně obnova VDZ, nová svítidla v křižovatce, tato kompletně nasvícena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– Proveden  prořez vegetace, obnova VDZ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EF29FC30-FA6A-FB08-035F-24EF24AA41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80" y="39950"/>
            <a:ext cx="1168860" cy="114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060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41EB773-C27A-DC46-CBA3-9BAEDF7D59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84" b="9984"/>
          <a:stretch/>
        </p:blipFill>
        <p:spPr>
          <a:xfrm>
            <a:off x="0" y="1540823"/>
            <a:ext cx="9143998" cy="5317177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2" b="10122"/>
          <a:stretch/>
        </p:blipFill>
        <p:spPr>
          <a:xfrm>
            <a:off x="-9983" y="1401660"/>
            <a:ext cx="9144000" cy="5469643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99" b="10399"/>
          <a:stretch/>
        </p:blipFill>
        <p:spPr>
          <a:xfrm>
            <a:off x="2" y="1443440"/>
            <a:ext cx="9143998" cy="5443036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na sil. III/2997 u Smiřic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321112" y="1838709"/>
            <a:ext cx="8482584" cy="338554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Psychologická přednost v křižovatce.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383063" y="5317177"/>
            <a:ext cx="8558503" cy="1077218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– V rámci rekonstrukce silnice bude vybudována okružní křižovatka. Probíhá zpracování DÚR.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– Probíhá příprava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– Letos předpoklad získat  SP a dotaci na celou akci, v plánu realizace 2026 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E3828831-0CC3-5AC2-8B4F-6E6983161B94}"/>
              </a:ext>
            </a:extLst>
          </p:cNvPr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Připravovaná opatření</a:t>
            </a:r>
          </a:p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Královéhradecký kraj</a:t>
            </a:r>
            <a:endParaRPr lang="cs-CZ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C447314-6E8A-82FF-9423-49229023EA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80" y="97341"/>
            <a:ext cx="1168860" cy="114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01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41EB773-C27A-DC46-CBA3-9BAEDF7D59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1" b="2801"/>
          <a:stretch/>
        </p:blipFill>
        <p:spPr>
          <a:xfrm>
            <a:off x="-9595" y="1540823"/>
            <a:ext cx="9143998" cy="5317177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2" b="10122"/>
          <a:stretch/>
        </p:blipFill>
        <p:spPr>
          <a:xfrm>
            <a:off x="9593" y="1393306"/>
            <a:ext cx="9144000" cy="5469643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16" b="10316"/>
          <a:stretch/>
        </p:blipFill>
        <p:spPr>
          <a:xfrm>
            <a:off x="2" y="1439024"/>
            <a:ext cx="9143998" cy="5443036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sil. I/37 u obce Hajnice (Výšinka)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321112" y="1838709"/>
            <a:ext cx="8482584" cy="338554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Uspořádání stykových křižovatek, možnost předjíždění 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321112" y="5891925"/>
            <a:ext cx="8558503" cy="83099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– Zadána studie – bezpečnostní audit na úpravu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– Na základě BI zadán projekt na úpravu (rozšíření I/37 a úprava napojení vedlejších komunikací), přenosné měření rychlosti, realizace 2026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E3828831-0CC3-5AC2-8B4F-6E6983161B94}"/>
              </a:ext>
            </a:extLst>
          </p:cNvPr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Připravovaná opatření</a:t>
            </a:r>
          </a:p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Královéhradecký kraj</a:t>
            </a:r>
            <a:endParaRPr lang="cs-CZ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C447314-6E8A-82FF-9423-49229023EA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80" y="97341"/>
            <a:ext cx="1168860" cy="114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172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647468E8-0A3A-72C3-4360-4BF5611007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" b="673"/>
          <a:stretch/>
        </p:blipFill>
        <p:spPr>
          <a:xfrm>
            <a:off x="0" y="1476504"/>
            <a:ext cx="9143998" cy="5381496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35646" y="142308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Opatření se nerealizují</a:t>
            </a:r>
          </a:p>
          <a:p>
            <a:r>
              <a:rPr lang="cs-CZ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Královéhradecký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2" b="10122"/>
          <a:stretch/>
        </p:blipFill>
        <p:spPr>
          <a:xfrm>
            <a:off x="0" y="1409413"/>
            <a:ext cx="9144000" cy="5469643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99" b="10399"/>
          <a:stretch/>
        </p:blipFill>
        <p:spPr>
          <a:xfrm>
            <a:off x="0" y="1422716"/>
            <a:ext cx="9163190" cy="5443036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na sil. I/33 u smiřic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321112" y="1838709"/>
            <a:ext cx="8482584" cy="338554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Změny intenzit vozidel, rychlost na hl. komunikaci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323934" y="5957460"/>
            <a:ext cx="8558503" cy="58477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– Žádné opatření se nechystá, zprovozněním D11 došlo k poklesu intenzit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– ŘSD žádné opatření nechystá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64598F56-DE98-8839-9420-F587B08F2D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437" y="54304"/>
            <a:ext cx="1213209" cy="119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313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0" name="Obrázek 9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755576" y="1340768"/>
            <a:ext cx="5976664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Informace k vývoji opatření na místech</a:t>
            </a:r>
          </a:p>
        </p:txBody>
      </p:sp>
      <p:sp>
        <p:nvSpPr>
          <p:cNvPr id="13" name="Zástupný symbol pro obsah 2"/>
          <p:cNvSpPr>
            <a:spLocks noGrp="1"/>
          </p:cNvSpPr>
          <p:nvPr>
            <p:ph idx="1"/>
          </p:nvPr>
        </p:nvSpPr>
        <p:spPr>
          <a:xfrm>
            <a:off x="251520" y="1916832"/>
            <a:ext cx="8298308" cy="4527557"/>
          </a:xfrm>
        </p:spPr>
        <p:txBody>
          <a:bodyPr>
            <a:normAutofit/>
          </a:bodyPr>
          <a:lstStyle/>
          <a:p>
            <a:pPr algn="just"/>
            <a:r>
              <a:rPr lang="cs-CZ" sz="1700" b="1" dirty="0">
                <a:latin typeface="Arial" panose="020B0604020202020204" pitchFamily="34" charset="0"/>
                <a:cs typeface="Arial" panose="020B0604020202020204" pitchFamily="34" charset="0"/>
              </a:rPr>
              <a:t>Průběžně zveřejňujeme nově zjištěné informace</a:t>
            </a:r>
          </a:p>
          <a:p>
            <a:pPr marL="0" indent="0" algn="just">
              <a:buNone/>
            </a:pPr>
            <a:r>
              <a:rPr lang="cs-CZ" sz="1700" b="1" dirty="0">
                <a:latin typeface="Arial" panose="020B0604020202020204" pitchFamily="34" charset="0"/>
                <a:cs typeface="Arial" panose="020B0604020202020204" pitchFamily="34" charset="0"/>
              </a:rPr>
              <a:t>     k vývoji opatření na místech na </a:t>
            </a:r>
            <a:r>
              <a:rPr lang="cs-CZ" sz="1700" b="1" dirty="0">
                <a:solidFill>
                  <a:srgbClr val="417D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webových stránkách</a:t>
            </a:r>
          </a:p>
          <a:p>
            <a:pPr marL="0" indent="0" algn="just">
              <a:buNone/>
            </a:pPr>
            <a:r>
              <a:rPr lang="cs-CZ" sz="1700" b="1" dirty="0">
                <a:solidFill>
                  <a:srgbClr val="417D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Dopravní konference.</a:t>
            </a:r>
          </a:p>
          <a:p>
            <a:pPr marL="0" indent="0" algn="ctr">
              <a:buNone/>
            </a:pPr>
            <a:r>
              <a:rPr lang="cs-CZ" sz="1700" b="1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www.dopravnikonference.com</a:t>
            </a:r>
            <a:endParaRPr lang="cs-CZ" sz="17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cs-CZ" sz="17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1700" b="1" dirty="0">
                <a:latin typeface="Arial" panose="020B0604020202020204" pitchFamily="34" charset="0"/>
                <a:cs typeface="Arial" panose="020B0604020202020204" pitchFamily="34" charset="0"/>
              </a:rPr>
              <a:t>Sdělte nám prosím nové informace k RM:</a:t>
            </a:r>
          </a:p>
          <a:p>
            <a:pPr marL="0" indent="0" algn="ctr">
              <a:buNone/>
            </a:pPr>
            <a:r>
              <a:rPr lang="cs-CZ" sz="1700" b="1" dirty="0">
                <a:solidFill>
                  <a:srgbClr val="417D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Bc. Martin Landsfeld</a:t>
            </a:r>
          </a:p>
          <a:p>
            <a:pPr marL="0" indent="0" algn="ctr">
              <a:buNone/>
            </a:pPr>
            <a:r>
              <a:rPr lang="cs-CZ" sz="1700" b="1" dirty="0">
                <a:solidFill>
                  <a:srgbClr val="417D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tel: 601 367 009 </a:t>
            </a:r>
          </a:p>
          <a:p>
            <a:pPr marL="0" indent="0" algn="ctr">
              <a:buNone/>
            </a:pPr>
            <a:r>
              <a:rPr lang="cs-CZ" sz="1700" b="1" dirty="0">
                <a:solidFill>
                  <a:srgbClr val="417D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e-mail: info@dopravnikonference.com</a:t>
            </a:r>
            <a:endParaRPr lang="cs-CZ" sz="17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cs-CZ" sz="17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1700" b="1" dirty="0">
                <a:solidFill>
                  <a:srgbClr val="417D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Facebook stránky:</a:t>
            </a:r>
          </a:p>
          <a:p>
            <a:pPr marL="0" indent="0" algn="just">
              <a:buNone/>
            </a:pPr>
            <a:r>
              <a:rPr lang="cs-CZ" sz="1700" b="1" dirty="0">
                <a:latin typeface="Arial" panose="020B0604020202020204" pitchFamily="34" charset="0"/>
                <a:cs typeface="Arial" panose="020B0604020202020204" pitchFamily="34" charset="0"/>
              </a:rPr>
              <a:t>- vyhledat Dopravní konference s BESIPEM.</a:t>
            </a:r>
          </a:p>
          <a:p>
            <a:pPr marL="0" indent="0" algn="ctr">
              <a:buNone/>
            </a:pPr>
            <a:endParaRPr lang="cs-CZ" sz="2800" b="1" dirty="0"/>
          </a:p>
          <a:p>
            <a:pPr algn="just"/>
            <a:endParaRPr lang="cs-CZ" sz="2800" b="1" dirty="0">
              <a:solidFill>
                <a:srgbClr val="00B0F0"/>
              </a:solidFill>
            </a:endParaRPr>
          </a:p>
          <a:p>
            <a:pPr algn="just"/>
            <a:endParaRPr lang="cs-CZ" sz="2800" b="1" dirty="0">
              <a:solidFill>
                <a:srgbClr val="00B0F0"/>
              </a:solidFill>
            </a:endParaRPr>
          </a:p>
        </p:txBody>
      </p:sp>
      <p:pic>
        <p:nvPicPr>
          <p:cNvPr id="15" name="Obrázek 14" descr="Obsah obrázku snímek obrazovky&#10;&#10;Popis vygenerován s velmi vysokou mírou spolehlivosti">
            <a:extLst>
              <a:ext uri="{FF2B5EF4-FFF2-40B4-BE49-F238E27FC236}">
                <a16:creationId xmlns:a16="http://schemas.microsoft.com/office/drawing/2014/main" id="{066B74CE-9ED5-445A-BEBC-72F9A2C7DB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613" y="4077072"/>
            <a:ext cx="2234128" cy="2671060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7"/>
          <a:srcRect l="7475" t="9982" r="67325"/>
          <a:stretch/>
        </p:blipFill>
        <p:spPr>
          <a:xfrm>
            <a:off x="6372200" y="1806411"/>
            <a:ext cx="2448272" cy="2237315"/>
          </a:xfrm>
          <a:prstGeom prst="rect">
            <a:avLst/>
          </a:prstGeom>
        </p:spPr>
      </p:pic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45D573CF-F81B-91B9-4862-A38BAC8D5A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14" y="24124"/>
            <a:ext cx="3815407" cy="1239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56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4DDB6E66-B01F-7941-AF1D-E8E00ADF5C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24"/>
            <a:ext cx="9144000" cy="6864095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08B5A331-135A-704A-8023-D4942898BC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12" y="1155277"/>
            <a:ext cx="8164541" cy="4006600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0A2C0746-A86D-DE41-A8A5-AD8BDC5984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706" y="5685191"/>
            <a:ext cx="537376" cy="479914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B80A33C6-E316-A044-9A2E-969EE40E78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983" y="5763330"/>
            <a:ext cx="1374826" cy="401775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3E9EF6BB-15EC-FA40-87E4-A6FC511765EE}"/>
              </a:ext>
            </a:extLst>
          </p:cNvPr>
          <p:cNvSpPr txBox="1"/>
          <p:nvPr/>
        </p:nvSpPr>
        <p:spPr>
          <a:xfrm>
            <a:off x="1166377" y="4197844"/>
            <a:ext cx="6706290" cy="707886"/>
          </a:xfrm>
          <a:prstGeom prst="rect">
            <a:avLst/>
          </a:prstGeom>
          <a:solidFill>
            <a:srgbClr val="46787B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Děkuji za pozornost</a:t>
            </a:r>
          </a:p>
          <a:p>
            <a:pPr algn="ctr"/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Bc. Martin Landsfeld</a:t>
            </a:r>
          </a:p>
        </p:txBody>
      </p:sp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A97E0527-704A-4095-82B5-2C2B5B230D1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763" y="5148069"/>
            <a:ext cx="1725542" cy="1230522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7CA37A79-B0EC-A5AF-CB9C-F77E9F8AAC3D}"/>
              </a:ext>
            </a:extLst>
          </p:cNvPr>
          <p:cNvSpPr/>
          <p:nvPr/>
        </p:nvSpPr>
        <p:spPr>
          <a:xfrm>
            <a:off x="0" y="620688"/>
            <a:ext cx="5580112" cy="1075435"/>
          </a:xfrm>
          <a:prstGeom prst="rect">
            <a:avLst/>
          </a:prstGeom>
          <a:solidFill>
            <a:srgbClr val="0B5254"/>
          </a:solidFill>
          <a:ln>
            <a:solidFill>
              <a:srgbClr val="0B52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Obrázek 5" descr="Obsah obrázku text&#10;&#10;Popis byl vytvořen automaticky">
            <a:extLst>
              <a:ext uri="{FF2B5EF4-FFF2-40B4-BE49-F238E27FC236}">
                <a16:creationId xmlns:a16="http://schemas.microsoft.com/office/drawing/2014/main" id="{469C26A5-E47C-0F0D-ACBA-58A248808C9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296" y="234861"/>
            <a:ext cx="3815407" cy="1239379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5793630D-5615-36D2-EA80-66541B9BFC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8978" y="5786026"/>
            <a:ext cx="1516754" cy="287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49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0" name="Obrázek 9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755576" y="1340768"/>
            <a:ext cx="475252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Počty rizikových míst v krajích</a:t>
            </a:r>
          </a:p>
        </p:txBody>
      </p:sp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7614AB61-068E-DF2E-BE57-A8A4518632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126" y="-17881"/>
            <a:ext cx="3815407" cy="1239379"/>
          </a:xfrm>
          <a:prstGeom prst="rect">
            <a:avLst/>
          </a:prstGeom>
        </p:spPr>
      </p:pic>
      <p:sp>
        <p:nvSpPr>
          <p:cNvPr id="12" name="Zaoblený obdélník 11"/>
          <p:cNvSpPr/>
          <p:nvPr/>
        </p:nvSpPr>
        <p:spPr>
          <a:xfrm rot="18918014">
            <a:off x="1768068" y="4851814"/>
            <a:ext cx="1077486" cy="25071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aphicFrame>
        <p:nvGraphicFramePr>
          <p:cNvPr id="4" name="Graf 3">
            <a:extLst>
              <a:ext uri="{FF2B5EF4-FFF2-40B4-BE49-F238E27FC236}">
                <a16:creationId xmlns:a16="http://schemas.microsoft.com/office/drawing/2014/main" id="{E8F540C4-F352-7007-E3B3-9157751CA7E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26897175"/>
              </p:ext>
            </p:extLst>
          </p:nvPr>
        </p:nvGraphicFramePr>
        <p:xfrm>
          <a:off x="0" y="1839577"/>
          <a:ext cx="9144001" cy="39005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040775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0" name="Obrázek 9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755576" y="1340768"/>
            <a:ext cx="5688632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Časová náročnost realizací opatření</a:t>
            </a:r>
          </a:p>
        </p:txBody>
      </p:sp>
      <p:sp>
        <p:nvSpPr>
          <p:cNvPr id="4" name="Obdélník 3"/>
          <p:cNvSpPr/>
          <p:nvPr/>
        </p:nvSpPr>
        <p:spPr>
          <a:xfrm>
            <a:off x="323528" y="1829001"/>
            <a:ext cx="8461448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l-PL" sz="2400" b="1" dirty="0"/>
              <a:t>  </a:t>
            </a: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Většinu úprav míst již správci řeší ze střednědobého a   dlouhodobého hlediska, což je časově náročné (i na několik let).</a:t>
            </a:r>
          </a:p>
          <a:p>
            <a:endParaRPr lang="pl-PL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    Souvisí to např.: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Se zpracováním bezpečnostních inspekcí.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Se zpracováním dokumentací pro DÚR, DSP a DPS, (EIA).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S nalezení finančních prostředků na realizaci.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S výběrem dodavatele stavby.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S konečnou přestavbou místa.</a:t>
            </a:r>
          </a:p>
          <a:p>
            <a:pPr marL="0" lvl="2"/>
            <a:endParaRPr lang="pl-PL" sz="20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1146" lvl="2" indent="-391146">
              <a:buFont typeface="Wingdings" panose="05000000000000000000" pitchFamily="2" charset="2"/>
              <a:buChar char="§"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Naším cílem je, aby se v letošním roce podařila realizovat opatření na dalších místech.</a:t>
            </a:r>
          </a:p>
        </p:txBody>
      </p:sp>
      <p:pic>
        <p:nvPicPr>
          <p:cNvPr id="5" name="Picture 2" descr="\\NAS\D.Konference\2023\LOGO DK 2023\PNG_3.png">
            <a:extLst>
              <a:ext uri="{FF2B5EF4-FFF2-40B4-BE49-F238E27FC236}">
                <a16:creationId xmlns:a16="http://schemas.microsoft.com/office/drawing/2014/main" id="{34168794-3AFF-D681-2649-B7B6F5E91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12" y="-1458"/>
            <a:ext cx="3813184" cy="1238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8520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obvod, elektronika&#10;&#10;Popis byl vytvořen automaticky">
            <a:extLst>
              <a:ext uri="{FF2B5EF4-FFF2-40B4-BE49-F238E27FC236}">
                <a16:creationId xmlns:a16="http://schemas.microsoft.com/office/drawing/2014/main" id="{C12E318B-CD7F-3A46-B8B1-7C5807FC148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0" r="8816"/>
          <a:stretch/>
        </p:blipFill>
        <p:spPr>
          <a:xfrm>
            <a:off x="0" y="0"/>
            <a:ext cx="9144000" cy="689275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EE284A2-4839-5442-AFD8-CD992628FF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48680"/>
            <a:ext cx="1552571" cy="1523820"/>
          </a:xfrm>
          <a:prstGeom prst="rect">
            <a:avLst/>
          </a:prstGeom>
        </p:spPr>
      </p:pic>
      <p:pic>
        <p:nvPicPr>
          <p:cNvPr id="32" name="Obrázek 31" descr="Obsah obrázku LEGO, hračka&#10;&#10;Popis byl vytvořen automaticky">
            <a:extLst>
              <a:ext uri="{FF2B5EF4-FFF2-40B4-BE49-F238E27FC236}">
                <a16:creationId xmlns:a16="http://schemas.microsoft.com/office/drawing/2014/main" id="{49EFE489-C200-4048-8CEC-6ECB4E63F3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2731541"/>
            <a:ext cx="10153128" cy="351674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3E9EF6BB-15EC-FA40-87E4-A6FC511765EE}"/>
              </a:ext>
            </a:extLst>
          </p:cNvPr>
          <p:cNvSpPr txBox="1"/>
          <p:nvPr/>
        </p:nvSpPr>
        <p:spPr>
          <a:xfrm>
            <a:off x="1331640" y="2306840"/>
            <a:ext cx="6706290" cy="707886"/>
          </a:xfrm>
          <a:prstGeom prst="rect">
            <a:avLst/>
          </a:prstGeom>
          <a:solidFill>
            <a:srgbClr val="46787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roce </a:t>
            </a:r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  <a:r>
              <a:rPr lang="pt-B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byla provedena nebo dokončena</a:t>
            </a:r>
            <a:r>
              <a:rPr lang="pt-B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realizace opatření na </a:t>
            </a:r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  <a:r>
              <a:rPr lang="pt-B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lokalitách!</a:t>
            </a:r>
          </a:p>
        </p:txBody>
      </p:sp>
    </p:spTree>
    <p:extLst>
      <p:ext uri="{BB962C8B-B14F-4D97-AF65-F5344CB8AC3E}">
        <p14:creationId xmlns:p14="http://schemas.microsoft.com/office/powerpoint/2010/main" val="177026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4FEADE5-45A2-3014-79C0-93FD0E24BE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937" r="3179" b="8000"/>
          <a:stretch/>
        </p:blipFill>
        <p:spPr>
          <a:xfrm>
            <a:off x="0" y="1340769"/>
            <a:ext cx="9144000" cy="5552645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Královéhradecký kraj</a:t>
            </a:r>
          </a:p>
        </p:txBody>
      </p:sp>
      <p:sp>
        <p:nvSpPr>
          <p:cNvPr id="10" name="Šipka: doprava 9">
            <a:extLst>
              <a:ext uri="{FF2B5EF4-FFF2-40B4-BE49-F238E27FC236}">
                <a16:creationId xmlns:a16="http://schemas.microsoft.com/office/drawing/2014/main" id="{6B51F94A-8219-318E-4637-1DA8EDDF7CC0}"/>
              </a:ext>
            </a:extLst>
          </p:cNvPr>
          <p:cNvSpPr/>
          <p:nvPr/>
        </p:nvSpPr>
        <p:spPr>
          <a:xfrm>
            <a:off x="2165682" y="5949280"/>
            <a:ext cx="2046278" cy="792088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3F243B8C-8E40-20D7-BC65-A7921025B2B5}"/>
              </a:ext>
            </a:extLst>
          </p:cNvPr>
          <p:cNvSpPr txBox="1"/>
          <p:nvPr/>
        </p:nvSpPr>
        <p:spPr>
          <a:xfrm>
            <a:off x="2251021" y="6165304"/>
            <a:ext cx="2291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cap="all" dirty="0">
                <a:latin typeface="Arial" panose="020B0604020202020204" pitchFamily="34" charset="0"/>
                <a:cs typeface="Arial" panose="020B0604020202020204" pitchFamily="34" charset="0"/>
              </a:rPr>
              <a:t>Úsek silnice I/35</a:t>
            </a:r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4" r="1033"/>
          <a:stretch/>
        </p:blipFill>
        <p:spPr>
          <a:xfrm>
            <a:off x="-1" y="1334095"/>
            <a:ext cx="9144000" cy="5559319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466390" y="6027364"/>
            <a:ext cx="8211219" cy="707886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Provedena instalace svodidel a rozšíření krajnice -&gt; psych. efekt na projíždějící řidiče.</a:t>
            </a:r>
          </a:p>
        </p:txBody>
      </p:sp>
    </p:spTree>
    <p:extLst>
      <p:ext uri="{BB962C8B-B14F-4D97-AF65-F5344CB8AC3E}">
        <p14:creationId xmlns:p14="http://schemas.microsoft.com/office/powerpoint/2010/main" val="1699139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ázek 15">
            <a:extLst>
              <a:ext uri="{FF2B5EF4-FFF2-40B4-BE49-F238E27FC236}">
                <a16:creationId xmlns:a16="http://schemas.microsoft.com/office/drawing/2014/main" id="{523C7FB8-0421-FF65-EC2C-F469DD76FF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937" r="3179" b="8000"/>
          <a:stretch/>
        </p:blipFill>
        <p:spPr>
          <a:xfrm>
            <a:off x="0" y="1340769"/>
            <a:ext cx="9144000" cy="5552645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Královéhradecký kraj</a:t>
            </a:r>
          </a:p>
        </p:txBody>
      </p:sp>
      <p:sp>
        <p:nvSpPr>
          <p:cNvPr id="20" name="Šipka: doprava 19">
            <a:extLst>
              <a:ext uri="{FF2B5EF4-FFF2-40B4-BE49-F238E27FC236}">
                <a16:creationId xmlns:a16="http://schemas.microsoft.com/office/drawing/2014/main" id="{6F686892-E4FB-52CB-C238-1D2412FA9AF3}"/>
              </a:ext>
            </a:extLst>
          </p:cNvPr>
          <p:cNvSpPr/>
          <p:nvPr/>
        </p:nvSpPr>
        <p:spPr>
          <a:xfrm>
            <a:off x="18764" y="4293096"/>
            <a:ext cx="2952328" cy="1008112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EC035365-F654-75DA-247E-F32C4D1B902A}"/>
              </a:ext>
            </a:extLst>
          </p:cNvPr>
          <p:cNvSpPr txBox="1"/>
          <p:nvPr/>
        </p:nvSpPr>
        <p:spPr>
          <a:xfrm>
            <a:off x="107504" y="4515747"/>
            <a:ext cx="2952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cap="all" dirty="0">
                <a:latin typeface="Arial" panose="020B0604020202020204" pitchFamily="34" charset="0"/>
                <a:cs typeface="Arial" panose="020B0604020202020204" pitchFamily="34" charset="0"/>
              </a:rPr>
              <a:t>Přechody pro chodce na obchvatu Hořic,silnice I/35</a:t>
            </a: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2" r="1094"/>
          <a:stretch/>
        </p:blipFill>
        <p:spPr>
          <a:xfrm>
            <a:off x="3" y="1340769"/>
            <a:ext cx="9143997" cy="5570514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611560" y="6275615"/>
            <a:ext cx="8211219" cy="400110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 roce 2018 proběhla výstavba lávky pro pěší.</a:t>
            </a:r>
          </a:p>
        </p:txBody>
      </p:sp>
    </p:spTree>
    <p:extLst>
      <p:ext uri="{BB962C8B-B14F-4D97-AF65-F5344CB8AC3E}">
        <p14:creationId xmlns:p14="http://schemas.microsoft.com/office/powerpoint/2010/main" val="1921216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Královéhradecký kraj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4CF9FAD1-04E2-9198-1D91-779554E868D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937" r="3179" b="8000"/>
          <a:stretch/>
        </p:blipFill>
        <p:spPr>
          <a:xfrm>
            <a:off x="0" y="1340769"/>
            <a:ext cx="9144000" cy="5552645"/>
          </a:xfrm>
          <a:prstGeom prst="rect">
            <a:avLst/>
          </a:prstGeom>
        </p:spPr>
      </p:pic>
      <p:sp>
        <p:nvSpPr>
          <p:cNvPr id="23" name="Šipka: doprava 22">
            <a:extLst>
              <a:ext uri="{FF2B5EF4-FFF2-40B4-BE49-F238E27FC236}">
                <a16:creationId xmlns:a16="http://schemas.microsoft.com/office/drawing/2014/main" id="{E659CD58-C1A9-703A-1E9B-EF8A3672730E}"/>
              </a:ext>
            </a:extLst>
          </p:cNvPr>
          <p:cNvSpPr/>
          <p:nvPr/>
        </p:nvSpPr>
        <p:spPr>
          <a:xfrm>
            <a:off x="1619672" y="2435507"/>
            <a:ext cx="2376264" cy="1008112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B46A14E3-6850-AF4B-5410-AA26D2FE2F21}"/>
              </a:ext>
            </a:extLst>
          </p:cNvPr>
          <p:cNvSpPr txBox="1"/>
          <p:nvPr/>
        </p:nvSpPr>
        <p:spPr>
          <a:xfrm flipH="1">
            <a:off x="1763688" y="2647175"/>
            <a:ext cx="2088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cap="all" dirty="0">
                <a:latin typeface="Arial" panose="020B0604020202020204" pitchFamily="34" charset="0"/>
                <a:cs typeface="Arial" panose="020B0604020202020204" pitchFamily="34" charset="0"/>
              </a:rPr>
              <a:t>Úsek silnice I/14, Mladé Buky</a:t>
            </a:r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29"/>
          <a:stretch/>
        </p:blipFill>
        <p:spPr>
          <a:xfrm>
            <a:off x="-7540" y="1340770"/>
            <a:ext cx="9151540" cy="5578946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462620" y="6045846"/>
            <a:ext cx="8211219" cy="707886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 roce 2018 proběhla realizace stavby rekonstrukce mostu včetně navazujícího oblouku.</a:t>
            </a:r>
          </a:p>
        </p:txBody>
      </p:sp>
    </p:spTree>
    <p:extLst>
      <p:ext uri="{BB962C8B-B14F-4D97-AF65-F5344CB8AC3E}">
        <p14:creationId xmlns:p14="http://schemas.microsoft.com/office/powerpoint/2010/main" val="437978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3931</TotalTime>
  <Words>2320</Words>
  <Application>Microsoft Office PowerPoint</Application>
  <PresentationFormat>Předvádění na obrazovce (4:3)</PresentationFormat>
  <Paragraphs>259</Paragraphs>
  <Slides>36</Slides>
  <Notes>35</Notes>
  <HiddenSlides>4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36</vt:i4>
      </vt:variant>
    </vt:vector>
  </HeadingPairs>
  <TitlesOfParts>
    <vt:vector size="41" baseType="lpstr">
      <vt:lpstr>Arial</vt:lpstr>
      <vt:lpstr>Calibri</vt:lpstr>
      <vt:lpstr>Calibri Light</vt:lpstr>
      <vt:lpstr>Wingdings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Tom Opluštil</dc:creator>
  <cp:lastModifiedBy>Martin Landsfeld</cp:lastModifiedBy>
  <cp:revision>289</cp:revision>
  <dcterms:created xsi:type="dcterms:W3CDTF">2017-03-15T09:26:25Z</dcterms:created>
  <dcterms:modified xsi:type="dcterms:W3CDTF">2025-04-24T13:54:49Z</dcterms:modified>
</cp:coreProperties>
</file>