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07" autoAdjust="0"/>
    <p:restoredTop sz="82400" autoAdjust="0"/>
  </p:normalViewPr>
  <p:slideViewPr>
    <p:cSldViewPr showGuides="1">
      <p:cViewPr varScale="1">
        <p:scale>
          <a:sx n="96" d="100"/>
          <a:sy n="96" d="100"/>
        </p:scale>
        <p:origin x="-10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Směrový oblouk na silnici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v klesání. </a:t>
            </a:r>
          </a:p>
          <a:p>
            <a:r>
              <a:rPr lang="cs-CZ" sz="1000" i="1" baseline="0" dirty="0" smtClean="0"/>
              <a:t>Silnice II/445 spojuje Šternberk (I/46), Rýmařov (I/11), Vrbno p. P. (II/451), Zlaté hory (II/457) a hraniční přechod s PL. Severojižní trasování v západní části kraje s návazností na Olomoucký kraj a Polsko. Významem především napojení obcí na silnice vyšší kategorie a blízkými městy.  Úsek se nachází mezi Rýmařovem a Vrbnem p. Pradědem, zde se jedná také o příjezd do turistické oblasti kolem Malé Morávky, Karlovy Studánky, přístupu na Praděd.</a:t>
            </a:r>
          </a:p>
          <a:p>
            <a:r>
              <a:rPr lang="cs-CZ" sz="1000" i="1" baseline="0" dirty="0" smtClean="0"/>
              <a:t>Jedná se obousměrnou komunikaci s asfaltovým povrchem bez vymezení jízdních směrů. Rizikovém prvkem trasy je směrový oblouk v  dlouhém klesání (4%) . Předmětný oblouk s parametry odpovídající mezní rychlosti 40km/h a navazujícími  delšími přímými úseky (cca 500m).  Dovolená rychlost standardní mimo obec (90km/h). Směrové vedení zajištěno vodicími čarami 0,125m a směrovými sloupky v základních rozestupech. Ve směru klesání je umístěna jedna větší vodicí tabule. Komunikace je vedena po úrovni terénu.</a:t>
            </a:r>
          </a:p>
          <a:p>
            <a:r>
              <a:rPr lang="cs-CZ" sz="1000" i="1" baseline="0" dirty="0" smtClean="0"/>
              <a:t>Okolí komunikace tvoří otevřená krajina (pole), podél komunikace pozůstatky stromořadí se stromy různého stáří. Starší stromy v blízkosti krajnice a mladší pak s odstupem za hranou tělesa komunikace. V samotném oblouku je umístěn také sjezd na pole na vnější straně oblouku a propustek s krátkým svodidlem.</a:t>
            </a:r>
          </a:p>
          <a:p>
            <a:r>
              <a:rPr lang="cs-CZ" sz="1000" i="1" baseline="0" dirty="0" smtClean="0"/>
              <a:t>Silnice se v zimě neudržuje. Po silnici je veden také cyklotrasa spojující Rýmařov, Malou Morávku, Karlovu Studánku a Vrbno </a:t>
            </a:r>
            <a:r>
              <a:rPr lang="cs-CZ" sz="1000" i="1" baseline="0" dirty="0" err="1" smtClean="0"/>
              <a:t>p.P.S</a:t>
            </a:r>
            <a:endParaRPr lang="cs-CZ" sz="1000" i="1" baseline="0" dirty="0" smtClean="0"/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II/445	1,8 tis voz /24hod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3% těžká NA.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Silnice II/445 spojuje Šternberk (I/46), Rýmařov (I/11), Vrbno p. P. (II/451), Zlaté hory (II/457) a hraniční přechod s PL. Severojižní trasování v západní části kraje s návazností na Olomoucký kraj a Polsko. Významem především napojení obcí na silnice vyšší kategorie a blízkými městy.  Úsek se nachází mezi Rýmařovem a Vrbnem p. Pradědem, zde se jedná také o příjezd do turistické oblasti kolem Malé Morávky, Karlovy Studánky, přístupu na Praděd.</a:t>
            </a:r>
          </a:p>
          <a:p>
            <a:r>
              <a:rPr lang="cs-CZ" sz="1000" i="1" baseline="0" dirty="0" smtClean="0"/>
              <a:t>Jedná se obousměrnou komunikaci s asfaltovým povrchem bez vymezení jízdních směrů. Rizikovém prvkem trasy je směrový oblouk v  dlouhém klesání (4%) . Předmětný oblouk s parametry odpovídající mezní rychlosti 40km/h a navazujícími  delšími přímými úseky (cca 500m).  Dovolená rychlost standardní mimo obec (90km/h). Směrové vedení zajištěno vodicími čarami 0,125m a směrovými sloupky v základních rozestupech. Ve směru klesání je umístěna jedna větší vodicí tabule. Komunikace je vedena po úrovni terénu.</a:t>
            </a:r>
          </a:p>
          <a:p>
            <a:r>
              <a:rPr lang="cs-CZ" sz="1000" i="1" baseline="0" dirty="0" smtClean="0"/>
              <a:t>Okolí komunikace tvoří otevřená krajina (pole), podél komunikace pozůstatky stromořadí se stromy různého stáří. Starší stromy v blízkosti krajnice a mladší pak s odstupem za hranou tělesa komunikace. V samotném oblouku je umístěn také sjezd na pole na vnější straně oblouku a propustek s krátkým svodidlem.</a:t>
            </a:r>
          </a:p>
          <a:p>
            <a:r>
              <a:rPr lang="cs-CZ" sz="1000" i="1" baseline="0" dirty="0" smtClean="0"/>
              <a:t>Silnice se v zimě neudržuje. Po silnici je veden také cyklotrasa spojující Rýmařov, Malou Morávku, Karlovu Studánku a Vrbno </a:t>
            </a:r>
            <a:r>
              <a:rPr lang="cs-CZ" sz="1000" i="1" baseline="0" dirty="0" err="1" smtClean="0"/>
              <a:t>p.P.S</a:t>
            </a:r>
            <a:endParaRPr lang="cs-CZ" sz="1000" i="1" baseline="0" dirty="0" smtClean="0"/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II/445	1,8 tis voz /24hod z toho 3% těžká NA.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14 nehod  (šetřených PČR) </a:t>
            </a:r>
          </a:p>
          <a:p>
            <a:r>
              <a:rPr lang="cs-CZ" sz="1200" dirty="0" smtClean="0"/>
              <a:t>Následky: 7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PP 5x (1L); Havárie 4x (3L), Srážka s voz. 3x (3L)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</a:t>
            </a:r>
            <a:r>
              <a:rPr lang="cs-CZ" sz="1200" dirty="0" err="1" smtClean="0"/>
              <a:t>rych</a:t>
            </a:r>
            <a:r>
              <a:rPr lang="cs-CZ" sz="1200" dirty="0" smtClean="0"/>
              <a:t>. stavu vozovky 8x (4L), DT stavu 1x (1L)</a:t>
            </a:r>
            <a:br>
              <a:rPr lang="cs-CZ" sz="1200" dirty="0" smtClean="0"/>
            </a:br>
            <a:r>
              <a:rPr lang="cs-CZ" sz="1200" dirty="0" smtClean="0"/>
              <a:t>	Nezvládnutí řízení 1x (1L)	</a:t>
            </a:r>
          </a:p>
          <a:p>
            <a:r>
              <a:rPr lang="cs-CZ" sz="1200" dirty="0" smtClean="0"/>
              <a:t>Ve dne za nezhoršené vid.:  8x (3L); zhoršená vid. 5x (4L)</a:t>
            </a:r>
            <a:br>
              <a:rPr lang="cs-CZ" sz="1200" dirty="0" smtClean="0"/>
            </a:br>
            <a:r>
              <a:rPr lang="cs-CZ" sz="1200" dirty="0" smtClean="0"/>
              <a:t>za mokra 7x (4L);ve směru klesání 8x; 2024: 5x (4L); moto 3x (3L)	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Oblouk malého poloměru v delším klesání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15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Podpora směrového vedení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Výstražné značení a doporučenou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</a:t>
            </a:r>
            <a:r>
              <a:rPr lang="pl-PL" i="1" baseline="0" dirty="0" smtClean="0"/>
              <a:t>protismykových vlastností vozovky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Přeložka </a:t>
            </a:r>
            <a:r>
              <a:rPr lang="pl-PL" i="1" baseline="0" dirty="0" smtClean="0"/>
              <a:t>(400m </a:t>
            </a:r>
            <a:r>
              <a:rPr lang="pl-PL" i="1" baseline="0" dirty="0" smtClean="0"/>
              <a:t>-&gt; cena </a:t>
            </a:r>
            <a:r>
              <a:rPr lang="pl-PL" i="1" baseline="0" dirty="0" smtClean="0"/>
              <a:t>11 </a:t>
            </a:r>
            <a:r>
              <a:rPr lang="pl-PL" i="1" baseline="0" dirty="0" smtClean="0"/>
              <a:t>mil. vs ztráty </a:t>
            </a:r>
            <a:r>
              <a:rPr lang="pl-PL" i="1" baseline="0" dirty="0" smtClean="0"/>
              <a:t>15 </a:t>
            </a:r>
            <a:r>
              <a:rPr lang="pl-PL" i="1" baseline="0" dirty="0" smtClean="0"/>
              <a:t>mil.)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Podpora směrového vedení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Výstražné značení a doporučenou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</a:t>
            </a:r>
            <a:r>
              <a:rPr lang="pl-PL" i="1" baseline="0" dirty="0" smtClean="0"/>
              <a:t>protismykových vlastností vozovky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28.4.2025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11.png"/><Relationship Id="rId10" Type="http://schemas.openxmlformats.org/officeDocument/2006/relationships/image" Target="../media/image27.jpg"/><Relationship Id="rId4" Type="http://schemas.openxmlformats.org/officeDocument/2006/relationships/image" Target="../media/image10.jpe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Oblouk na sil. II/445 u obce Dolní Moravice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xmlns="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Oblouk na sil. II/445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obce Dolní Moravice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8"/>
          <a:stretch/>
        </p:blipFill>
        <p:spPr bwMode="auto">
          <a:xfrm>
            <a:off x="1" y="1340768"/>
            <a:ext cx="9144000" cy="452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2843808" y="2975600"/>
            <a:ext cx="504056" cy="52540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3426717" y="3619270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r="2553"/>
          <a:stretch/>
        </p:blipFill>
        <p:spPr>
          <a:xfrm>
            <a:off x="0" y="1340768"/>
            <a:ext cx="9144000" cy="453650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6" y="1348726"/>
            <a:ext cx="8050749" cy="4528546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7" y="1342872"/>
            <a:ext cx="8050748" cy="4528546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7" y="1344839"/>
            <a:ext cx="8050748" cy="452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Úsek sil. II/445 v </a:t>
            </a:r>
            <a:r>
              <a:rPr lang="cs-CZ" sz="2800" dirty="0" err="1" smtClean="0"/>
              <a:t>extravilánu</a:t>
            </a:r>
            <a:r>
              <a:rPr lang="cs-CZ" sz="2800" dirty="0" smtClean="0"/>
              <a:t> se směrovým obloukem</a:t>
            </a:r>
          </a:p>
          <a:p>
            <a:r>
              <a:rPr lang="cs-CZ" sz="2600" dirty="0" smtClean="0"/>
              <a:t>II/445: spojuje Šternberk </a:t>
            </a:r>
            <a:r>
              <a:rPr lang="cs-CZ" sz="2400" dirty="0" smtClean="0"/>
              <a:t>(I/46), </a:t>
            </a:r>
            <a:r>
              <a:rPr lang="cs-CZ" sz="2600" dirty="0" smtClean="0"/>
              <a:t>Rýmařov </a:t>
            </a:r>
            <a:r>
              <a:rPr lang="cs-CZ" sz="2400" dirty="0"/>
              <a:t>(I/11), </a:t>
            </a:r>
            <a:r>
              <a:rPr lang="cs-CZ" sz="2600" dirty="0" smtClean="0"/>
              <a:t>Vrbno </a:t>
            </a:r>
            <a:r>
              <a:rPr lang="cs-CZ" sz="2600" dirty="0" err="1" smtClean="0"/>
              <a:t>p.P</a:t>
            </a:r>
            <a:r>
              <a:rPr lang="cs-CZ" sz="2600" dirty="0" smtClean="0"/>
              <a:t>. </a:t>
            </a:r>
            <a:r>
              <a:rPr lang="cs-CZ" sz="2400" dirty="0"/>
              <a:t>(II/451) </a:t>
            </a:r>
            <a:r>
              <a:rPr lang="cs-CZ" sz="2600" dirty="0" smtClean="0"/>
              <a:t>Zlaté Hory (II/457) a hr. přechod s PL</a:t>
            </a:r>
            <a:br>
              <a:rPr lang="cs-CZ" sz="2600" dirty="0" smtClean="0"/>
            </a:br>
            <a:r>
              <a:rPr lang="cs-CZ" sz="2600" dirty="0" smtClean="0"/>
              <a:t>úsek u obce Dolní Moravice, cca 4km od Rýmařova</a:t>
            </a:r>
          </a:p>
          <a:p>
            <a:r>
              <a:rPr lang="cs-CZ" sz="2600" dirty="0" smtClean="0"/>
              <a:t>Směrový oblouk </a:t>
            </a:r>
            <a:r>
              <a:rPr lang="cs-CZ" sz="2400" dirty="0" smtClean="0"/>
              <a:t>(</a:t>
            </a:r>
            <a:r>
              <a:rPr lang="cs-CZ" sz="2400" dirty="0" err="1" smtClean="0"/>
              <a:t>v</a:t>
            </a:r>
            <a:r>
              <a:rPr lang="cs-CZ" sz="2400" baseline="-25000" dirty="0" err="1" smtClean="0"/>
              <a:t>m</a:t>
            </a:r>
            <a:r>
              <a:rPr lang="cs-CZ" sz="2400" dirty="0" smtClean="0"/>
              <a:t> 40km/h)</a:t>
            </a:r>
            <a:r>
              <a:rPr lang="cs-CZ" sz="2600" dirty="0" smtClean="0"/>
              <a:t> navazuje na přímé úseky (až 0,5km) v klesání (cca 4% k obci) dl. 500m</a:t>
            </a:r>
            <a:br>
              <a:rPr lang="cs-CZ" sz="2600" dirty="0" smtClean="0"/>
            </a:br>
            <a:r>
              <a:rPr lang="cs-CZ" sz="2600" dirty="0" smtClean="0"/>
              <a:t>min. zpevněné krajnice, na úrovni terénu</a:t>
            </a:r>
          </a:p>
          <a:p>
            <a:r>
              <a:rPr lang="cs-CZ" sz="2600" dirty="0" smtClean="0"/>
              <a:t>Rychlost 90km/h, vodicí čáry V4 (12,5cm); Z11a,b v základu, Z3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otevřená krajina (pole), sjezd na pole s propustkem </a:t>
            </a:r>
            <a:br>
              <a:rPr lang="cs-CZ" sz="2600" dirty="0" smtClean="0"/>
            </a:br>
            <a:r>
              <a:rPr lang="cs-CZ" sz="2600" dirty="0" smtClean="0"/>
              <a:t>a svodidlem, pozůstatky stromořadí</a:t>
            </a:r>
          </a:p>
          <a:p>
            <a:r>
              <a:rPr lang="cs-CZ" sz="2000" dirty="0"/>
              <a:t>RPDI: </a:t>
            </a:r>
            <a:r>
              <a:rPr lang="cs-CZ" sz="2000" dirty="0" smtClean="0"/>
              <a:t>1,8 </a:t>
            </a:r>
            <a:r>
              <a:rPr lang="cs-CZ" sz="2000" dirty="0"/>
              <a:t>tis. </a:t>
            </a:r>
            <a:r>
              <a:rPr lang="cs-CZ" sz="2000" dirty="0" smtClean="0"/>
              <a:t>vozidel/24hod;</a:t>
            </a:r>
            <a:r>
              <a:rPr lang="cs-CZ" sz="2000" dirty="0"/>
              <a:t> </a:t>
            </a:r>
            <a:r>
              <a:rPr lang="cs-CZ" sz="2000" dirty="0" smtClean="0"/>
              <a:t> </a:t>
            </a:r>
            <a:r>
              <a:rPr lang="cs-CZ" sz="2000" dirty="0" smtClean="0"/>
              <a:t>silnice v zimě neudržuje</a:t>
            </a:r>
            <a:endParaRPr lang="cs-CZ" sz="3200" dirty="0"/>
          </a:p>
          <a:p>
            <a:pPr marL="0" indent="0">
              <a:buNone/>
            </a:pPr>
            <a:r>
              <a:rPr lang="cs-CZ" sz="2600" dirty="0" smtClean="0"/>
              <a:t> 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01/2020 </a:t>
            </a:r>
            <a:r>
              <a:rPr lang="cs-CZ" sz="3000" dirty="0"/>
              <a:t>celkem </a:t>
            </a:r>
            <a:r>
              <a:rPr lang="cs-CZ" sz="3000" dirty="0" smtClean="0"/>
              <a:t>14 nehod  (šetřených PČR) </a:t>
            </a:r>
            <a:endParaRPr lang="cs-CZ" sz="3000" dirty="0"/>
          </a:p>
          <a:p>
            <a:r>
              <a:rPr lang="cs-CZ" sz="3000" dirty="0" smtClean="0"/>
              <a:t>Následky: 7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s PP 5x </a:t>
            </a:r>
            <a:r>
              <a:rPr lang="cs-CZ" sz="2600" dirty="0" smtClean="0"/>
              <a:t>(1L); Havárie</a:t>
            </a:r>
            <a:r>
              <a:rPr lang="cs-CZ" sz="2800" dirty="0" smtClean="0"/>
              <a:t> 4x (3L), Srážka s voz. 3x (3L)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err="1" smtClean="0"/>
              <a:t>Nepřizp</a:t>
            </a:r>
            <a:r>
              <a:rPr lang="cs-CZ" sz="3000" dirty="0" smtClean="0"/>
              <a:t>. </a:t>
            </a:r>
            <a:r>
              <a:rPr lang="cs-CZ" sz="3000" dirty="0" err="1"/>
              <a:t>r</a:t>
            </a:r>
            <a:r>
              <a:rPr lang="cs-CZ" sz="3000" dirty="0" err="1" smtClean="0"/>
              <a:t>ych</a:t>
            </a:r>
            <a:r>
              <a:rPr lang="cs-CZ" sz="3000" dirty="0" smtClean="0"/>
              <a:t>. stavu vozovky 8x </a:t>
            </a:r>
            <a:r>
              <a:rPr lang="cs-CZ" sz="2600" dirty="0" smtClean="0"/>
              <a:t>(4L), DT stavu 1x (1L)</a:t>
            </a:r>
            <a:br>
              <a:rPr lang="cs-CZ" sz="2600" dirty="0" smtClean="0"/>
            </a:br>
            <a:r>
              <a:rPr lang="cs-CZ" sz="2600" dirty="0" smtClean="0"/>
              <a:t>	Nezvládnutí řízení 1x (1L)	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nezhoršené vid.:  </a:t>
            </a:r>
            <a:r>
              <a:rPr lang="cs-CZ" sz="3000" dirty="0" smtClean="0"/>
              <a:t>8x </a:t>
            </a:r>
            <a:r>
              <a:rPr lang="cs-CZ" sz="2600" dirty="0" smtClean="0"/>
              <a:t>(3L); zhoršená vid. 5x (4L)</a:t>
            </a:r>
            <a:br>
              <a:rPr lang="cs-CZ" sz="2600" dirty="0" smtClean="0"/>
            </a:br>
            <a:r>
              <a:rPr lang="cs-CZ" sz="2600" dirty="0" smtClean="0"/>
              <a:t>za mokra 7x (4L);ve směru klesání 8x; 2024: 5x (4L); moto 3x (3L)	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400" dirty="0" smtClean="0"/>
              <a:t>Oblouk malého poloměru v delším klesání</a:t>
            </a:r>
          </a:p>
          <a:p>
            <a:pPr marL="0" indent="0">
              <a:buNone/>
            </a:pP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Oblouk na sil. II/445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obce Dolní Moravice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52000" cy="514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548664" y="1556792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3"/>
          <a:stretch/>
        </p:blipFill>
        <p:spPr>
          <a:xfrm>
            <a:off x="0" y="1344423"/>
            <a:ext cx="9144000" cy="4532850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194258" y="1380325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Zvýraznění směrového vedení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Doporučená rychlost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Zlepšení PVV</a:t>
            </a:r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98892</TotalTime>
  <Words>676</Words>
  <Application>Microsoft Office PowerPoint</Application>
  <PresentationFormat>Předvádění na obrazovce (4:3)</PresentationFormat>
  <Paragraphs>72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1411</cp:revision>
  <cp:lastPrinted>2024-09-24T08:47:46Z</cp:lastPrinted>
  <dcterms:created xsi:type="dcterms:W3CDTF">2017-03-15T09:26:25Z</dcterms:created>
  <dcterms:modified xsi:type="dcterms:W3CDTF">2025-04-29T08:55:08Z</dcterms:modified>
</cp:coreProperties>
</file>