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Křižovatka je řízena SSZ. Hlavní komunikaci tvoří ulice Nádražní a Nové Sady. Ulice Nádražní vede k nádraží a samotnému centru Brna. Návaznost na ul. Husova či Koliště. Ulice Nové Sady vede k městskému okruhu silnici I/42 s návazností na silnici I/52 (Mikulov).  Hlavní komunikace </a:t>
            </a:r>
            <a:r>
              <a:rPr lang="cs-CZ" sz="1000" i="1" baseline="0" dirty="0" err="1" smtClean="0"/>
              <a:t>čtyřpruhová</a:t>
            </a:r>
            <a:r>
              <a:rPr lang="cs-CZ" sz="1000" i="1" baseline="0" dirty="0" smtClean="0"/>
              <a:t>, přídatný pruh pouze pro pravé odbočení z ul. Nové Sady. Hl. ulice v přímé, rychlost 50 km/h </a:t>
            </a:r>
          </a:p>
          <a:p>
            <a:r>
              <a:rPr lang="cs-CZ" sz="1000" i="1" baseline="0" dirty="0" smtClean="0"/>
              <a:t>Vedlejší ulice Hybešova vede na Staré Brno (Mendlovo nám) a na druhé straně k ulici Dornych (-&gt; ul. Koliště +D1 a D2). Úhel křížení činí cca 52°+61°. Vedlejší větve mají samostatné levé odbočovací pruhy a pro pravá odbočení směrovací ostrůvky.</a:t>
            </a:r>
          </a:p>
          <a:p>
            <a:r>
              <a:rPr lang="cs-CZ" sz="1000" i="1" baseline="0" dirty="0" smtClean="0"/>
              <a:t>Řízení SSZ na plný signál na hlavní a vedlejší. Tramvaje mají samostatnou fázi.  </a:t>
            </a:r>
          </a:p>
          <a:p>
            <a:r>
              <a:rPr lang="cs-CZ" sz="1000" i="1" baseline="0" dirty="0" smtClean="0"/>
              <a:t>Přednost určena svislým značením P4  Dej přednost. </a:t>
            </a:r>
          </a:p>
          <a:p>
            <a:r>
              <a:rPr lang="cs-CZ" sz="1000" b="1" i="1" baseline="0" dirty="0" smtClean="0"/>
              <a:t>Intenzity : 	Hybešova na </a:t>
            </a:r>
            <a:r>
              <a:rPr lang="cs-CZ" sz="1000" b="1" i="1" baseline="0" dirty="0" err="1" smtClean="0"/>
              <a:t>St.Brno</a:t>
            </a:r>
            <a:r>
              <a:rPr lang="cs-CZ" sz="1000" b="1" i="1" baseline="0" dirty="0" smtClean="0"/>
              <a:t>	10 tis voz /24hod, z toho 8% NA</a:t>
            </a:r>
          </a:p>
          <a:p>
            <a:r>
              <a:rPr lang="cs-CZ" sz="1000" b="1" i="1" baseline="0" dirty="0" smtClean="0"/>
              <a:t>	Hybešova na Dornych	14 tis voz /24hod, z toho 11% NA</a:t>
            </a:r>
          </a:p>
          <a:p>
            <a:r>
              <a:rPr lang="cs-CZ" sz="1000" b="1" i="1" baseline="0" dirty="0" smtClean="0"/>
              <a:t>	Nové Sady		16 tis voz /24hod, z toho 10% NA</a:t>
            </a:r>
          </a:p>
          <a:p>
            <a:r>
              <a:rPr lang="cs-CZ" sz="1000" b="1" i="1" baseline="0" dirty="0" smtClean="0"/>
              <a:t>	Nádražní		13 tis voz /24hod, z toho 7% NA</a:t>
            </a:r>
          </a:p>
          <a:p>
            <a:r>
              <a:rPr lang="cs-CZ" sz="1000" b="1" i="1" baseline="0" dirty="0" smtClean="0"/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místních komunikací s tramvajovým provozem v Brně.</a:t>
            </a:r>
          </a:p>
          <a:p>
            <a:r>
              <a:rPr lang="cs-CZ" sz="1000" i="1" baseline="0" dirty="0" smtClean="0"/>
              <a:t>Křižovatka je řízena SSZ. Hlavní komunikaci tvoří ulice Nádražní a Nové Sady. Ulice Nádražní vede k nádraží a samotnému centru Brna. Návaznost na ul. Husova či Koliště. Ulice Nové Sady vede k městskému okruhu silnici I/42 s návazností na silnici I/52 (Mikulov).  Hlavní komunikace </a:t>
            </a:r>
            <a:r>
              <a:rPr lang="cs-CZ" sz="1000" i="1" baseline="0" dirty="0" err="1" smtClean="0"/>
              <a:t>čtyřpruhová</a:t>
            </a:r>
            <a:r>
              <a:rPr lang="cs-CZ" sz="1000" i="1" baseline="0" dirty="0" smtClean="0"/>
              <a:t>, přídatný pruh pouze pro pravé odbočení z ul. Nové Sady. Hl. ulice v přímé, rychlost 50 km/h </a:t>
            </a:r>
          </a:p>
          <a:p>
            <a:r>
              <a:rPr lang="cs-CZ" sz="1000" i="1" baseline="0" dirty="0" smtClean="0"/>
              <a:t>Vedlejší ulice Hybešova vede na Staré Brno (Mendlovo nám) a na druhé straně k ulici Dornych (-&gt; ul. Koliště +D1 a D2). Úhel křížení činí cca 52°+61°. Vedlejší větve mají samostatné levé odbočovací pruhy a pro pravá odbočení směrovací ostrůvky.</a:t>
            </a:r>
          </a:p>
          <a:p>
            <a:r>
              <a:rPr lang="cs-CZ" sz="1000" i="1" baseline="0" dirty="0" smtClean="0"/>
              <a:t>Řízení SSZ na plný signál na hlavní a vedlejší. Tramvaje mají samostatnou fázi.  </a:t>
            </a:r>
          </a:p>
          <a:p>
            <a:r>
              <a:rPr lang="cs-CZ" sz="1000" i="1" baseline="0" dirty="0" smtClean="0"/>
              <a:t>Přednost určena svislým značením P4  Dej přednost. </a:t>
            </a:r>
          </a:p>
          <a:p>
            <a:r>
              <a:rPr lang="cs-CZ" sz="1000" i="1" baseline="0" dirty="0" smtClean="0"/>
              <a:t>Intenzity : 	Hybešova na </a:t>
            </a:r>
            <a:r>
              <a:rPr lang="cs-CZ" sz="1000" i="1" baseline="0" dirty="0" err="1" smtClean="0"/>
              <a:t>St.Brno</a:t>
            </a:r>
            <a:r>
              <a:rPr lang="cs-CZ" sz="1000" i="1" baseline="0" dirty="0" smtClean="0"/>
              <a:t>	10 tis voz /24hod, z toho 8% NA</a:t>
            </a:r>
          </a:p>
          <a:p>
            <a:r>
              <a:rPr lang="cs-CZ" sz="1000" i="1" baseline="0" dirty="0" smtClean="0"/>
              <a:t>	Hybešova na Dornych	14 tis voz /24hod, z toho 11% NA</a:t>
            </a:r>
          </a:p>
          <a:p>
            <a:r>
              <a:rPr lang="cs-CZ" sz="1000" i="1" baseline="0" dirty="0" smtClean="0"/>
              <a:t>	Nové Sady		16 tis voz /24hod, z toho 10% NA</a:t>
            </a:r>
          </a:p>
          <a:p>
            <a:r>
              <a:rPr lang="cs-CZ" sz="1000" i="1" baseline="0" dirty="0" smtClean="0"/>
              <a:t>	Nádražní		13 tis voz /24hod, z toho 7% NA</a:t>
            </a:r>
          </a:p>
          <a:p>
            <a:r>
              <a:rPr lang="cs-CZ" sz="1000" i="1" baseline="0" dirty="0" smtClean="0"/>
              <a:t>			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17 nehod (šetřených PČR)</a:t>
            </a:r>
          </a:p>
          <a:p>
            <a:r>
              <a:rPr lang="cs-CZ" sz="1200" dirty="0" smtClean="0"/>
              <a:t>Následky: 3 osoby těžce a 18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12x (2T,14L), Srážka s chodcem 4x (1T,3L)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Při </a:t>
            </a:r>
            <a:r>
              <a:rPr lang="cs-CZ" sz="1200" dirty="0" err="1" smtClean="0"/>
              <a:t>odb</a:t>
            </a:r>
            <a:r>
              <a:rPr lang="cs-CZ" sz="1200" dirty="0" smtClean="0"/>
              <a:t>. vlevo 11x (2T,11L), Chodci na přechodu 2x (1T,1L)</a:t>
            </a:r>
            <a:br>
              <a:rPr lang="cs-CZ" sz="1200" dirty="0" smtClean="0"/>
            </a:br>
            <a:r>
              <a:rPr lang="cs-CZ" sz="1200" dirty="0" smtClean="0"/>
              <a:t>	Proti příkazu DZ P4 2x (5L)	 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 14x (3T,16L); 2023-24: 15x (3T,17L)	 Funkční SSZ: 14x (3T, 12L), chodci správné chování 3x (1T,2L)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Vyšší intenzity provozu, horší přehlednost křižovatky</a:t>
            </a:r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75 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Zdůraznění značením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ostrůvku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režimu SSZ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Zdůraznění značením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ostrůvku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režimu SSZ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6" y="365129"/>
            <a:ext cx="5800725" cy="5811839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20.5.2025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7"/>
            <a:ext cx="537376" cy="479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9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7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8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64" y="2492902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7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1"/>
            <a:ext cx="5724129" cy="2080731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1" y="68498"/>
            <a:ext cx="5163865" cy="16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2" y="5733261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6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pl-PL" sz="4800" b="1" dirty="0">
              <a:solidFill>
                <a:srgbClr val="46787B"/>
              </a:solidFill>
            </a:endParaRPr>
          </a:p>
          <a:p>
            <a:pPr marL="342900" lvl="1" indent="0" algn="ctr">
              <a:buNone/>
            </a:pPr>
            <a:r>
              <a:rPr lang="pl-PL" sz="3600" b="1" dirty="0" smtClean="0">
                <a:solidFill>
                  <a:srgbClr val="46787B"/>
                </a:solidFill>
              </a:rPr>
              <a:t> Křižovatka ul. Hybešova a Nádražní v Brně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9"/>
            <a:ext cx="3157042" cy="10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" y="-172219"/>
            <a:ext cx="9252897" cy="7030219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ul. Hybešova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a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Nádražní v Brně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6077"/>
          <a:stretch/>
        </p:blipFill>
        <p:spPr bwMode="auto">
          <a:xfrm>
            <a:off x="0" y="1340772"/>
            <a:ext cx="9144006" cy="450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53" y="5559079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5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4716016" y="3284984"/>
            <a:ext cx="710958" cy="28803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473858" y="3547262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501" r="3990"/>
          <a:stretch/>
        </p:blipFill>
        <p:spPr>
          <a:xfrm>
            <a:off x="0" y="1340772"/>
            <a:ext cx="9144006" cy="4544979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803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" y="1345605"/>
            <a:ext cx="8062776" cy="453531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2775" cy="4535311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2775" cy="453531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46400"/>
            <a:ext cx="8062773" cy="45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29"/>
            <a:ext cx="9144000" cy="43886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místních komunikací v Brně</a:t>
            </a:r>
          </a:p>
          <a:p>
            <a:r>
              <a:rPr lang="cs-CZ" sz="2400" dirty="0" smtClean="0"/>
              <a:t>Ul. Nádražní -&gt; k hl. nádraží a ul. Husovu, čtyři pruhy, hl. komunikace, Ul. Nové Sady -&gt; k sil. I/42 a I/52</a:t>
            </a:r>
            <a:r>
              <a:rPr lang="cs-CZ" sz="2400" dirty="0"/>
              <a:t>, čtyři pruhy, hl. komunikace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Ul. Hybešova – Staré Brno, </a:t>
            </a:r>
            <a:r>
              <a:rPr lang="cs-CZ" sz="2400" dirty="0" smtClean="0"/>
              <a:t>nemocnice -&gt; </a:t>
            </a:r>
            <a:r>
              <a:rPr lang="cs-CZ" sz="2400" dirty="0" smtClean="0"/>
              <a:t>ul. Dornych -&gt; D1,D2 </a:t>
            </a:r>
          </a:p>
          <a:p>
            <a:r>
              <a:rPr lang="cs-CZ" sz="2600" dirty="0" smtClean="0"/>
              <a:t>Křižovatka řízená SSZ (plný signál), jinak P4, úhel </a:t>
            </a:r>
            <a:r>
              <a:rPr lang="cs-CZ" sz="2600" dirty="0"/>
              <a:t>křížení </a:t>
            </a:r>
            <a:r>
              <a:rPr lang="cs-CZ" sz="2600" dirty="0" smtClean="0"/>
              <a:t>52°+61°, hl. kom čtyřpruh, vedl. samostatné levé odboč. pruhy, </a:t>
            </a:r>
            <a:br>
              <a:rPr lang="cs-CZ" sz="2600" dirty="0" smtClean="0"/>
            </a:br>
            <a:r>
              <a:rPr lang="cs-CZ" sz="2600" dirty="0" smtClean="0"/>
              <a:t>směrovací ostrůvky v ostrých nárožích</a:t>
            </a:r>
          </a:p>
          <a:p>
            <a:r>
              <a:rPr lang="cs-CZ" sz="2600" dirty="0" smtClean="0"/>
              <a:t>Tramvajový provoz na třech větvích - samostatná fáze SSZ</a:t>
            </a:r>
          </a:p>
          <a:p>
            <a:r>
              <a:rPr lang="cs-CZ" sz="2600" dirty="0" smtClean="0"/>
              <a:t>Přechody na třech větvích, na hlavní komunikaci dělený 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bytová i komerční zástavba, podjezd </a:t>
            </a:r>
            <a:r>
              <a:rPr lang="cs-CZ" sz="2600" dirty="0" smtClean="0"/>
              <a:t>pod </a:t>
            </a:r>
            <a:r>
              <a:rPr lang="cs-CZ" sz="2600" dirty="0" smtClean="0"/>
              <a:t>žel. tratí, zastávky autobusů a tramvají, </a:t>
            </a:r>
            <a:r>
              <a:rPr lang="cs-CZ" sz="2600" dirty="0" smtClean="0"/>
              <a:t>točna </a:t>
            </a:r>
            <a:r>
              <a:rPr lang="cs-CZ" sz="2600" dirty="0" smtClean="0"/>
              <a:t>tramvají, park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7"/>
            <a:ext cx="9144000" cy="76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52" y="600503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17 nehod (šetřených PČR)</a:t>
            </a:r>
            <a:endParaRPr lang="cs-CZ" sz="3000" dirty="0"/>
          </a:p>
          <a:p>
            <a:r>
              <a:rPr lang="cs-CZ" sz="3000" dirty="0" smtClean="0"/>
              <a:t>Následky: 3 osoby těžce a 18 </a:t>
            </a:r>
            <a:r>
              <a:rPr lang="cs-CZ" sz="3000" dirty="0" smtClean="0"/>
              <a:t>osob </a:t>
            </a:r>
            <a:r>
              <a:rPr lang="cs-CZ" sz="3000" dirty="0" smtClean="0"/>
              <a:t>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12x </a:t>
            </a:r>
            <a:r>
              <a:rPr lang="cs-CZ" sz="2600" dirty="0" smtClean="0"/>
              <a:t>(2T,14L), Srážka s chodcem 4x (1T,3L)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smtClean="0"/>
              <a:t>Při </a:t>
            </a:r>
            <a:r>
              <a:rPr lang="cs-CZ" sz="3000" dirty="0" err="1" smtClean="0"/>
              <a:t>odb</a:t>
            </a:r>
            <a:r>
              <a:rPr lang="cs-CZ" sz="3000" dirty="0" smtClean="0"/>
              <a:t>. vlevo 11x </a:t>
            </a:r>
            <a:r>
              <a:rPr lang="cs-CZ" sz="2600" dirty="0" smtClean="0"/>
              <a:t>(2T,11L), Chodci na přechodu 2x (1T,1L)</a:t>
            </a:r>
            <a:br>
              <a:rPr lang="cs-CZ" sz="2600" dirty="0" smtClean="0"/>
            </a:br>
            <a:r>
              <a:rPr lang="cs-CZ" sz="2600" dirty="0" smtClean="0"/>
              <a:t>	Proti příkazu DZ P4 2x (5L)	 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 </a:t>
            </a:r>
            <a:r>
              <a:rPr lang="cs-CZ" sz="3000" dirty="0" smtClean="0"/>
              <a:t>14x </a:t>
            </a:r>
            <a:r>
              <a:rPr lang="cs-CZ" sz="2600" dirty="0" smtClean="0"/>
              <a:t>(3T,16L); </a:t>
            </a:r>
            <a:r>
              <a:rPr lang="cs-CZ" sz="3000" dirty="0" smtClean="0"/>
              <a:t>2023-24: 15x </a:t>
            </a:r>
            <a:r>
              <a:rPr lang="cs-CZ" sz="2600" dirty="0"/>
              <a:t>(3T,17L)</a:t>
            </a:r>
            <a:r>
              <a:rPr lang="cs-CZ" sz="3000" dirty="0" smtClean="0"/>
              <a:t>	 Funkční SSZ: 14x </a:t>
            </a:r>
            <a:r>
              <a:rPr lang="cs-CZ" sz="2600" dirty="0"/>
              <a:t>(3T, 12L</a:t>
            </a:r>
            <a:r>
              <a:rPr lang="cs-CZ" sz="2600" dirty="0" smtClean="0"/>
              <a:t>)</a:t>
            </a:r>
            <a:r>
              <a:rPr lang="cs-CZ" sz="3000" dirty="0" smtClean="0"/>
              <a:t>, </a:t>
            </a:r>
            <a:r>
              <a:rPr lang="cs-CZ" sz="2600" dirty="0"/>
              <a:t>chodci </a:t>
            </a:r>
            <a:r>
              <a:rPr lang="cs-CZ" sz="2600" dirty="0" smtClean="0"/>
              <a:t>správné chování </a:t>
            </a:r>
            <a:r>
              <a:rPr lang="cs-CZ" sz="2600" dirty="0"/>
              <a:t>3x (1T,2L</a:t>
            </a:r>
            <a:r>
              <a:rPr lang="cs-CZ" sz="2600" dirty="0" smtClean="0"/>
              <a:t>)</a:t>
            </a:r>
            <a:endParaRPr lang="cs-CZ" sz="26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200" dirty="0" smtClean="0"/>
              <a:t>Vyšší intenzity provozu, </a:t>
            </a:r>
            <a:r>
              <a:rPr lang="cs-CZ" sz="3200" dirty="0" smtClean="0"/>
              <a:t>horší přehlednost </a:t>
            </a:r>
            <a:r>
              <a:rPr lang="cs-CZ" sz="3200" dirty="0" smtClean="0"/>
              <a:t>křižovatky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1"/>
            <a:ext cx="9144000" cy="373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ul. Hybešova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a Nádražní v Brně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t="1" r="7115" b="272"/>
          <a:stretch/>
        </p:blipFill>
        <p:spPr>
          <a:xfrm>
            <a:off x="0" y="1340772"/>
            <a:ext cx="9144000" cy="514344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72"/>
            <a:ext cx="9151998" cy="514799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1996" cy="5147997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3311" cy="5143112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3311" cy="5143112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116616" y="429309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3310" cy="51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" b="6073"/>
          <a:stretch/>
        </p:blipFill>
        <p:spPr>
          <a:xfrm>
            <a:off x="0" y="1340772"/>
            <a:ext cx="9144000" cy="453140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9224" y="1352068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Zdůraznění </a:t>
            </a:r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značením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ostrůvku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režimu SSZ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1340752" y="4071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44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6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5"/>
            <a:ext cx="1738370" cy="1239671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8" y="475853"/>
            <a:ext cx="3816801" cy="18730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132507</TotalTime>
  <Words>478</Words>
  <Application>Microsoft Office PowerPoint</Application>
  <PresentationFormat>Předvádění na obrazovce (4:3)</PresentationFormat>
  <Paragraphs>74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1489</cp:revision>
  <cp:lastPrinted>2023-10-24T07:44:26Z</cp:lastPrinted>
  <dcterms:created xsi:type="dcterms:W3CDTF">2017-03-15T09:26:25Z</dcterms:created>
  <dcterms:modified xsi:type="dcterms:W3CDTF">2025-05-20T09:43:45Z</dcterms:modified>
</cp:coreProperties>
</file>