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"/>
  </p:notesMasterIdLst>
  <p:sldIdLst>
    <p:sldId id="265" r:id="rId2"/>
    <p:sldId id="257" r:id="rId3"/>
    <p:sldId id="279" r:id="rId4"/>
    <p:sldId id="280" r:id="rId5"/>
    <p:sldId id="281" r:id="rId6"/>
    <p:sldId id="282" r:id="rId7"/>
    <p:sldId id="283" r:id="rId8"/>
    <p:sldId id="258" r:id="rId9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66"/>
    <a:srgbClr val="46787B"/>
    <a:srgbClr val="F18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07" autoAdjust="0"/>
    <p:restoredTop sz="82400" autoAdjust="0"/>
  </p:normalViewPr>
  <p:slideViewPr>
    <p:cSldViewPr showGuides="1">
      <p:cViewPr varScale="1">
        <p:scale>
          <a:sx n="96" d="100"/>
          <a:sy n="96" d="100"/>
        </p:scale>
        <p:origin x="-103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17.4.2025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Průsečná křižovatka </a:t>
            </a:r>
            <a:r>
              <a:rPr lang="cs-CZ" sz="1000" i="1" baseline="0" dirty="0" smtClean="0"/>
              <a:t>silnic II/300 </a:t>
            </a:r>
            <a:r>
              <a:rPr lang="cs-CZ" sz="1000" i="1" baseline="0" dirty="0" smtClean="0"/>
              <a:t>a </a:t>
            </a:r>
            <a:r>
              <a:rPr lang="cs-CZ" sz="1000" i="1" baseline="0" dirty="0" smtClean="0"/>
              <a:t>II/325 </a:t>
            </a:r>
            <a:r>
              <a:rPr lang="cs-CZ" sz="1000" i="1" baseline="0" dirty="0" smtClean="0"/>
              <a:t>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</a:t>
            </a:r>
          </a:p>
          <a:p>
            <a:r>
              <a:rPr lang="cs-CZ" sz="1000" i="1" baseline="0" dirty="0" smtClean="0"/>
              <a:t>Silnice </a:t>
            </a:r>
            <a:r>
              <a:rPr lang="cs-CZ" sz="1000" i="1" baseline="0" dirty="0" smtClean="0"/>
              <a:t>II/300 </a:t>
            </a:r>
            <a:r>
              <a:rPr lang="cs-CZ" sz="1000" i="1" baseline="0" dirty="0" smtClean="0"/>
              <a:t>spojuje </a:t>
            </a:r>
            <a:r>
              <a:rPr lang="cs-CZ" sz="1000" i="1" baseline="0" dirty="0" smtClean="0"/>
              <a:t> město Hořice (I/35), Miletín , Dvůr Králové se silnici I/37 u obce Kocbeře s odsazeným pokračováním od Trutnova k Žacléři. Křižovatka leží </a:t>
            </a:r>
            <a:r>
              <a:rPr lang="cs-CZ" sz="1000" i="1" baseline="0" dirty="0" smtClean="0"/>
              <a:t>mezi </a:t>
            </a:r>
            <a:r>
              <a:rPr lang="cs-CZ" sz="1000" i="1" baseline="0" dirty="0" smtClean="0"/>
              <a:t>Miletínem a Dvorem Králové. Silnice II/325 </a:t>
            </a:r>
            <a:r>
              <a:rPr lang="cs-CZ" sz="1000" i="1" baseline="0" dirty="0" smtClean="0"/>
              <a:t>tvoří spojnici obce </a:t>
            </a:r>
            <a:r>
              <a:rPr lang="cs-CZ" sz="1000" i="1" baseline="0" dirty="0" smtClean="0"/>
              <a:t>Chlum (I/35), městyse Velký </a:t>
            </a:r>
            <a:r>
              <a:rPr lang="cs-CZ" sz="1000" i="1" baseline="0" dirty="0" err="1" smtClean="0"/>
              <a:t>Vřešťov</a:t>
            </a:r>
            <a:r>
              <a:rPr lang="cs-CZ" sz="1000" i="1" baseline="0" dirty="0" smtClean="0"/>
              <a:t>, obce Bílá Třemešná, město Hostinné (I/16) a obec Rudník (I/14). Křižovatka nedaleko obce Bílá Třemešná.</a:t>
            </a:r>
            <a:endParaRPr lang="cs-CZ" sz="1000" i="1" baseline="0" dirty="0" smtClean="0"/>
          </a:p>
          <a:p>
            <a:r>
              <a:rPr lang="cs-CZ" sz="1000" i="1" baseline="0" dirty="0" smtClean="0"/>
              <a:t>Hlavní komunikací je sil. </a:t>
            </a:r>
            <a:r>
              <a:rPr lang="cs-CZ" sz="1000" i="1" baseline="0" dirty="0" smtClean="0"/>
              <a:t>II/300 </a:t>
            </a:r>
            <a:r>
              <a:rPr lang="cs-CZ" sz="1000" i="1" baseline="0" dirty="0" smtClean="0"/>
              <a:t>dvoupruhová ve </a:t>
            </a:r>
            <a:r>
              <a:rPr lang="cs-CZ" sz="1000" i="1" baseline="0" dirty="0" smtClean="0"/>
              <a:t>směrovém oblouku (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= 75km/h , </a:t>
            </a:r>
            <a:r>
              <a:rPr lang="cs-CZ" sz="1000" i="1" baseline="0" dirty="0" err="1" smtClean="0"/>
              <a:t>vn</a:t>
            </a:r>
            <a:r>
              <a:rPr lang="cs-CZ" sz="1000" i="1" baseline="0" dirty="0" smtClean="0"/>
              <a:t> 60km/h)) na </a:t>
            </a:r>
            <a:r>
              <a:rPr lang="cs-CZ" sz="1000" i="1" baseline="0" dirty="0" smtClean="0"/>
              <a:t>úrovni </a:t>
            </a:r>
            <a:r>
              <a:rPr lang="cs-CZ" sz="1000" i="1" baseline="0" dirty="0" smtClean="0"/>
              <a:t>terénu v mírném klesání </a:t>
            </a:r>
            <a:r>
              <a:rPr lang="cs-CZ" sz="1000" i="1" baseline="0" dirty="0" smtClean="0"/>
              <a:t>směrem na </a:t>
            </a:r>
            <a:r>
              <a:rPr lang="cs-CZ" sz="1000" i="1" baseline="0" dirty="0" smtClean="0"/>
              <a:t>Dvůr Králové 4,4%. Bez přídatných pruhů. </a:t>
            </a:r>
            <a:r>
              <a:rPr lang="cs-CZ" sz="1000" i="1" baseline="0" dirty="0" smtClean="0"/>
              <a:t>Rychlost </a:t>
            </a:r>
            <a:r>
              <a:rPr lang="cs-CZ" sz="1000" i="1" baseline="0" dirty="0" smtClean="0"/>
              <a:t>omezena </a:t>
            </a:r>
            <a:r>
              <a:rPr lang="cs-CZ" sz="1000" i="1" baseline="0" dirty="0" smtClean="0"/>
              <a:t>místní </a:t>
            </a:r>
            <a:r>
              <a:rPr lang="cs-CZ" sz="1000" i="1" baseline="0" dirty="0" smtClean="0"/>
              <a:t>úpravou na 70 km/</a:t>
            </a:r>
            <a:r>
              <a:rPr lang="cs-CZ" sz="1000" i="1" baseline="0" dirty="0" err="1" smtClean="0"/>
              <a:t>h,zakázáno</a:t>
            </a:r>
            <a:r>
              <a:rPr lang="cs-CZ" sz="1000" i="1" baseline="0" dirty="0" smtClean="0"/>
              <a:t> </a:t>
            </a:r>
            <a:r>
              <a:rPr lang="cs-CZ" sz="1000" i="1" baseline="0" dirty="0" smtClean="0"/>
              <a:t>předjíždění. Úhel křížení činí cca </a:t>
            </a:r>
            <a:r>
              <a:rPr lang="cs-CZ" sz="1000" i="1" baseline="0" dirty="0" smtClean="0"/>
              <a:t>90</a:t>
            </a:r>
            <a:r>
              <a:rPr lang="cs-CZ" sz="1000" i="1" baseline="0" dirty="0" smtClean="0"/>
              <a:t>°.  Přednost určena svislým značením </a:t>
            </a:r>
            <a:r>
              <a:rPr lang="cs-CZ" sz="1000" i="1" baseline="0" dirty="0" smtClean="0"/>
              <a:t>P6 Stůj, </a:t>
            </a:r>
            <a:r>
              <a:rPr lang="cs-CZ" sz="1000" i="1" baseline="0" dirty="0" smtClean="0"/>
              <a:t>Dej </a:t>
            </a:r>
            <a:r>
              <a:rPr lang="cs-CZ" sz="1000" i="1" baseline="0" dirty="0" smtClean="0"/>
              <a:t>přednost.  </a:t>
            </a:r>
            <a:r>
              <a:rPr lang="cs-CZ" sz="1000" i="1" baseline="0" dirty="0" smtClean="0"/>
              <a:t>Vedlejší větve jsou dvoupruhové , do křižovatky vchází přímé, bez přídatných pruhů, </a:t>
            </a:r>
            <a:r>
              <a:rPr lang="cs-CZ" sz="1000" i="1" baseline="0" dirty="0" smtClean="0"/>
              <a:t>klesání k obci Bílá Třemešná ( 3%)na </a:t>
            </a:r>
            <a:r>
              <a:rPr lang="cs-CZ" sz="1000" i="1" baseline="0" dirty="0" smtClean="0"/>
              <a:t>úrovni </a:t>
            </a:r>
            <a:r>
              <a:rPr lang="cs-CZ" sz="1000" i="1" baseline="0" dirty="0" smtClean="0"/>
              <a:t>terénu.</a:t>
            </a:r>
            <a:endParaRPr lang="cs-CZ" sz="1000" i="1" baseline="0" dirty="0" smtClean="0"/>
          </a:p>
          <a:p>
            <a:r>
              <a:rPr lang="cs-CZ" sz="1000" i="1" baseline="0" dirty="0" smtClean="0"/>
              <a:t>Okolí komunikace tvoří </a:t>
            </a:r>
            <a:r>
              <a:rPr lang="cs-CZ" sz="1000" i="1" baseline="0" dirty="0" smtClean="0"/>
              <a:t>zalesněná </a:t>
            </a:r>
            <a:r>
              <a:rPr lang="cs-CZ" sz="1000" i="1" baseline="0" dirty="0" smtClean="0"/>
              <a:t>krajina </a:t>
            </a:r>
            <a:r>
              <a:rPr lang="cs-CZ" sz="1000" i="1" baseline="0" dirty="0" smtClean="0"/>
              <a:t>s prořezem rozhledů v křižovatce, zastávky autobusů v jízdních pruzích na vedlejší větvi.</a:t>
            </a:r>
            <a:endParaRPr lang="cs-CZ" sz="1000" i="1" baseline="0" dirty="0" smtClean="0"/>
          </a:p>
          <a:p>
            <a:r>
              <a:rPr lang="cs-CZ" sz="1000" b="1" i="1" baseline="0" dirty="0" smtClean="0"/>
              <a:t>Intenzity : 	</a:t>
            </a:r>
            <a:r>
              <a:rPr lang="cs-CZ" sz="1000" b="1" i="1" baseline="0" dirty="0" smtClean="0"/>
              <a:t>II/300 na Miletín</a:t>
            </a:r>
            <a:r>
              <a:rPr lang="cs-CZ" sz="1000" b="1" i="1" baseline="0" dirty="0" smtClean="0"/>
              <a:t>	</a:t>
            </a:r>
            <a:r>
              <a:rPr lang="cs-CZ" sz="1000" b="1" i="1" baseline="0" dirty="0" smtClean="0"/>
              <a:t>3,7 </a:t>
            </a:r>
            <a:r>
              <a:rPr lang="cs-CZ" sz="1000" b="1" i="1" baseline="0" dirty="0" smtClean="0"/>
              <a:t>tis voz /24hod, z toho </a:t>
            </a:r>
            <a:r>
              <a:rPr lang="cs-CZ" sz="1000" b="1" i="1" baseline="0" dirty="0" smtClean="0"/>
              <a:t>12% NA</a:t>
            </a:r>
          </a:p>
          <a:p>
            <a:r>
              <a:rPr lang="cs-CZ" sz="1000" b="1" i="1" baseline="0" dirty="0" smtClean="0"/>
              <a:t>	II/300 na Dvůr Kr.	3,4 tis voz /24hod, z toho 10% NA</a:t>
            </a:r>
          </a:p>
          <a:p>
            <a:r>
              <a:rPr lang="cs-CZ" sz="1000" b="1" i="1" baseline="0" dirty="0" smtClean="0"/>
              <a:t>	II/325 na B. </a:t>
            </a:r>
            <a:r>
              <a:rPr lang="cs-CZ" sz="1000" b="1" i="1" baseline="0" dirty="0" err="1" smtClean="0"/>
              <a:t>Třemešn</a:t>
            </a:r>
            <a:r>
              <a:rPr lang="cs-CZ" sz="1000" b="1" i="1" baseline="0" dirty="0" smtClean="0"/>
              <a:t>	1,3 tis voz /24hod, z toho 5% NA</a:t>
            </a:r>
          </a:p>
          <a:p>
            <a:r>
              <a:rPr lang="cs-CZ" sz="1000" b="1" i="1" baseline="0" dirty="0" smtClean="0"/>
              <a:t>	II/325 na </a:t>
            </a:r>
            <a:r>
              <a:rPr lang="cs-CZ" sz="1000" b="1" i="1" baseline="0" dirty="0" err="1" smtClean="0"/>
              <a:t>V.Vřešťov</a:t>
            </a:r>
            <a:r>
              <a:rPr lang="cs-CZ" sz="1000" b="1" i="1" baseline="0" dirty="0" smtClean="0"/>
              <a:t>	1,6 tis voz /24hod, z toho 6% NA</a:t>
            </a:r>
            <a:endParaRPr lang="cs-CZ" sz="1000" b="1" i="1" baseline="0" dirty="0" smtClean="0"/>
          </a:p>
          <a:p>
            <a:r>
              <a:rPr lang="cs-CZ" sz="1000" b="1" i="1" baseline="0" dirty="0" smtClean="0"/>
              <a:t>	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Průsečná křižovatka silnic II/300 a II/325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</a:t>
            </a:r>
          </a:p>
          <a:p>
            <a:r>
              <a:rPr lang="cs-CZ" sz="1000" i="1" baseline="0" dirty="0" smtClean="0"/>
              <a:t>Silnice II/300 spojuje  město Hořice (I/35), Miletín , Dvůr Králové se silnici I/37 u obce Kocbeře s odsazeným pokračováním od Trutnova k Žacléři. Křižovatka leží mezi Miletínem a Dvorem Králové. Silnice II/325 tvoří spojnici obce Chlum (I/35), městyse Velký </a:t>
            </a:r>
            <a:r>
              <a:rPr lang="cs-CZ" sz="1000" i="1" baseline="0" dirty="0" err="1" smtClean="0"/>
              <a:t>Vřešťov</a:t>
            </a:r>
            <a:r>
              <a:rPr lang="cs-CZ" sz="1000" i="1" baseline="0" dirty="0" smtClean="0"/>
              <a:t>, obce Bílá Třemešná, město Hostinné (I/16) a obec Rudník (I/14). Křižovatka nedaleko obce Bílá Třemešná.</a:t>
            </a:r>
          </a:p>
          <a:p>
            <a:r>
              <a:rPr lang="cs-CZ" sz="1000" i="1" baseline="0" dirty="0" smtClean="0"/>
              <a:t>Hlavní komunikací je sil. II/300 dvoupruhová ve směrovém oblouku (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= 75km/h , </a:t>
            </a:r>
            <a:r>
              <a:rPr lang="cs-CZ" sz="1000" i="1" baseline="0" dirty="0" err="1" smtClean="0"/>
              <a:t>vn</a:t>
            </a:r>
            <a:r>
              <a:rPr lang="cs-CZ" sz="1000" i="1" baseline="0" dirty="0" smtClean="0"/>
              <a:t> 60km/h)) na úrovni terénu v mírném klesání směrem na Dvůr Králové 4,4%. Bez přídatných pruhů. Rychlost omezena místní úpravou na 70 km/</a:t>
            </a:r>
            <a:r>
              <a:rPr lang="cs-CZ" sz="1000" i="1" baseline="0" dirty="0" err="1" smtClean="0"/>
              <a:t>h,zakázáno</a:t>
            </a:r>
            <a:r>
              <a:rPr lang="cs-CZ" sz="1000" i="1" baseline="0" dirty="0" smtClean="0"/>
              <a:t> předjíždění. Úhel křížení činí cca 85°.  Přednost určena svislým značením P6 Stůj, Dej přednost.  Vedlejší větve jsou dvoupruhové , do křižovatky vchází přímé, bez přídatných pruhů, klesání k obci Bílá Třemešná ( 3%)na úrovni terénu.</a:t>
            </a:r>
          </a:p>
          <a:p>
            <a:r>
              <a:rPr lang="cs-CZ" sz="1000" i="1" baseline="0" dirty="0" smtClean="0"/>
              <a:t>Okolí komunikace tvoří zalesněná krajina s prořezem rozhledů v křižovatce, zastávky autobusů v jízdních pruzích na vedlejší větvi.</a:t>
            </a:r>
          </a:p>
          <a:p>
            <a:r>
              <a:rPr lang="cs-CZ" sz="1000" i="1" baseline="0" dirty="0" smtClean="0"/>
              <a:t>Intenzity : 	II/300 na Miletín	3,7 tis voz /24hod, z toho 12% NA</a:t>
            </a:r>
          </a:p>
          <a:p>
            <a:r>
              <a:rPr lang="cs-CZ" sz="1000" i="1" baseline="0" dirty="0" smtClean="0"/>
              <a:t>	II/300 na Dvůr Kr.	3,4 tis voz /24hod, z toho 10% NA</a:t>
            </a:r>
          </a:p>
          <a:p>
            <a:r>
              <a:rPr lang="cs-CZ" sz="1000" i="1" baseline="0" dirty="0" smtClean="0"/>
              <a:t>	II/325 na B. </a:t>
            </a:r>
            <a:r>
              <a:rPr lang="cs-CZ" sz="1000" i="1" baseline="0" dirty="0" err="1" smtClean="0"/>
              <a:t>Třemešn</a:t>
            </a:r>
            <a:r>
              <a:rPr lang="cs-CZ" sz="1000" i="1" baseline="0" dirty="0" smtClean="0"/>
              <a:t>	1,3 tis voz /24hod, z toho 5% NA</a:t>
            </a:r>
          </a:p>
          <a:p>
            <a:r>
              <a:rPr lang="cs-CZ" sz="1000" i="1" baseline="0" dirty="0" smtClean="0"/>
              <a:t>	II/325 na </a:t>
            </a:r>
            <a:r>
              <a:rPr lang="cs-CZ" sz="1000" i="1" baseline="0" dirty="0" err="1" smtClean="0"/>
              <a:t>V.Vřešťov</a:t>
            </a:r>
            <a:r>
              <a:rPr lang="cs-CZ" sz="1000" i="1" baseline="0" dirty="0" smtClean="0"/>
              <a:t>	1,6 tis voz /24hod, z toho 6% NA</a:t>
            </a:r>
          </a:p>
          <a:p>
            <a:r>
              <a:rPr lang="cs-CZ" sz="1000" i="1" baseline="0" dirty="0" smtClean="0"/>
              <a:t>				</a:t>
            </a:r>
            <a:endParaRPr lang="cs-CZ" sz="1000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/>
              <a:t>Od 01/2020 celkem 12 nehod (šetřených PČR)</a:t>
            </a:r>
          </a:p>
          <a:p>
            <a:r>
              <a:rPr lang="cs-CZ" sz="1200" dirty="0" smtClean="0"/>
              <a:t>Následky: 2 osoby těžce a 9 os. lehce zraněno</a:t>
            </a:r>
          </a:p>
          <a:p>
            <a:r>
              <a:rPr lang="cs-CZ" sz="1200" dirty="0" smtClean="0"/>
              <a:t>Nejčastější druh nehody: </a:t>
            </a:r>
            <a:br>
              <a:rPr lang="cs-CZ" sz="1200" dirty="0" smtClean="0"/>
            </a:br>
            <a:r>
              <a:rPr lang="cs-CZ" sz="1200" dirty="0" smtClean="0"/>
              <a:t>	Srážka s voz 10x </a:t>
            </a:r>
            <a:r>
              <a:rPr lang="cs-CZ" sz="1100" dirty="0" smtClean="0"/>
              <a:t>(2T,8L), Srážka s PP 1x (1L)</a:t>
            </a:r>
            <a:endParaRPr lang="cs-CZ" sz="1200" dirty="0" smtClean="0"/>
          </a:p>
          <a:p>
            <a:r>
              <a:rPr lang="cs-CZ" sz="1200" dirty="0" smtClean="0"/>
              <a:t>Nejčastější příčina: </a:t>
            </a:r>
            <a:br>
              <a:rPr lang="cs-CZ" sz="1200" dirty="0" smtClean="0"/>
            </a:br>
            <a:r>
              <a:rPr lang="cs-CZ" sz="1200" dirty="0" smtClean="0"/>
              <a:t>	Proti příkazu P6 10x </a:t>
            </a:r>
            <a:r>
              <a:rPr lang="cs-CZ" sz="1100" dirty="0" smtClean="0"/>
              <a:t>(2T,8L), 	 </a:t>
            </a:r>
          </a:p>
          <a:p>
            <a:r>
              <a:rPr lang="cs-CZ" sz="1200" dirty="0" smtClean="0"/>
              <a:t>Ve dne </a:t>
            </a:r>
            <a:r>
              <a:rPr lang="cs-CZ" sz="1100" dirty="0" smtClean="0"/>
              <a:t>za nezhoršené vid.:  </a:t>
            </a:r>
            <a:r>
              <a:rPr lang="cs-CZ" sz="1200" dirty="0" smtClean="0"/>
              <a:t>9x </a:t>
            </a:r>
            <a:r>
              <a:rPr lang="cs-CZ" sz="1100" dirty="0" smtClean="0"/>
              <a:t>(2T,8L);   nehody se zraněním OA,  </a:t>
            </a:r>
            <a:r>
              <a:rPr lang="cs-CZ" sz="1200" dirty="0" smtClean="0"/>
              <a:t/>
            </a:r>
            <a:br>
              <a:rPr lang="cs-CZ" sz="1200" dirty="0" smtClean="0"/>
            </a:br>
            <a:r>
              <a:rPr lang="cs-CZ" sz="1200" dirty="0" smtClean="0"/>
              <a:t>2023-24: 7x (2T,6L)	10/12 nehod řidič do 5 let….</a:t>
            </a:r>
          </a:p>
          <a:p>
            <a:r>
              <a:rPr lang="cs-CZ" sz="1200" dirty="0" smtClean="0"/>
              <a:t>Nebezpečné vlivy, prvky: </a:t>
            </a:r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cs-CZ" sz="1400" dirty="0" smtClean="0"/>
              <a:t>Psychologická přednost, snížená přehlednost</a:t>
            </a:r>
            <a:endParaRPr lang="cs-CZ" sz="1200" dirty="0" smtClean="0"/>
          </a:p>
          <a:p>
            <a:endParaRPr lang="cs-CZ" sz="12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SEZ:  </a:t>
            </a: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 </a:t>
            </a: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 Kč</a:t>
            </a:r>
            <a:endParaRPr lang="cs-CZ" sz="12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Úprava křižovatky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Důraz na údržbu zeleně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Zdůraznění značením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Terénní úpravy</a:t>
            </a: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Důraz na údržbu zeleně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Zdůraznění značením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Terénní úpravy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Úprava křižovatky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06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9"/>
            <a:ext cx="1971675" cy="5811839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6" y="365129"/>
            <a:ext cx="5800725" cy="5811839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4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6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6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17.4.2025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17.4.2025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17.4.2025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17.4.2025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eg"/><Relationship Id="rId18" Type="http://schemas.openxmlformats.org/officeDocument/2006/relationships/image" Target="../media/image25.jpg"/><Relationship Id="rId3" Type="http://schemas.openxmlformats.org/officeDocument/2006/relationships/image" Target="../media/image13.jpeg"/><Relationship Id="rId21" Type="http://schemas.openxmlformats.org/officeDocument/2006/relationships/image" Target="../media/image28.jpg"/><Relationship Id="rId7" Type="http://schemas.openxmlformats.org/officeDocument/2006/relationships/image" Target="../media/image15.PNG"/><Relationship Id="rId12" Type="http://schemas.openxmlformats.org/officeDocument/2006/relationships/image" Target="../media/image20.jpg"/><Relationship Id="rId17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jpg"/><Relationship Id="rId20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24" Type="http://schemas.openxmlformats.org/officeDocument/2006/relationships/image" Target="../media/image31.jpg"/><Relationship Id="rId5" Type="http://schemas.openxmlformats.org/officeDocument/2006/relationships/image" Target="../media/image11.png"/><Relationship Id="rId15" Type="http://schemas.openxmlformats.org/officeDocument/2006/relationships/image" Target="../media/image22.jpg"/><Relationship Id="rId23" Type="http://schemas.openxmlformats.org/officeDocument/2006/relationships/image" Target="../media/image30.jpg"/><Relationship Id="rId10" Type="http://schemas.openxmlformats.org/officeDocument/2006/relationships/image" Target="../media/image18.png"/><Relationship Id="rId19" Type="http://schemas.openxmlformats.org/officeDocument/2006/relationships/image" Target="../media/image26.jpg"/><Relationship Id="rId4" Type="http://schemas.openxmlformats.org/officeDocument/2006/relationships/image" Target="../media/image10.jpeg"/><Relationship Id="rId9" Type="http://schemas.openxmlformats.org/officeDocument/2006/relationships/image" Target="../media/image17.png"/><Relationship Id="rId14" Type="http://schemas.microsoft.com/office/2007/relationships/hdphoto" Target="../media/hdphoto1.wdp"/><Relationship Id="rId22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jp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12" Type="http://schemas.openxmlformats.org/officeDocument/2006/relationships/image" Target="../media/image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jpg"/><Relationship Id="rId5" Type="http://schemas.openxmlformats.org/officeDocument/2006/relationships/image" Target="../media/image11.png"/><Relationship Id="rId10" Type="http://schemas.openxmlformats.org/officeDocument/2006/relationships/image" Target="../media/image38.jpg"/><Relationship Id="rId4" Type="http://schemas.openxmlformats.org/officeDocument/2006/relationships/image" Target="../media/image10.jpe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1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11" y="6119337"/>
            <a:ext cx="537376" cy="4799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8" y="6197479"/>
            <a:ext cx="1374826" cy="40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7" y="5992657"/>
            <a:ext cx="1142538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8EC8DC97-EE42-4746-8B70-A8FF15209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08"/>
            <a:ext cx="3964082" cy="19453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86164" y="2492902"/>
            <a:ext cx="716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Opatření ke zvýšení bezpečnosti silničního provozu v kraji</a:t>
            </a:r>
            <a:endParaRPr lang="cs-CZ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odnadpis 2"/>
          <p:cNvSpPr>
            <a:spLocks noGrp="1"/>
          </p:cNvSpPr>
          <p:nvPr>
            <p:ph type="subTitle" idx="1"/>
          </p:nvPr>
        </p:nvSpPr>
        <p:spPr>
          <a:xfrm>
            <a:off x="5292080" y="4509120"/>
            <a:ext cx="3750756" cy="720080"/>
          </a:xfrm>
        </p:spPr>
        <p:txBody>
          <a:bodyPr>
            <a:noAutofit/>
          </a:bodyPr>
          <a:lstStyle/>
          <a:p>
            <a:pPr algn="r"/>
            <a:r>
              <a:rPr lang="cs-CZ" b="1" dirty="0" smtClean="0">
                <a:solidFill>
                  <a:schemeClr val="bg1"/>
                </a:solidFill>
              </a:rPr>
              <a:t>Vytvořeno ve spolupráci </a:t>
            </a:r>
          </a:p>
          <a:p>
            <a:pPr algn="r"/>
            <a:r>
              <a:rPr lang="cs-CZ" b="1" dirty="0" smtClean="0">
                <a:solidFill>
                  <a:schemeClr val="bg1"/>
                </a:solidFill>
              </a:rPr>
              <a:t>Policie ČR a RSE Project</a:t>
            </a:r>
          </a:p>
        </p:txBody>
      </p:sp>
      <p:sp>
        <p:nvSpPr>
          <p:cNvPr id="13" name="Symbol „Zákaz“ 12"/>
          <p:cNvSpPr/>
          <p:nvPr/>
        </p:nvSpPr>
        <p:spPr>
          <a:xfrm>
            <a:off x="1547664" y="275807"/>
            <a:ext cx="720080" cy="7606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7" t="52" r="11" b="69729"/>
          <a:stretch/>
        </p:blipFill>
        <p:spPr>
          <a:xfrm>
            <a:off x="-1" y="1"/>
            <a:ext cx="5724129" cy="2080731"/>
          </a:xfrm>
          <a:prstGeom prst="rect">
            <a:avLst/>
          </a:prstGeom>
        </p:spPr>
      </p:pic>
      <p:pic>
        <p:nvPicPr>
          <p:cNvPr id="1026" name="Picture 2" descr="\\NAS\D.Konference\2023\LOGO DK 2023\PNG_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28" y="197706"/>
            <a:ext cx="5163865" cy="167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97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1"/>
            <a:ext cx="9144000" cy="68718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489848"/>
            <a:ext cx="9144000" cy="13681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42" y="5733261"/>
            <a:ext cx="1363793" cy="9725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-2772816" y="8129587"/>
            <a:ext cx="532859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RIZIKOVÝCH MÍST</a:t>
            </a:r>
          </a:p>
        </p:txBody>
      </p:sp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Lokalita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6" y="1419725"/>
            <a:ext cx="9131205" cy="201622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600" b="1" dirty="0" smtClean="0">
              <a:solidFill>
                <a:srgbClr val="46787B"/>
              </a:solidFill>
            </a:endParaRPr>
          </a:p>
          <a:p>
            <a:pPr algn="ctr"/>
            <a:r>
              <a:rPr lang="pl-PL" sz="3600" b="1" dirty="0" smtClean="0">
                <a:solidFill>
                  <a:srgbClr val="46787B"/>
                </a:solidFill>
              </a:rPr>
              <a:t>Křižovatka sil. </a:t>
            </a:r>
            <a:r>
              <a:rPr lang="pl-PL" sz="3600" b="1" dirty="0" smtClean="0">
                <a:solidFill>
                  <a:srgbClr val="46787B"/>
                </a:solidFill>
              </a:rPr>
              <a:t>II/300 </a:t>
            </a:r>
            <a:r>
              <a:rPr lang="pl-PL" sz="3600" b="1" dirty="0" smtClean="0">
                <a:solidFill>
                  <a:srgbClr val="46787B"/>
                </a:solidFill>
              </a:rPr>
              <a:t>a </a:t>
            </a:r>
            <a:r>
              <a:rPr lang="pl-PL" sz="3600" b="1" dirty="0" smtClean="0">
                <a:solidFill>
                  <a:srgbClr val="46787B"/>
                </a:solidFill>
              </a:rPr>
              <a:t>II/325 </a:t>
            </a:r>
            <a:br>
              <a:rPr lang="pl-PL" sz="3600" b="1" dirty="0" smtClean="0">
                <a:solidFill>
                  <a:srgbClr val="46787B"/>
                </a:solidFill>
              </a:rPr>
            </a:br>
            <a:r>
              <a:rPr lang="pl-PL" sz="3600" b="1" dirty="0" smtClean="0">
                <a:solidFill>
                  <a:srgbClr val="46787B"/>
                </a:solidFill>
              </a:rPr>
              <a:t>u Horního Dehtova</a:t>
            </a:r>
            <a:endParaRPr lang="pl-PL" sz="3600" b="1" dirty="0" smtClean="0">
              <a:solidFill>
                <a:srgbClr val="46787B"/>
              </a:solidFill>
            </a:endParaRPr>
          </a:p>
        </p:txBody>
      </p:sp>
      <p:pic>
        <p:nvPicPr>
          <p:cNvPr id="2051" name="Picture 3" descr="\\NAS\D.Konference\2023\LOGO DK 2023\PNG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34" y="5644749"/>
            <a:ext cx="3157042" cy="102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6" y="-172219"/>
            <a:ext cx="9252897" cy="7030219"/>
            <a:chOff x="0" y="-172218"/>
            <a:chExt cx="9252897" cy="7030218"/>
          </a:xfrm>
        </p:grpSpPr>
        <p:pic>
          <p:nvPicPr>
            <p:cNvPr id="8" name="Obrázek 7">
              <a:extLst>
                <a:ext uri="{FF2B5EF4-FFF2-40B4-BE49-F238E27FC236}">
                  <a16:creationId xmlns="" xmlns:a16="http://schemas.microsoft.com/office/drawing/2014/main" id="{ECA7AA2D-764B-0A40-ADF0-DA567DECF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46" r="16706" b="4005"/>
            <a:stretch/>
          </p:blipFill>
          <p:spPr>
            <a:xfrm>
              <a:off x="0" y="5877272"/>
              <a:ext cx="9144000" cy="980728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="" xmlns:a16="http://schemas.microsoft.com/office/drawing/2014/main" id="{C4AA14BE-13D5-EF4E-85B6-BDB12BD69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06" b="80652"/>
            <a:stretch/>
          </p:blipFill>
          <p:spPr>
            <a:xfrm>
              <a:off x="0" y="0"/>
              <a:ext cx="9144000" cy="1326869"/>
            </a:xfrm>
            <a:prstGeom prst="rect">
              <a:avLst/>
            </a:prstGeom>
          </p:spPr>
        </p:pic>
        <p:pic>
          <p:nvPicPr>
            <p:cNvPr id="12" name="Obrázek 11" descr="Obsah obrázku LEGO, hračka, muž&#10;&#10;Popis byl vytvořen automaticky">
              <a:extLst>
                <a:ext uri="{FF2B5EF4-FFF2-40B4-BE49-F238E27FC236}">
                  <a16:creationId xmlns="" xmlns:a16="http://schemas.microsoft.com/office/drawing/2014/main" id="{7A4DC78D-FAA5-5149-B4D3-2183100E5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-172218"/>
              <a:ext cx="3816801" cy="1873026"/>
            </a:xfrm>
            <a:prstGeom prst="rect">
              <a:avLst/>
            </a:prstGeom>
          </p:spPr>
        </p:pic>
      </p:grpSp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Křižovatka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na sil</a:t>
            </a:r>
            <a:r>
              <a:rPr lang="pl-PL" sz="4000" b="1" dirty="0">
                <a:solidFill>
                  <a:schemeClr val="bg1"/>
                </a:solidFill>
                <a:latin typeface="+mn-lt"/>
              </a:rPr>
              <a:t>.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II/300</a:t>
            </a:r>
            <a:r>
              <a:rPr lang="pl-PL" sz="4000" b="1" dirty="0">
                <a:solidFill>
                  <a:schemeClr val="bg1"/>
                </a:solidFill>
                <a:latin typeface="+mn-lt"/>
              </a:rPr>
              <a:t/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u Horního Dehtova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8"/>
          <a:stretch/>
        </p:blipFill>
        <p:spPr bwMode="auto">
          <a:xfrm>
            <a:off x="4" y="1343378"/>
            <a:ext cx="9143996" cy="453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816153" y="5559079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5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H="1">
            <a:off x="4725144" y="2420888"/>
            <a:ext cx="494928" cy="576064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 rot="4964989">
            <a:off x="4506839" y="3081087"/>
            <a:ext cx="163305" cy="1576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6" r="3633"/>
          <a:stretch/>
        </p:blipFill>
        <p:spPr>
          <a:xfrm>
            <a:off x="0" y="1340768"/>
            <a:ext cx="9144004" cy="4536504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226826" y="5597803"/>
            <a:ext cx="917174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www.mapy.cz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2" name="Obrázek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01" y="1343377"/>
            <a:ext cx="8062776" cy="4536000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7" y="5947936"/>
            <a:ext cx="1314569" cy="93744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0" y="1342802"/>
            <a:ext cx="8060744" cy="4535999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0" y="1342802"/>
            <a:ext cx="8060742" cy="4535999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0" y="1342801"/>
            <a:ext cx="8060742" cy="4535999"/>
          </a:xfrm>
          <a:prstGeom prst="rect">
            <a:avLst/>
          </a:prstGeom>
        </p:spPr>
      </p:pic>
      <p:pic>
        <p:nvPicPr>
          <p:cNvPr id="40" name="Obrázek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0" y="1342801"/>
            <a:ext cx="8060742" cy="4534396"/>
          </a:xfrm>
          <a:prstGeom prst="rect">
            <a:avLst/>
          </a:prstGeom>
        </p:spPr>
      </p:pic>
      <p:pic>
        <p:nvPicPr>
          <p:cNvPr id="43" name="Obrázek 4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2" y="1342801"/>
            <a:ext cx="8057893" cy="4534396"/>
          </a:xfrm>
          <a:prstGeom prst="rect">
            <a:avLst/>
          </a:prstGeom>
        </p:spPr>
      </p:pic>
      <p:pic>
        <p:nvPicPr>
          <p:cNvPr id="44" name="Obrázek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2" y="1342801"/>
            <a:ext cx="8057893" cy="4534395"/>
          </a:xfrm>
          <a:prstGeom prst="rect">
            <a:avLst/>
          </a:prstGeom>
        </p:spPr>
      </p:pic>
      <p:pic>
        <p:nvPicPr>
          <p:cNvPr id="45" name="Obrázek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2" y="1342801"/>
            <a:ext cx="8057891" cy="4534395"/>
          </a:xfrm>
          <a:prstGeom prst="rect">
            <a:avLst/>
          </a:prstGeom>
        </p:spPr>
      </p:pic>
      <p:pic>
        <p:nvPicPr>
          <p:cNvPr id="46" name="Obrázek 4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2" y="1342800"/>
            <a:ext cx="8057891" cy="4534395"/>
          </a:xfrm>
          <a:prstGeom prst="rect">
            <a:avLst/>
          </a:prstGeom>
        </p:spPr>
      </p:pic>
      <p:pic>
        <p:nvPicPr>
          <p:cNvPr id="47" name="Obrázek 4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0" y="1342800"/>
            <a:ext cx="8057890" cy="4534395"/>
          </a:xfrm>
          <a:prstGeom prst="rect">
            <a:avLst/>
          </a:prstGeom>
        </p:spPr>
      </p:pic>
      <p:pic>
        <p:nvPicPr>
          <p:cNvPr id="48" name="Obrázek 4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0" y="1342801"/>
            <a:ext cx="8057890" cy="4534393"/>
          </a:xfrm>
          <a:prstGeom prst="rect">
            <a:avLst/>
          </a:prstGeom>
        </p:spPr>
      </p:pic>
      <p:pic>
        <p:nvPicPr>
          <p:cNvPr id="49" name="Obrázek 4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0" y="1342801"/>
            <a:ext cx="8057888" cy="4534393"/>
          </a:xfrm>
          <a:prstGeom prst="rect">
            <a:avLst/>
          </a:prstGeom>
        </p:spPr>
      </p:pic>
      <p:pic>
        <p:nvPicPr>
          <p:cNvPr id="50" name="Obrázek 4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0" y="1342800"/>
            <a:ext cx="8057888" cy="4534392"/>
          </a:xfrm>
          <a:prstGeom prst="rect">
            <a:avLst/>
          </a:prstGeom>
        </p:spPr>
      </p:pic>
      <p:pic>
        <p:nvPicPr>
          <p:cNvPr id="51" name="Obrázek 5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0" y="1342801"/>
            <a:ext cx="8057888" cy="45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0" y="1416629"/>
            <a:ext cx="9144000" cy="4388635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/>
              <a:t>Průsečná křižovatka silnic </a:t>
            </a:r>
            <a:r>
              <a:rPr lang="cs-CZ" sz="2800" dirty="0" smtClean="0"/>
              <a:t>II/300 </a:t>
            </a:r>
            <a:r>
              <a:rPr lang="cs-CZ" sz="2800" dirty="0" smtClean="0"/>
              <a:t>a </a:t>
            </a:r>
            <a:r>
              <a:rPr lang="cs-CZ" sz="2800" dirty="0" smtClean="0"/>
              <a:t>II/325 </a:t>
            </a:r>
            <a:r>
              <a:rPr lang="cs-CZ" sz="2800" dirty="0" smtClean="0"/>
              <a:t>v </a:t>
            </a:r>
            <a:r>
              <a:rPr lang="cs-CZ" sz="2800" dirty="0" err="1" smtClean="0"/>
              <a:t>extravilánu</a:t>
            </a:r>
            <a:endParaRPr lang="cs-CZ" sz="2800" dirty="0" smtClean="0"/>
          </a:p>
          <a:p>
            <a:r>
              <a:rPr lang="cs-CZ" sz="2400" dirty="0" smtClean="0"/>
              <a:t>Sil. </a:t>
            </a:r>
            <a:r>
              <a:rPr lang="cs-CZ" sz="2400" dirty="0" smtClean="0"/>
              <a:t>II/300: Hořice </a:t>
            </a:r>
            <a:r>
              <a:rPr lang="cs-CZ" sz="2400" dirty="0" smtClean="0"/>
              <a:t>(</a:t>
            </a:r>
            <a:r>
              <a:rPr lang="cs-CZ" sz="2400" dirty="0" smtClean="0"/>
              <a:t>I/35); Miletín, Dvůr Králové n. L., I/37 (Kocbeře)     </a:t>
            </a:r>
            <a:r>
              <a:rPr lang="cs-CZ" sz="2400" dirty="0" smtClean="0"/>
              <a:t>mezi </a:t>
            </a:r>
            <a:r>
              <a:rPr lang="cs-CZ" sz="2400" dirty="0" smtClean="0"/>
              <a:t>Miletínem a Dvorem Králové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Sil. </a:t>
            </a:r>
            <a:r>
              <a:rPr lang="cs-CZ" sz="2400" dirty="0" smtClean="0"/>
              <a:t>II/325: Chlum(I/35), Velký </a:t>
            </a:r>
            <a:r>
              <a:rPr lang="cs-CZ" sz="2400" dirty="0" err="1" smtClean="0"/>
              <a:t>Vřešťov</a:t>
            </a:r>
            <a:r>
              <a:rPr lang="cs-CZ" sz="2400" dirty="0" smtClean="0"/>
              <a:t>, Bílá Třemešná, Hostinné (I/16) a obec Rudník (I/14);		křižovatka u obce Bílá Třemešná</a:t>
            </a:r>
            <a:endParaRPr lang="cs-CZ" sz="2400" dirty="0" smtClean="0"/>
          </a:p>
          <a:p>
            <a:r>
              <a:rPr lang="cs-CZ" sz="2600" dirty="0" smtClean="0"/>
              <a:t>Hl. kom: </a:t>
            </a:r>
            <a:r>
              <a:rPr lang="cs-CZ" sz="2600" dirty="0" smtClean="0"/>
              <a:t>sil</a:t>
            </a:r>
            <a:r>
              <a:rPr lang="cs-CZ" sz="2600" dirty="0" smtClean="0"/>
              <a:t>. </a:t>
            </a:r>
            <a:r>
              <a:rPr lang="cs-CZ" sz="2600" dirty="0" smtClean="0"/>
              <a:t>II/300, v oblouku (</a:t>
            </a:r>
            <a:r>
              <a:rPr lang="cs-CZ" sz="2600" dirty="0" err="1" smtClean="0"/>
              <a:t>v</a:t>
            </a:r>
            <a:r>
              <a:rPr lang="cs-CZ" sz="2600" baseline="-25000" dirty="0" err="1" smtClean="0"/>
              <a:t>m</a:t>
            </a:r>
            <a:r>
              <a:rPr lang="cs-CZ" sz="2600" dirty="0" smtClean="0"/>
              <a:t> 75km/h), </a:t>
            </a:r>
            <a:r>
              <a:rPr lang="cs-CZ" sz="2600" dirty="0" smtClean="0"/>
              <a:t>dvoupruhová, úhel </a:t>
            </a:r>
            <a:r>
              <a:rPr lang="cs-CZ" sz="2600" dirty="0"/>
              <a:t>křížení </a:t>
            </a:r>
            <a:r>
              <a:rPr lang="cs-CZ" sz="2600" dirty="0" smtClean="0"/>
              <a:t>85°, omezení na 70km/h</a:t>
            </a:r>
            <a:r>
              <a:rPr lang="cs-CZ" sz="2600" dirty="0" smtClean="0"/>
              <a:t>, </a:t>
            </a:r>
            <a:r>
              <a:rPr lang="cs-CZ" sz="2600" dirty="0" smtClean="0"/>
              <a:t>plná dělicí čára, klesá na Dvůr Kr.</a:t>
            </a:r>
            <a:endParaRPr lang="cs-CZ" sz="2600" dirty="0" smtClean="0"/>
          </a:p>
          <a:p>
            <a:r>
              <a:rPr lang="cs-CZ" sz="2600" dirty="0" smtClean="0"/>
              <a:t>Vedl.: SDZ </a:t>
            </a:r>
            <a:r>
              <a:rPr lang="cs-CZ" sz="2600" dirty="0" smtClean="0"/>
              <a:t>P6 Stůj, dej </a:t>
            </a:r>
            <a:r>
              <a:rPr lang="cs-CZ" sz="2600" dirty="0" smtClean="0"/>
              <a:t>přednost, dvoupruhové, směrové přímé, bez přídatných </a:t>
            </a:r>
            <a:r>
              <a:rPr lang="cs-CZ" sz="2600" dirty="0" smtClean="0"/>
              <a:t>pruhů</a:t>
            </a:r>
            <a:r>
              <a:rPr lang="cs-CZ" sz="2600" dirty="0" smtClean="0"/>
              <a:t>, mírně klesají k B. Třemešné</a:t>
            </a:r>
            <a:endParaRPr lang="cs-CZ" sz="2600" dirty="0" smtClean="0"/>
          </a:p>
          <a:p>
            <a:r>
              <a:rPr lang="cs-CZ" sz="2600" dirty="0" smtClean="0"/>
              <a:t>Okolí</a:t>
            </a:r>
            <a:r>
              <a:rPr lang="cs-CZ" sz="2600" dirty="0"/>
              <a:t>: </a:t>
            </a:r>
            <a:r>
              <a:rPr lang="cs-CZ" sz="2600" dirty="0" smtClean="0"/>
              <a:t>zalesněná krajina, </a:t>
            </a:r>
            <a:r>
              <a:rPr lang="cs-CZ" sz="2600" dirty="0" smtClean="0"/>
              <a:t>na úrovni terénu</a:t>
            </a:r>
            <a:r>
              <a:rPr lang="cs-CZ" sz="2600" dirty="0"/>
              <a:t>, </a:t>
            </a:r>
            <a:r>
              <a:rPr lang="cs-CZ" sz="2600" dirty="0" smtClean="0"/>
              <a:t/>
            </a:r>
            <a:br>
              <a:rPr lang="cs-CZ" sz="2600" dirty="0" smtClean="0"/>
            </a:br>
            <a:r>
              <a:rPr lang="cs-CZ" sz="2600" dirty="0" smtClean="0"/>
              <a:t>autobusové zastávky v pruhu na vedl. větvi</a:t>
            </a:r>
            <a:endParaRPr lang="cs-CZ" sz="2600" dirty="0" smtClean="0"/>
          </a:p>
          <a:p>
            <a:pPr marL="0" indent="0">
              <a:buNone/>
            </a:pPr>
            <a:endParaRPr lang="cs-CZ" sz="26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7" y="5947936"/>
            <a:ext cx="1314569" cy="9374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7"/>
            <a:ext cx="9144000" cy="7640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52" y="6005032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Nehodovost místa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-27231" y="1508104"/>
            <a:ext cx="9144000" cy="5349896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000" dirty="0"/>
              <a:t>Od </a:t>
            </a:r>
            <a:r>
              <a:rPr lang="cs-CZ" sz="3000" dirty="0" smtClean="0"/>
              <a:t>01/2020 </a:t>
            </a:r>
            <a:r>
              <a:rPr lang="cs-CZ" sz="3000" dirty="0"/>
              <a:t>celkem </a:t>
            </a:r>
            <a:r>
              <a:rPr lang="cs-CZ" sz="3000" dirty="0" smtClean="0"/>
              <a:t>12 </a:t>
            </a:r>
            <a:r>
              <a:rPr lang="cs-CZ" sz="3000" dirty="0" smtClean="0"/>
              <a:t>nehod (šetřených PČR)</a:t>
            </a:r>
            <a:endParaRPr lang="cs-CZ" sz="3000" dirty="0"/>
          </a:p>
          <a:p>
            <a:r>
              <a:rPr lang="cs-CZ" sz="3000" dirty="0" smtClean="0"/>
              <a:t>Následky: </a:t>
            </a:r>
            <a:r>
              <a:rPr lang="cs-CZ" sz="3000" dirty="0" smtClean="0"/>
              <a:t>2 osoby těžce </a:t>
            </a:r>
            <a:r>
              <a:rPr lang="cs-CZ" sz="3000" dirty="0" smtClean="0"/>
              <a:t>a </a:t>
            </a:r>
            <a:r>
              <a:rPr lang="cs-CZ" sz="3000" dirty="0" smtClean="0"/>
              <a:t>9 </a:t>
            </a:r>
            <a:r>
              <a:rPr lang="cs-CZ" sz="3000" dirty="0" smtClean="0"/>
              <a:t>os. lehce zraněno</a:t>
            </a:r>
            <a:endParaRPr lang="cs-CZ" sz="3000" dirty="0"/>
          </a:p>
          <a:p>
            <a:r>
              <a:rPr lang="cs-CZ" sz="3000" dirty="0" smtClean="0"/>
              <a:t>Nejčastější druh nehody: </a:t>
            </a:r>
            <a:br>
              <a:rPr lang="cs-CZ" sz="3000" dirty="0" smtClean="0"/>
            </a:br>
            <a:r>
              <a:rPr lang="cs-CZ" sz="3000" dirty="0" smtClean="0"/>
              <a:t>	Srážka </a:t>
            </a:r>
            <a:r>
              <a:rPr lang="cs-CZ" sz="3000" dirty="0"/>
              <a:t>s </a:t>
            </a:r>
            <a:r>
              <a:rPr lang="cs-CZ" sz="3000" dirty="0" smtClean="0"/>
              <a:t>voz </a:t>
            </a:r>
            <a:r>
              <a:rPr lang="cs-CZ" sz="3000" dirty="0" smtClean="0"/>
              <a:t>10x </a:t>
            </a:r>
            <a:r>
              <a:rPr lang="cs-CZ" sz="2600" dirty="0" smtClean="0"/>
              <a:t>(2T,8L</a:t>
            </a:r>
            <a:r>
              <a:rPr lang="cs-CZ" sz="2600" dirty="0" smtClean="0"/>
              <a:t>), </a:t>
            </a:r>
            <a:r>
              <a:rPr lang="cs-CZ" sz="2600" dirty="0" smtClean="0"/>
              <a:t>Srážka s PP 1x (1L)</a:t>
            </a:r>
            <a:endParaRPr lang="cs-CZ" sz="3000" dirty="0" smtClean="0"/>
          </a:p>
          <a:p>
            <a:r>
              <a:rPr lang="cs-CZ" sz="3000" dirty="0" smtClean="0"/>
              <a:t>Nejčastější příčina: </a:t>
            </a:r>
            <a:br>
              <a:rPr lang="cs-CZ" sz="3000" dirty="0" smtClean="0"/>
            </a:br>
            <a:r>
              <a:rPr lang="cs-CZ" sz="3000" dirty="0"/>
              <a:t>	Proti příkazu </a:t>
            </a:r>
            <a:r>
              <a:rPr lang="cs-CZ" sz="3000" dirty="0" smtClean="0"/>
              <a:t>P6 </a:t>
            </a:r>
            <a:r>
              <a:rPr lang="cs-CZ" sz="3000" dirty="0" smtClean="0"/>
              <a:t>10x </a:t>
            </a:r>
            <a:r>
              <a:rPr lang="cs-CZ" sz="2600" dirty="0" smtClean="0"/>
              <a:t>(2T,8L</a:t>
            </a:r>
            <a:r>
              <a:rPr lang="cs-CZ" sz="2600" dirty="0" smtClean="0"/>
              <a:t>), 	 </a:t>
            </a:r>
          </a:p>
          <a:p>
            <a:r>
              <a:rPr lang="cs-CZ" sz="3000" dirty="0" smtClean="0"/>
              <a:t>Ve dne </a:t>
            </a:r>
            <a:r>
              <a:rPr lang="cs-CZ" sz="2600" dirty="0"/>
              <a:t>za nezhoršené vid.:  </a:t>
            </a:r>
            <a:r>
              <a:rPr lang="cs-CZ" sz="3000" dirty="0" smtClean="0"/>
              <a:t>9x </a:t>
            </a:r>
            <a:r>
              <a:rPr lang="cs-CZ" sz="2600" dirty="0" smtClean="0"/>
              <a:t>(2T,8L</a:t>
            </a:r>
            <a:r>
              <a:rPr lang="cs-CZ" sz="2600" dirty="0" smtClean="0"/>
              <a:t>); </a:t>
            </a:r>
            <a:r>
              <a:rPr lang="cs-CZ" sz="2600" dirty="0" smtClean="0"/>
              <a:t>  nehody se zraněním OA,  </a:t>
            </a: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2023-24: </a:t>
            </a:r>
            <a:r>
              <a:rPr lang="cs-CZ" sz="3000" dirty="0" smtClean="0"/>
              <a:t>7x (2T,6L)	 … 5 let	</a:t>
            </a:r>
            <a:endParaRPr lang="cs-CZ" sz="3000" dirty="0" smtClean="0"/>
          </a:p>
          <a:p>
            <a:r>
              <a:rPr lang="cs-CZ" sz="3000" dirty="0" smtClean="0"/>
              <a:t>Nebezpečné 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400" dirty="0" smtClean="0"/>
              <a:t>Psychologická přednost, snížená přehlednost</a:t>
            </a:r>
            <a:endParaRPr lang="cs-CZ" sz="3000" dirty="0" smtClean="0"/>
          </a:p>
        </p:txBody>
      </p:sp>
    </p:spTree>
    <p:extLst>
      <p:ext uri="{BB962C8B-B14F-4D97-AF65-F5344CB8AC3E}">
        <p14:creationId xmlns:p14="http://schemas.microsoft.com/office/powerpoint/2010/main" val="37892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484221"/>
            <a:ext cx="9144000" cy="37377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Křižovatka na sil. II/300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u Horního Dehtova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" name="Symbol „Zákaz“ 21"/>
          <p:cNvSpPr/>
          <p:nvPr/>
        </p:nvSpPr>
        <p:spPr>
          <a:xfrm>
            <a:off x="11844808" y="5771011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1539"/>
            <a:ext cx="9151998" cy="514799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801"/>
            <a:ext cx="9151998" cy="5147999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801"/>
            <a:ext cx="9151996" cy="5147999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340771"/>
            <a:ext cx="9147005" cy="5147999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342800"/>
            <a:ext cx="9147005" cy="5145191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342800"/>
            <a:ext cx="9147005" cy="5145191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342800"/>
            <a:ext cx="9143311" cy="5145191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342800"/>
            <a:ext cx="9143311" cy="514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8" b="4928"/>
          <a:stretch/>
        </p:blipFill>
        <p:spPr>
          <a:xfrm>
            <a:off x="-3511" y="1345866"/>
            <a:ext cx="9146654" cy="4531407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113244" y="3933058"/>
            <a:ext cx="6639033" cy="480735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Údržba </a:t>
            </a:r>
            <a:r>
              <a:rPr lang="cs-CZ" sz="2800" dirty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zeleně</a:t>
            </a:r>
          </a:p>
          <a:p>
            <a:r>
              <a:rPr lang="cs-CZ" sz="2800" dirty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Zdůraznění značením</a:t>
            </a:r>
          </a:p>
          <a:p>
            <a:r>
              <a:rPr lang="cs-CZ" sz="2800" dirty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Terénní úpravy</a:t>
            </a:r>
          </a:p>
          <a:p>
            <a:r>
              <a:rPr lang="cs-CZ" sz="2800" dirty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Úprava křižovatky</a:t>
            </a:r>
          </a:p>
          <a:p>
            <a:pPr marL="0" indent="0">
              <a:buNone/>
            </a:pPr>
            <a:endParaRPr lang="cs-CZ" sz="2800" dirty="0" smtClean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 smtClean="0"/>
          </a:p>
        </p:txBody>
      </p:sp>
      <p:sp>
        <p:nvSpPr>
          <p:cNvPr id="13" name="Symbol „Zákaz“ 12"/>
          <p:cNvSpPr/>
          <p:nvPr/>
        </p:nvSpPr>
        <p:spPr>
          <a:xfrm>
            <a:off x="11340752" y="4071976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7" y="5947936"/>
            <a:ext cx="1314569" cy="9374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1"/>
            <a:ext cx="9144000" cy="68718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C275668F-E393-634F-BD30-0758118832E1}"/>
              </a:ext>
            </a:extLst>
          </p:cNvPr>
          <p:cNvSpPr txBox="1"/>
          <p:nvPr/>
        </p:nvSpPr>
        <p:spPr>
          <a:xfrm>
            <a:off x="1331644" y="3409836"/>
            <a:ext cx="41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white"/>
                </a:solidFill>
              </a:rPr>
              <a:t>Děkuji za </a:t>
            </a:r>
            <a:r>
              <a:rPr lang="cs-CZ" sz="2800" b="1" dirty="0" smtClean="0">
                <a:solidFill>
                  <a:prstClr val="white"/>
                </a:solidFill>
              </a:rPr>
              <a:t>pozornost </a:t>
            </a:r>
            <a:endParaRPr lang="cs-CZ" sz="2800" b="1" dirty="0">
              <a:solidFill>
                <a:prstClr val="white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50856" y="5877276"/>
            <a:ext cx="450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prstClr val="white"/>
                </a:solidFill>
                <a:ea typeface="+mj-ea"/>
                <a:cs typeface="+mj-cs"/>
              </a:rPr>
              <a:t>www.rseproject.cz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81C029F9-5A7A-2C49-95BF-43486F5C7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42" y="4797155"/>
            <a:ext cx="1738370" cy="1239671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8" y="475853"/>
            <a:ext cx="3816801" cy="187302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8" y="620688"/>
            <a:ext cx="44335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4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123845</TotalTime>
  <Words>536</Words>
  <Application>Microsoft Office PowerPoint</Application>
  <PresentationFormat>Předvádění na obrazovce (4:3)</PresentationFormat>
  <Paragraphs>76</Paragraphs>
  <Slides>8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RSE1</cp:lastModifiedBy>
  <cp:revision>1463</cp:revision>
  <cp:lastPrinted>2023-10-24T07:44:26Z</cp:lastPrinted>
  <dcterms:created xsi:type="dcterms:W3CDTF">2017-03-15T09:26:25Z</dcterms:created>
  <dcterms:modified xsi:type="dcterms:W3CDTF">2025-04-23T08:01:25Z</dcterms:modified>
</cp:coreProperties>
</file>