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1"/>
  </p:notesMasterIdLst>
  <p:sldIdLst>
    <p:sldId id="265" r:id="rId2"/>
    <p:sldId id="347" r:id="rId3"/>
    <p:sldId id="269" r:id="rId4"/>
    <p:sldId id="271" r:id="rId5"/>
    <p:sldId id="270" r:id="rId6"/>
    <p:sldId id="261" r:id="rId7"/>
    <p:sldId id="272" r:id="rId8"/>
    <p:sldId id="275" r:id="rId9"/>
    <p:sldId id="276" r:id="rId10"/>
    <p:sldId id="296" r:id="rId11"/>
    <p:sldId id="281" r:id="rId12"/>
    <p:sldId id="308" r:id="rId13"/>
    <p:sldId id="309" r:id="rId14"/>
    <p:sldId id="274" r:id="rId15"/>
    <p:sldId id="277" r:id="rId16"/>
    <p:sldId id="280" r:id="rId17"/>
    <p:sldId id="307" r:id="rId18"/>
    <p:sldId id="287" r:id="rId19"/>
    <p:sldId id="306" r:id="rId20"/>
    <p:sldId id="305" r:id="rId21"/>
    <p:sldId id="304" r:id="rId22"/>
    <p:sldId id="310" r:id="rId23"/>
    <p:sldId id="339" r:id="rId24"/>
    <p:sldId id="313" r:id="rId25"/>
    <p:sldId id="315" r:id="rId26"/>
    <p:sldId id="314" r:id="rId27"/>
    <p:sldId id="316" r:id="rId28"/>
    <p:sldId id="317" r:id="rId29"/>
    <p:sldId id="318" r:id="rId30"/>
    <p:sldId id="319" r:id="rId31"/>
    <p:sldId id="301" r:id="rId32"/>
    <p:sldId id="340" r:id="rId33"/>
    <p:sldId id="348" r:id="rId34"/>
    <p:sldId id="321" r:id="rId35"/>
    <p:sldId id="322" r:id="rId36"/>
    <p:sldId id="320" r:id="rId37"/>
    <p:sldId id="323" r:id="rId38"/>
    <p:sldId id="324" r:id="rId39"/>
    <p:sldId id="256" r:id="rId4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787B"/>
    <a:srgbClr val="579497"/>
    <a:srgbClr val="264142"/>
    <a:srgbClr val="F18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960" autoAdjust="0"/>
  </p:normalViewPr>
  <p:slideViewPr>
    <p:cSldViewPr showGuides="1">
      <p:cViewPr varScale="1">
        <p:scale>
          <a:sx n="140" d="100"/>
          <a:sy n="140" d="100"/>
        </p:scale>
        <p:origin x="1662" y="3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20" d="100"/>
          <a:sy n="120" d="100"/>
        </p:scale>
        <p:origin x="4962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SAMDI\Dopravn&#237;%20konference\Souhrn%20m&#237;st%20DK%202014-2024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AMDI\Dopravn&#237;%20konference\Souhrn%20m&#237;st%20DK%202014-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AMDI\Dopravn&#237;%20konference\Souhrn%20m&#237;st%20DK%202014-2024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AMDI\Dopravn&#237;%20konference\Souhrn%20m&#237;st%20DK%202014-202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lokality</a:t>
            </a:r>
            <a:r>
              <a:rPr lang="cs-CZ" baseline="0"/>
              <a:t> </a:t>
            </a:r>
            <a:r>
              <a:rPr lang="cs-CZ"/>
              <a:t>z Dopravních konferencí 2014 až 2024</a:t>
            </a:r>
          </a:p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200"/>
              <a:t>(celkem 397 lokalit)</a:t>
            </a:r>
          </a:p>
        </c:rich>
      </c:tx>
      <c:layout>
        <c:manualLayout>
          <c:xMode val="edge"/>
          <c:yMode val="edge"/>
          <c:x val="0.19003931219044348"/>
          <c:y val="1.6938198667550006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7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2834557076208306E-2"/>
          <c:y val="0.21060229603806693"/>
          <c:w val="0.90776114866940194"/>
          <c:h val="0.72254038886420202"/>
        </c:manualLayout>
      </c:layout>
      <c:pie3DChart>
        <c:varyColors val="1"/>
        <c:ser>
          <c:idx val="0"/>
          <c:order val="0"/>
          <c:tx>
            <c:strRef>
              <c:f>Grafy!$B$10</c:f>
              <c:strCache>
                <c:ptCount val="1"/>
              </c:strCache>
            </c:strRef>
          </c:tx>
          <c:explosion val="8"/>
          <c:dPt>
            <c:idx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19A3-4553-919C-A74DA3B6AEAC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19A3-4553-919C-A74DA3B6AEAC}"/>
              </c:ext>
            </c:extLst>
          </c:dPt>
          <c:dPt>
            <c:idx val="2"/>
            <c:bubble3D val="0"/>
            <c:explosion val="28"/>
            <c:spPr>
              <a:solidFill>
                <a:srgbClr val="00B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19A3-4553-919C-A74DA3B6AEAC}"/>
              </c:ext>
            </c:extLst>
          </c:dPt>
          <c:dLbls>
            <c:dLbl>
              <c:idx val="0"/>
              <c:layout>
                <c:manualLayout>
                  <c:x val="1.6522678800200405E-2"/>
                  <c:y val="-3.4385907978743205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fld id="{6C1E4720-076E-456C-B48B-2951B1938D91}" type="CATEGORYNAME">
                      <a:rPr lang="en-US">
                        <a:solidFill>
                          <a:srgbClr val="C00000"/>
                        </a:solidFill>
                      </a:rPr>
                      <a:pPr>
                        <a:defRPr/>
                      </a:pPr>
                      <a:t>[NÁZEV KATEGORIE]</a:t>
                    </a:fld>
                    <a:endParaRPr lang="cs-CZ"/>
                  </a:p>
                </c:rich>
              </c:tx>
              <c:spPr>
                <a:noFill/>
                <a:ln>
                  <a:solidFill>
                    <a:srgbClr val="C00000"/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417643872954204"/>
                      <c:h val="0.213342784119196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9A3-4553-919C-A74DA3B6AEAC}"/>
                </c:ext>
              </c:extLst>
            </c:dLbl>
            <c:dLbl>
              <c:idx val="1"/>
              <c:layout>
                <c:manualLayout>
                  <c:x val="-2.6278948712725955E-2"/>
                  <c:y val="1.6913315484828401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/>
                    </a:pPr>
                    <a:fld id="{1EAED763-EA59-4CEE-94A2-A6B3A81086FE}" type="CATEGORYNAME">
                      <a:rPr lang="en-US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pPr>
                        <a:defRPr/>
                      </a:pPr>
                      <a:t>[NÁZEV KATEGORIE]</a:t>
                    </a:fld>
                    <a:endParaRPr lang="cs-CZ"/>
                  </a:p>
                </c:rich>
              </c:tx>
              <c:spPr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9A3-4553-919C-A74DA3B6AEAC}"/>
                </c:ext>
              </c:extLst>
            </c:dLbl>
            <c:dLbl>
              <c:idx val="2"/>
              <c:layout>
                <c:manualLayout>
                  <c:x val="-0.1096034252188258"/>
                  <c:y val="0.14942848074263865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/>
                    </a:pPr>
                    <a:fld id="{8570F7B3-C966-48FE-ABDA-17684D909EDF}" type="CATEGORYNAME">
                      <a:rPr lang="pl-PL">
                        <a:solidFill>
                          <a:srgbClr val="00B050"/>
                        </a:solidFill>
                      </a:rPr>
                      <a:pPr>
                        <a:defRPr/>
                      </a:pPr>
                      <a:t>[NÁZEV KATEGORIE]</a:t>
                    </a:fld>
                    <a:endParaRPr lang="cs-CZ"/>
                  </a:p>
                </c:rich>
              </c:tx>
              <c:spPr>
                <a:noFill/>
                <a:ln>
                  <a:solidFill>
                    <a:srgbClr val="00B050"/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9A3-4553-919C-A74DA3B6AEAC}"/>
                </c:ext>
              </c:extLst>
            </c:dLbl>
            <c:spPr>
              <a:noFill/>
              <a:ln>
                <a:solidFill>
                  <a:srgbClr val="4F81BD"/>
                </a:solidFill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Grafy!$E$4:$E$6</c:f>
              <c:strCache>
                <c:ptCount val="3"/>
                <c:pt idx="0">
                  <c:v>Prozatím se neřeší u 38 lokalit [10%]</c:v>
                </c:pt>
                <c:pt idx="1">
                  <c:v>Opatření se připravuje u 135 lokalit [34%]</c:v>
                </c:pt>
                <c:pt idx="2">
                  <c:v>Opatření realizováno u 224 lokalit [56%]</c:v>
                </c:pt>
              </c:strCache>
            </c:strRef>
          </c:cat>
          <c:val>
            <c:numRef>
              <c:f>Grafy!$C$4:$C$6</c:f>
              <c:numCache>
                <c:formatCode>General</c:formatCode>
                <c:ptCount val="3"/>
                <c:pt idx="0">
                  <c:v>38</c:v>
                </c:pt>
                <c:pt idx="1">
                  <c:v>135</c:v>
                </c:pt>
                <c:pt idx="2">
                  <c:v>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9A3-4553-919C-A74DA3B6AEA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 err="1"/>
              <a:t>Nás</a:t>
            </a:r>
            <a:r>
              <a:rPr lang="cs-CZ" sz="1200" dirty="0"/>
              <a:t>ledky dopravních nehod u rizikových míst </a:t>
            </a:r>
          </a:p>
          <a:p>
            <a:pPr>
              <a:defRPr/>
            </a:pPr>
            <a:r>
              <a:rPr lang="cs-CZ" sz="1200" dirty="0"/>
              <a:t>z Dopravních Konferencí 2014</a:t>
            </a:r>
            <a:r>
              <a:rPr lang="cs-CZ" sz="1200" baseline="0" dirty="0"/>
              <a:t> - </a:t>
            </a:r>
            <a:r>
              <a:rPr lang="cs-CZ" sz="1200" dirty="0"/>
              <a:t>2024</a:t>
            </a:r>
          </a:p>
        </c:rich>
      </c:tx>
      <c:layout>
        <c:manualLayout>
          <c:xMode val="edge"/>
          <c:yMode val="edge"/>
          <c:x val="0.13816280353535659"/>
          <c:y val="4.657212647229343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772869383974062"/>
          <c:y val="0.3186459463828018"/>
          <c:w val="0.81388888888888888"/>
          <c:h val="0.65757545931758532"/>
        </c:manualLayout>
      </c:layout>
      <c:pie3DChart>
        <c:varyColors val="1"/>
        <c:ser>
          <c:idx val="0"/>
          <c:order val="0"/>
          <c:explosion val="1"/>
          <c:dPt>
            <c:idx val="0"/>
            <c:bubble3D val="0"/>
            <c:explosion val="15"/>
            <c:spPr>
              <a:solidFill>
                <a:schemeClr val="tx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6C1C-4BF4-BFFB-47780955F6DC}"/>
              </c:ext>
            </c:extLst>
          </c:dPt>
          <c:dPt>
            <c:idx val="1"/>
            <c:bubble3D val="0"/>
            <c:explosion val="16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6C1C-4BF4-BFFB-47780955F6DC}"/>
              </c:ext>
            </c:extLst>
          </c:dPt>
          <c:dPt>
            <c:idx val="2"/>
            <c:bubble3D val="0"/>
            <c:explosion val="26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6C1C-4BF4-BFFB-47780955F6DC}"/>
              </c:ext>
            </c:extLst>
          </c:dPt>
          <c:dLbls>
            <c:dLbl>
              <c:idx val="0"/>
              <c:layout>
                <c:manualLayout>
                  <c:x val="-0.10704138143870791"/>
                  <c:y val="-2.8089993149683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1C-4BF4-BFFB-47780955F6DC}"/>
                </c:ext>
              </c:extLst>
            </c:dLbl>
            <c:dLbl>
              <c:idx val="1"/>
              <c:layout>
                <c:manualLayout>
                  <c:x val="0.12555966135908991"/>
                  <c:y val="-1.36958722794269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1C-4BF4-BFFB-47780955F6DC}"/>
                </c:ext>
              </c:extLst>
            </c:dLbl>
            <c:dLbl>
              <c:idx val="2"/>
              <c:layout>
                <c:manualLayout>
                  <c:x val="-0.13725490196078433"/>
                  <c:y val="-5.98729997459994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1C-4BF4-BFFB-47780955F6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spc="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Grafy!$E$53:$E$55</c:f>
              <c:strCache>
                <c:ptCount val="3"/>
                <c:pt idx="0">
                  <c:v>Úmrtí osob: 384</c:v>
                </c:pt>
                <c:pt idx="1">
                  <c:v>Těžce zraněných osob: 1152</c:v>
                </c:pt>
                <c:pt idx="2">
                  <c:v>Lehce zraněných osob: 9200</c:v>
                </c:pt>
              </c:strCache>
            </c:strRef>
          </c:cat>
          <c:val>
            <c:numRef>
              <c:f>Grafy!$C$53:$C$55</c:f>
              <c:numCache>
                <c:formatCode>General</c:formatCode>
                <c:ptCount val="3"/>
                <c:pt idx="0">
                  <c:v>384</c:v>
                </c:pt>
                <c:pt idx="1">
                  <c:v>1152</c:v>
                </c:pt>
                <c:pt idx="2">
                  <c:v>9200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C1C-4BF4-BFFB-47780955F6D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25400" cap="flat" cmpd="sng" algn="ctr">
      <a:noFill/>
      <a:prstDash val="solid"/>
      <a:round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Rozložení rizikových míst z DK na typech komunikací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2804141144106862"/>
          <c:y val="0.14459984607692006"/>
          <c:w val="0.64985656275375325"/>
          <c:h val="0.67417399530499977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B288-4EB3-B4C0-308073860F52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B288-4EB3-B4C0-308073860F52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B288-4EB3-B4C0-308073860F52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B288-4EB3-B4C0-308073860F52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B288-4EB3-B4C0-308073860F52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B288-4EB3-B4C0-308073860F52}"/>
              </c:ext>
            </c:extLst>
          </c:dPt>
          <c:dPt>
            <c:idx val="6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B288-4EB3-B4C0-308073860F5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Grafy!$B$28:$B$34</c:f>
              <c:strCache>
                <c:ptCount val="7"/>
                <c:pt idx="0">
                  <c:v>Dálnice</c:v>
                </c:pt>
                <c:pt idx="1">
                  <c:v>Silnice pro motorová vozidla</c:v>
                </c:pt>
                <c:pt idx="2">
                  <c:v>I. třída</c:v>
                </c:pt>
                <c:pt idx="3">
                  <c:v>II. třída</c:v>
                </c:pt>
                <c:pt idx="4">
                  <c:v>III. třída</c:v>
                </c:pt>
                <c:pt idx="5">
                  <c:v>Město/obec</c:v>
                </c:pt>
                <c:pt idx="6">
                  <c:v>Železniční trať</c:v>
                </c:pt>
              </c:strCache>
            </c:strRef>
          </c:cat>
          <c:val>
            <c:numRef>
              <c:f>Grafy!$C$28:$C$34</c:f>
              <c:numCache>
                <c:formatCode>General</c:formatCode>
                <c:ptCount val="7"/>
                <c:pt idx="0">
                  <c:v>6</c:v>
                </c:pt>
                <c:pt idx="1">
                  <c:v>3</c:v>
                </c:pt>
                <c:pt idx="2">
                  <c:v>176</c:v>
                </c:pt>
                <c:pt idx="3">
                  <c:v>135</c:v>
                </c:pt>
                <c:pt idx="4">
                  <c:v>89</c:v>
                </c:pt>
                <c:pt idx="5">
                  <c:v>107</c:v>
                </c:pt>
                <c:pt idx="6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288-4EB3-B4C0-308073860F5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244482816"/>
        <c:axId val="244488448"/>
      </c:barChart>
      <c:catAx>
        <c:axId val="244482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4488448"/>
        <c:crosses val="autoZero"/>
        <c:auto val="1"/>
        <c:lblAlgn val="ctr"/>
        <c:lblOffset val="100"/>
        <c:noMultiLvlLbl val="0"/>
      </c:catAx>
      <c:valAx>
        <c:axId val="244488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4482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Riziková místa projednávaná na DK 2014 až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Grafy!$F$73</c:f>
              <c:strCache>
                <c:ptCount val="1"/>
                <c:pt idx="0">
                  <c:v>realizováno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Grafy!$F$74:$F$87</c:f>
              <c:numCache>
                <c:formatCode>General</c:formatCode>
                <c:ptCount val="14"/>
                <c:pt idx="0">
                  <c:v>16</c:v>
                </c:pt>
                <c:pt idx="1">
                  <c:v>15</c:v>
                </c:pt>
                <c:pt idx="2">
                  <c:v>17</c:v>
                </c:pt>
                <c:pt idx="3">
                  <c:v>16</c:v>
                </c:pt>
                <c:pt idx="4">
                  <c:v>13</c:v>
                </c:pt>
                <c:pt idx="5">
                  <c:v>21</c:v>
                </c:pt>
                <c:pt idx="6">
                  <c:v>11</c:v>
                </c:pt>
                <c:pt idx="7">
                  <c:v>10</c:v>
                </c:pt>
                <c:pt idx="8">
                  <c:v>23</c:v>
                </c:pt>
                <c:pt idx="9">
                  <c:v>12</c:v>
                </c:pt>
                <c:pt idx="10">
                  <c:v>22</c:v>
                </c:pt>
                <c:pt idx="11">
                  <c:v>19</c:v>
                </c:pt>
                <c:pt idx="12">
                  <c:v>16</c:v>
                </c:pt>
                <c:pt idx="1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01-4A0B-898D-48E2D3DA58B6}"/>
            </c:ext>
          </c:extLst>
        </c:ser>
        <c:ser>
          <c:idx val="1"/>
          <c:order val="1"/>
          <c:tx>
            <c:strRef>
              <c:f>Grafy!$G$73</c:f>
              <c:strCache>
                <c:ptCount val="1"/>
                <c:pt idx="0">
                  <c:v>v řešení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Grafy!$G$74:$G$87</c:f>
              <c:numCache>
                <c:formatCode>General</c:formatCode>
                <c:ptCount val="14"/>
                <c:pt idx="0">
                  <c:v>9</c:v>
                </c:pt>
                <c:pt idx="1">
                  <c:v>10</c:v>
                </c:pt>
                <c:pt idx="2">
                  <c:v>6</c:v>
                </c:pt>
                <c:pt idx="3">
                  <c:v>9</c:v>
                </c:pt>
                <c:pt idx="4">
                  <c:v>14</c:v>
                </c:pt>
                <c:pt idx="5">
                  <c:v>8</c:v>
                </c:pt>
                <c:pt idx="6">
                  <c:v>12</c:v>
                </c:pt>
                <c:pt idx="7">
                  <c:v>15</c:v>
                </c:pt>
                <c:pt idx="8">
                  <c:v>8</c:v>
                </c:pt>
                <c:pt idx="9">
                  <c:v>10</c:v>
                </c:pt>
                <c:pt idx="10">
                  <c:v>6</c:v>
                </c:pt>
                <c:pt idx="11">
                  <c:v>6</c:v>
                </c:pt>
                <c:pt idx="12">
                  <c:v>9</c:v>
                </c:pt>
                <c:pt idx="1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01-4A0B-898D-48E2D3DA58B6}"/>
            </c:ext>
          </c:extLst>
        </c:ser>
        <c:ser>
          <c:idx val="2"/>
          <c:order val="2"/>
          <c:tx>
            <c:strRef>
              <c:f>Grafy!$H$73</c:f>
              <c:strCache>
                <c:ptCount val="1"/>
                <c:pt idx="0">
                  <c:v>neřeší se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Grafy!$H$74:$H$87</c:f>
              <c:numCache>
                <c:formatCode>General</c:formatCode>
                <c:ptCount val="14"/>
                <c:pt idx="0">
                  <c:v>6</c:v>
                </c:pt>
                <c:pt idx="1">
                  <c:v>2</c:v>
                </c:pt>
                <c:pt idx="2">
                  <c:v>4</c:v>
                </c:pt>
                <c:pt idx="3">
                  <c:v>3</c:v>
                </c:pt>
                <c:pt idx="4">
                  <c:v>3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1</c:v>
                </c:pt>
                <c:pt idx="9">
                  <c:v>3</c:v>
                </c:pt>
                <c:pt idx="10">
                  <c:v>3</c:v>
                </c:pt>
                <c:pt idx="11">
                  <c:v>2</c:v>
                </c:pt>
                <c:pt idx="12">
                  <c:v>4</c:v>
                </c:pt>
                <c:pt idx="1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01-4A0B-898D-48E2D3DA58B6}"/>
            </c:ext>
          </c:extLst>
        </c:ser>
        <c:ser>
          <c:idx val="3"/>
          <c:order val="3"/>
          <c:tx>
            <c:strRef>
              <c:f>Grafy!$I$73</c:f>
              <c:strCache>
                <c:ptCount val="1"/>
                <c:pt idx="0">
                  <c:v>počet míst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Grafy!$I$74:$I$87</c:f>
              <c:numCache>
                <c:formatCode>General</c:formatCode>
                <c:ptCount val="14"/>
                <c:pt idx="0">
                  <c:v>31</c:v>
                </c:pt>
                <c:pt idx="1">
                  <c:v>27</c:v>
                </c:pt>
                <c:pt idx="2">
                  <c:v>27</c:v>
                </c:pt>
                <c:pt idx="3">
                  <c:v>28</c:v>
                </c:pt>
                <c:pt idx="4">
                  <c:v>30</c:v>
                </c:pt>
                <c:pt idx="5">
                  <c:v>30</c:v>
                </c:pt>
                <c:pt idx="6">
                  <c:v>26</c:v>
                </c:pt>
                <c:pt idx="7">
                  <c:v>26</c:v>
                </c:pt>
                <c:pt idx="8">
                  <c:v>32</c:v>
                </c:pt>
                <c:pt idx="9">
                  <c:v>25</c:v>
                </c:pt>
                <c:pt idx="10">
                  <c:v>31</c:v>
                </c:pt>
                <c:pt idx="11">
                  <c:v>27</c:v>
                </c:pt>
                <c:pt idx="12">
                  <c:v>29</c:v>
                </c:pt>
                <c:pt idx="13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01-4A0B-898D-48E2D3DA5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5971200"/>
        <c:axId val="245981184"/>
      </c:barChart>
      <c:catAx>
        <c:axId val="245971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5981184"/>
        <c:crosses val="autoZero"/>
        <c:auto val="1"/>
        <c:lblAlgn val="ctr"/>
        <c:lblOffset val="100"/>
        <c:noMultiLvlLbl val="0"/>
      </c:catAx>
      <c:valAx>
        <c:axId val="245981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5971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0.67496</cdr:x>
      <cdr:y>0.73663</cdr:y>
    </cdr:from>
    <cdr:to>
      <cdr:x>0.84547</cdr:x>
      <cdr:y>1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3619501" y="334803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0.04618</cdr:x>
      <cdr:y>0.87654</cdr:y>
    </cdr:from>
    <cdr:to>
      <cdr:x>0.95027</cdr:x>
      <cdr:y>1</cdr:y>
    </cdr:to>
    <cdr:sp macro="" textlink="">
      <cdr:nvSpPr>
        <cdr:cNvPr id="3" name="TextovéPole 2"/>
        <cdr:cNvSpPr txBox="1"/>
      </cdr:nvSpPr>
      <cdr:spPr>
        <a:xfrm xmlns:a="http://schemas.openxmlformats.org/drawingml/2006/main">
          <a:off x="247652" y="3043238"/>
          <a:ext cx="4848224" cy="4286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</cdr:x>
      <cdr:y>0.87483</cdr:y>
    </cdr:from>
    <cdr:to>
      <cdr:x>0.95139</cdr:x>
      <cdr:y>1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0" y="3462262"/>
          <a:ext cx="6524627" cy="4953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1" algn="l"/>
          <a:r>
            <a:rPr lang="cs-CZ" sz="1000"/>
            <a:t>Pozn.</a:t>
          </a:r>
          <a:r>
            <a:rPr lang="cs-CZ" sz="1000" baseline="0"/>
            <a:t> Město/obec znamená riziková místa na různých typech komunikací, u jejichž úprav by investorem mělo být</a:t>
          </a:r>
        </a:p>
        <a:p xmlns:a="http://schemas.openxmlformats.org/drawingml/2006/main">
          <a:pPr lvl="1" algn="l"/>
          <a:r>
            <a:rPr lang="cs-CZ" sz="1000" baseline="0"/>
            <a:t>město nebo obec, na jejichž území místo leží, nebo by se na úpravách měly města nebo obce alespoň podílet.</a:t>
          </a:r>
          <a:endParaRPr lang="cs-CZ" sz="10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5123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>
                <a:solidFill>
                  <a:prstClr val="black"/>
                </a:solidFill>
              </a:rPr>
              <a:pPr/>
              <a:t>12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707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>
                <a:solidFill>
                  <a:prstClr val="black"/>
                </a:solidFill>
              </a:rPr>
              <a:pPr/>
              <a:t>13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3835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1174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0450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8298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>
                <a:solidFill>
                  <a:prstClr val="black"/>
                </a:solidFill>
              </a:rPr>
              <a:pPr/>
              <a:t>17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247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29584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>
                <a:solidFill>
                  <a:prstClr val="black"/>
                </a:solidFill>
              </a:rPr>
              <a:pPr/>
              <a:t>19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848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>
                <a:solidFill>
                  <a:prstClr val="black"/>
                </a:solidFill>
              </a:rPr>
              <a:pPr/>
              <a:t>20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635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1859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>
                <a:solidFill>
                  <a:prstClr val="black"/>
                </a:solidFill>
              </a:rPr>
              <a:pPr/>
              <a:t>21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8044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 trase se realizovalo nejnáročnější opatřeni, RSE Project provedl studie i PD , viditelně kontroverzí funkci, náklady 40 mil Kč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>
                <a:solidFill>
                  <a:prstClr val="black"/>
                </a:solidFill>
              </a:rPr>
              <a:pPr/>
              <a:t>22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2455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30056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60112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38362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37507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53498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75854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67201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986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28511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87627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43777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CE3FF-2DBF-8922-8AFC-9944320BB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25ECFB5-C86D-4D38-8CFF-84944517C4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F897F535-2EB9-99FB-D0A9-B3B4F93237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F89E014-5E87-3DB1-058D-261785105B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77016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>
                <a:solidFill>
                  <a:prstClr val="black"/>
                </a:solidFill>
              </a:rPr>
              <a:pPr/>
              <a:t>34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5854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>
                <a:solidFill>
                  <a:prstClr val="black"/>
                </a:solidFill>
              </a:rPr>
              <a:pPr/>
              <a:t>35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5324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75854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>
                <a:solidFill>
                  <a:prstClr val="black"/>
                </a:solidFill>
              </a:rPr>
              <a:pPr/>
              <a:t>37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1453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34525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3530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9380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3205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916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7911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613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>
                <a:solidFill>
                  <a:prstClr val="black"/>
                </a:solidFill>
              </a:rPr>
              <a:pPr/>
              <a:t>10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603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8.jpe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3.jp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PNG"/><Relationship Id="rId9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7.jp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4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image" Target="../media/image42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4.JP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image" Target="../media/image48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9.pn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image" Target="../media/image50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2.pn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5.pn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8.pn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4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1.jp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3.jpeg"/><Relationship Id="rId4" Type="http://schemas.openxmlformats.org/officeDocument/2006/relationships/image" Target="../media/image72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7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77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9.jpeg"/><Relationship Id="rId4" Type="http://schemas.openxmlformats.org/officeDocument/2006/relationships/image" Target="../media/image78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hyperlink" Target="http://www.dopravnikonference.com/" TargetMode="Externa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3.png"/><Relationship Id="rId9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-13692"/>
            <a:ext cx="9144000" cy="6885384"/>
          </a:xfrm>
          <a:prstGeom prst="rect">
            <a:avLst/>
          </a:prstGeom>
          <a:solidFill>
            <a:srgbClr val="46787B"/>
          </a:solidFill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815301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69" y="2851791"/>
            <a:ext cx="1374826" cy="4017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39552" y="4322317"/>
            <a:ext cx="79928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Zhodnocení vývoje opatření </a:t>
            </a:r>
            <a:b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rizikových místech 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DK 2014 – 2024</a:t>
            </a: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30. 4. 2025, Moravskoslezský kraj</a:t>
            </a:r>
          </a:p>
          <a:p>
            <a:pPr algn="ctr"/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RSE Project s.r.o.</a:t>
            </a: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54E88EB7-6401-4BBA-A168-F99AD399FC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341" y="2419828"/>
            <a:ext cx="1725542" cy="1230522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0C8702C-114D-4B7C-7E72-4CAFC5AA2B79}"/>
              </a:ext>
            </a:extLst>
          </p:cNvPr>
          <p:cNvSpPr/>
          <p:nvPr/>
        </p:nvSpPr>
        <p:spPr>
          <a:xfrm>
            <a:off x="2627784" y="1628800"/>
            <a:ext cx="720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ABB5DD21-6503-A7F2-8823-0C4C1F6F9DE6}"/>
              </a:ext>
            </a:extLst>
          </p:cNvPr>
          <p:cNvSpPr/>
          <p:nvPr/>
        </p:nvSpPr>
        <p:spPr>
          <a:xfrm>
            <a:off x="0" y="0"/>
            <a:ext cx="5580112" cy="1703607"/>
          </a:xfrm>
          <a:prstGeom prst="rect">
            <a:avLst/>
          </a:prstGeom>
          <a:solidFill>
            <a:srgbClr val="46787B"/>
          </a:solidFill>
          <a:ln>
            <a:solidFill>
              <a:srgbClr val="2641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4" name="Obrázek 23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925756D4-956E-DDD1-091E-63CA043BB3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23" y="116632"/>
            <a:ext cx="3816801" cy="1873026"/>
          </a:xfrm>
          <a:prstGeom prst="rect">
            <a:avLst/>
          </a:prstGeom>
        </p:spPr>
      </p:pic>
      <p:pic>
        <p:nvPicPr>
          <p:cNvPr id="25" name="Obrázek 24" descr="Obsah obrázku text&#10;&#10;Popis byl vytvořen automaticky">
            <a:extLst>
              <a:ext uri="{FF2B5EF4-FFF2-40B4-BE49-F238E27FC236}">
                <a16:creationId xmlns:a16="http://schemas.microsoft.com/office/drawing/2014/main" id="{F548F947-4FF0-F725-3E6B-B9F88F046C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0273"/>
            <a:ext cx="3963319" cy="1287426"/>
          </a:xfrm>
          <a:prstGeom prst="rect">
            <a:avLst/>
          </a:prstGeom>
        </p:spPr>
      </p:pic>
      <p:pic>
        <p:nvPicPr>
          <p:cNvPr id="3" name="7DBE262B-FAC7-4612-8082-BCA36E2678FB" descr="2FD83780-B645-4E12-B7C4-B4CCB8F2FF39">
            <a:extLst>
              <a:ext uri="{FF2B5EF4-FFF2-40B4-BE49-F238E27FC236}">
                <a16:creationId xmlns:a16="http://schemas.microsoft.com/office/drawing/2014/main" id="{0463C1BE-3A83-9EB1-EB34-4D9D322F0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biLevel thresh="25000"/>
          </a:blip>
          <a:srcRect/>
          <a:stretch>
            <a:fillRect/>
          </a:stretch>
        </p:blipFill>
        <p:spPr bwMode="auto">
          <a:xfrm>
            <a:off x="6912029" y="2937141"/>
            <a:ext cx="1211576" cy="23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85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ázek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938390"/>
            <a:ext cx="288032" cy="28269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Moravskoslezský kraj</a:t>
            </a:r>
            <a:endParaRPr lang="cs-CZ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" b="343"/>
          <a:stretch/>
        </p:blipFill>
        <p:spPr>
          <a:xfrm>
            <a:off x="-8003" y="1738339"/>
            <a:ext cx="9160004" cy="5117122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 na I/45 u N.Heřminov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00746" y="5943371"/>
            <a:ext cx="8558503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2020 – V oblouky byly vysekány náletové dřeviny pro lepší viditelnost průběhu oblouku. Provedena instalace bezpečnostní protismykové úpravy.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2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venku, silnice, strom, cesta&#10;&#10;Popis byl vytvořen automaticky">
            <a:extLst>
              <a:ext uri="{FF2B5EF4-FFF2-40B4-BE49-F238E27FC236}">
                <a16:creationId xmlns:a16="http://schemas.microsoft.com/office/drawing/2014/main" id="{F2400260-FC7A-B40F-24A5-43D1F57326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280385"/>
            <a:ext cx="9143998" cy="557969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89" y="6021288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Došlo k instalaci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retroreflexních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pásků na svodidla a BPU s barevnou úpravou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Moravskoslezský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II/452 Vrbno pod Pradědem - Andělská Hora</a:t>
            </a:r>
          </a:p>
        </p:txBody>
      </p:sp>
    </p:spTree>
    <p:extLst>
      <p:ext uri="{BB962C8B-B14F-4D97-AF65-F5344CB8AC3E}">
        <p14:creationId xmlns:p14="http://schemas.microsoft.com/office/powerpoint/2010/main" val="3568973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venku, výjev, cesta, silnice&#10;&#10;Popis byl vytvořen automaticky">
            <a:extLst>
              <a:ext uri="{FF2B5EF4-FFF2-40B4-BE49-F238E27FC236}">
                <a16:creationId xmlns:a16="http://schemas.microsoft.com/office/drawing/2014/main" id="{98A73C9D-A82E-236B-B770-30729F3F7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54948"/>
            <a:ext cx="9143998" cy="600305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-27662" y="-35694"/>
            <a:ext cx="9191593" cy="1365722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Moravskoslezský kraj</a:t>
            </a:r>
            <a:endParaRPr lang="cs-CZ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364756" y="6165304"/>
            <a:ext cx="8558503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2021 doplněno VDZ V15(A1) z obou směrů a nové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motosvodidla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I/11 u Rýmařova</a:t>
            </a:r>
          </a:p>
        </p:txBody>
      </p:sp>
    </p:spTree>
    <p:extLst>
      <p:ext uri="{BB962C8B-B14F-4D97-AF65-F5344CB8AC3E}">
        <p14:creationId xmlns:p14="http://schemas.microsoft.com/office/powerpoint/2010/main" val="227156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tráva, směr, scéna, silnice&#10;&#10;Popis byl vytvořen automaticky">
            <a:extLst>
              <a:ext uri="{FF2B5EF4-FFF2-40B4-BE49-F238E27FC236}">
                <a16:creationId xmlns:a16="http://schemas.microsoft.com/office/drawing/2014/main" id="{F806A013-9616-48A4-B0D7-0DFAE20D49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1617912"/>
            <a:ext cx="9144000" cy="524008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Moravskoslezský kraj</a:t>
            </a:r>
            <a:endParaRPr lang="cs-CZ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364756" y="5877272"/>
            <a:ext cx="8558503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2021 ŘSD zde provedlo instalaci nového povrchu, dále provedeno drážkování vozovky pro zlepšení odtoku vody z povrchu vozovky .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sil. I/11 u Bruntálského lesa</a:t>
            </a:r>
          </a:p>
        </p:txBody>
      </p:sp>
    </p:spTree>
    <p:extLst>
      <p:ext uri="{BB962C8B-B14F-4D97-AF65-F5344CB8AC3E}">
        <p14:creationId xmlns:p14="http://schemas.microsoft.com/office/powerpoint/2010/main" val="157969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" r="9766"/>
          <a:stretch/>
        </p:blipFill>
        <p:spPr>
          <a:xfrm>
            <a:off x="-2" y="1170580"/>
            <a:ext cx="9144000" cy="568742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F7AA7B6-CD65-3F32-D6B4-A4F048BBF2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" y="458669"/>
            <a:ext cx="9144000" cy="639933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83063" y="5680881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2014 – Instalace svodidel na obou stranách a v obou směrech.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2024 – Mostní konstrukce zcela odstraněna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Moravskoslezský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Konstrukce mostu na silnici I/56 u Cihelny (Hlučín)</a:t>
            </a:r>
          </a:p>
        </p:txBody>
      </p:sp>
    </p:spTree>
    <p:extLst>
      <p:ext uri="{BB962C8B-B14F-4D97-AF65-F5344CB8AC3E}">
        <p14:creationId xmlns:p14="http://schemas.microsoft.com/office/powerpoint/2010/main" val="192121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10" b="3761"/>
          <a:stretch/>
        </p:blipFill>
        <p:spPr>
          <a:xfrm>
            <a:off x="1" y="1340767"/>
            <a:ext cx="9143999" cy="551723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89" y="6021288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Vytvoření šikany pomocí přechodného DZ ke snížení rychlosti průjezdu vozidel. Současně upraven průjezd vlivem stavby obchvatu FM.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Moravskoslezský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Provizorní propojení silnic D48 a I/48 u tunelu Lysůvky.</a:t>
            </a:r>
          </a:p>
        </p:txBody>
      </p:sp>
    </p:spTree>
    <p:extLst>
      <p:ext uri="{BB962C8B-B14F-4D97-AF65-F5344CB8AC3E}">
        <p14:creationId xmlns:p14="http://schemas.microsoft.com/office/powerpoint/2010/main" val="3241838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9"/>
          <a:stretch/>
        </p:blipFill>
        <p:spPr>
          <a:xfrm>
            <a:off x="0" y="1363627"/>
            <a:ext cx="9143999" cy="549437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89" y="6197242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Proběhla instalace SSZ a přechodu pro chodce.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Moravskoslezský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Frýdek-Místek - křižovatka na silnici I/56</a:t>
            </a:r>
          </a:p>
        </p:txBody>
      </p:sp>
    </p:spTree>
    <p:extLst>
      <p:ext uri="{BB962C8B-B14F-4D97-AF65-F5344CB8AC3E}">
        <p14:creationId xmlns:p14="http://schemas.microsoft.com/office/powerpoint/2010/main" val="2641833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Moravskoslezský kraj</a:t>
            </a:r>
            <a:endParaRPr lang="cs-CZ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71A6E24-2A5C-4534-918E-58733329D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" r="1017"/>
          <a:stretch/>
        </p:blipFill>
        <p:spPr>
          <a:xfrm>
            <a:off x="2" y="1611683"/>
            <a:ext cx="9143998" cy="5246317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292745" y="6165304"/>
            <a:ext cx="8558503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2021 byla stavba obchvatu Krnova dokončena. 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Odsazené křižovatky na silnici I/57 v Krnově (ul. Albrechtická)</a:t>
            </a:r>
          </a:p>
        </p:txBody>
      </p:sp>
    </p:spTree>
    <p:extLst>
      <p:ext uri="{BB962C8B-B14F-4D97-AF65-F5344CB8AC3E}">
        <p14:creationId xmlns:p14="http://schemas.microsoft.com/office/powerpoint/2010/main" val="134703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-2" y="1340768"/>
            <a:ext cx="9144000" cy="551723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89" y="5733256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Bylo provedeno nasvětlení přechodu, došlo k  instalaci dopravního značení již s retro-reflexním podkladem, na silnici byla vyznačena „Opticko-psychologická brzda“, došlo k posunutí zastávky BUS.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Moravskoslezský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 na ul. Jablunkovské v Třinci</a:t>
            </a:r>
          </a:p>
        </p:txBody>
      </p:sp>
    </p:spTree>
    <p:extLst>
      <p:ext uri="{BB962C8B-B14F-4D97-AF65-F5344CB8AC3E}">
        <p14:creationId xmlns:p14="http://schemas.microsoft.com/office/powerpoint/2010/main" val="2149246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Moravskoslezský kraj</a:t>
            </a:r>
            <a:endParaRPr lang="cs-CZ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Přechody pro chodce na silnici I/58 ve Frenštátě p. R.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8D0DFC3-83DD-4FD0-A40A-79CF52753C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" b="-1607"/>
          <a:stretch/>
        </p:blipFill>
        <p:spPr>
          <a:xfrm>
            <a:off x="-3" y="1736630"/>
            <a:ext cx="9143999" cy="5213093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292746" y="5805264"/>
            <a:ext cx="8558503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2021 byla provedena úprava přechodu pro chodce a celé Nádražní ulice.</a:t>
            </a:r>
          </a:p>
        </p:txBody>
      </p:sp>
    </p:spTree>
    <p:extLst>
      <p:ext uri="{BB962C8B-B14F-4D97-AF65-F5344CB8AC3E}">
        <p14:creationId xmlns:p14="http://schemas.microsoft.com/office/powerpoint/2010/main" val="85983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BDDD7332-1B39-EB39-7E1B-FBC6653CDC78}"/>
              </a:ext>
            </a:extLst>
          </p:cNvPr>
          <p:cNvSpPr/>
          <p:nvPr/>
        </p:nvSpPr>
        <p:spPr>
          <a:xfrm>
            <a:off x="251520" y="1845283"/>
            <a:ext cx="5868144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Celkem představeno na DK 2014 - 2024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397 rizikových míst.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Stav prosinec 2024: 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Opatření realizováno na 224 místech.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Opatření se připravuje na 135 místech.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Neřeší se zatím 38 míst.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4686197" y="1540823"/>
            <a:ext cx="441561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Na místech došlo v minulosti k </a:t>
            </a:r>
            <a:r>
              <a:rPr lang="cs-CZ" sz="2000" b="1" dirty="0">
                <a:solidFill>
                  <a:srgbClr val="FF0000"/>
                </a:solidFill>
              </a:rPr>
              <a:t>7662 </a:t>
            </a:r>
            <a:r>
              <a:rPr lang="cs-CZ" sz="2000" dirty="0"/>
              <a:t>dopravním nehodám.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Dle údajů CDV v. v. i. činí socioekonomická ztráta z nehodovosti na místech částku</a:t>
            </a:r>
          </a:p>
          <a:p>
            <a:r>
              <a:rPr lang="cs-CZ" sz="2000" b="1" dirty="0">
                <a:solidFill>
                  <a:srgbClr val="C00000"/>
                </a:solidFill>
              </a:rPr>
              <a:t>	14,5 mld. Kč.</a:t>
            </a:r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8E99C6CE-2D15-4260-B71A-7C62732FD650}"/>
              </a:ext>
            </a:extLst>
          </p:cNvPr>
          <p:cNvGraphicFramePr>
            <a:graphicFrameLocks/>
          </p:cNvGraphicFramePr>
          <p:nvPr/>
        </p:nvGraphicFramePr>
        <p:xfrm>
          <a:off x="275449" y="3998570"/>
          <a:ext cx="4584583" cy="2526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A048084D-9FE4-41A3-B8A6-C15DD51863CB}"/>
              </a:ext>
            </a:extLst>
          </p:cNvPr>
          <p:cNvGraphicFramePr>
            <a:graphicFrameLocks/>
          </p:cNvGraphicFramePr>
          <p:nvPr/>
        </p:nvGraphicFramePr>
        <p:xfrm>
          <a:off x="4860032" y="4016808"/>
          <a:ext cx="4286074" cy="2726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3" name="Obrázek 12">
            <a:extLst>
              <a:ext uri="{FF2B5EF4-FFF2-40B4-BE49-F238E27FC236}">
                <a16:creationId xmlns:a16="http://schemas.microsoft.com/office/drawing/2014/main" id="{3EE48E71-AA99-4115-8537-E986142AEE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" r="1917" b="531"/>
          <a:stretch/>
        </p:blipFill>
        <p:spPr>
          <a:xfrm>
            <a:off x="18819" y="1718689"/>
            <a:ext cx="9144000" cy="513643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446646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míst z DK 2014 – 2024 Česká republika</a:t>
            </a:r>
          </a:p>
        </p:txBody>
      </p:sp>
      <p:pic>
        <p:nvPicPr>
          <p:cNvPr id="4" name="Picture 2" descr="\\NAS\D.Konference\2023\LOGO DK 2023\PNG_3.png">
            <a:extLst>
              <a:ext uri="{FF2B5EF4-FFF2-40B4-BE49-F238E27FC236}">
                <a16:creationId xmlns:a16="http://schemas.microsoft.com/office/drawing/2014/main" id="{783FB519-0EDE-1426-8583-A47DA87AE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3816424" cy="123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960948" y="5142793"/>
            <a:ext cx="7366119" cy="156966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9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14,5 mld. Kč</a:t>
            </a:r>
          </a:p>
        </p:txBody>
      </p:sp>
    </p:spTree>
    <p:extLst>
      <p:ext uri="{BB962C8B-B14F-4D97-AF65-F5344CB8AC3E}">
        <p14:creationId xmlns:p14="http://schemas.microsoft.com/office/powerpoint/2010/main" val="340128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enku, výjev, cesta, obloha&#10;&#10;Popis byl vytvořen automaticky">
            <a:extLst>
              <a:ext uri="{FF2B5EF4-FFF2-40B4-BE49-F238E27FC236}">
                <a16:creationId xmlns:a16="http://schemas.microsoft.com/office/drawing/2014/main" id="{0B07BC47-07FA-A928-B792-55A8698C90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730511"/>
            <a:ext cx="9144000" cy="613948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Moravskoslezský kraj</a:t>
            </a:r>
            <a:endParaRPr lang="cs-CZ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 pro chodce na průtahu obcí Skotnice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327480" y="5656690"/>
            <a:ext cx="8558503" cy="101566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2020 zprovozněn obchvat Skotnice. Došlo k úpravě intenzit dopravy daným místem. Nový stav se vyhodnotí po určitém čase a rozhodne o případných úpravách.</a:t>
            </a:r>
          </a:p>
        </p:txBody>
      </p:sp>
    </p:spTree>
    <p:extLst>
      <p:ext uri="{BB962C8B-B14F-4D97-AF65-F5344CB8AC3E}">
        <p14:creationId xmlns:p14="http://schemas.microsoft.com/office/powerpoint/2010/main" val="29526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ázek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938390"/>
            <a:ext cx="288032" cy="28269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Moravskoslezský kraj</a:t>
            </a:r>
            <a:endParaRPr lang="cs-CZ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I/11 a II/479 u Havířova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A497773-F0E8-4C47-B39E-33719D46B89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0" b="15504"/>
          <a:stretch/>
        </p:blipFill>
        <p:spPr>
          <a:xfrm>
            <a:off x="-3" y="1740878"/>
            <a:ext cx="9144000" cy="5117122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292746" y="5805264"/>
            <a:ext cx="8558503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2021 – Byly provedeny úpravy křižovatky s omezením levých odbočení, bylo instalováno měření rychlosti na výjezdu z Havířova</a:t>
            </a:r>
          </a:p>
        </p:txBody>
      </p:sp>
    </p:spTree>
    <p:extLst>
      <p:ext uri="{BB962C8B-B14F-4D97-AF65-F5344CB8AC3E}">
        <p14:creationId xmlns:p14="http://schemas.microsoft.com/office/powerpoint/2010/main" val="198676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4EC246D7-F668-4146-8B6F-332465B9EC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" r="3517"/>
          <a:stretch/>
        </p:blipFill>
        <p:spPr>
          <a:xfrm>
            <a:off x="0" y="1331766"/>
            <a:ext cx="9144000" cy="552623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Moravskoslezský kraj</a:t>
            </a:r>
            <a:endParaRPr lang="cs-CZ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383063" y="5492622"/>
            <a:ext cx="8558503" cy="13234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2021 ŘSD zde proběhla výměna krytu na I/56, následně instalace svodidel. Na trase se realizovalo nejnáročnější opatřeni, RSE Project provedl studie i PD , viditelně kontroverzí funkci, náklady 40 mil Kč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2024 – ŘSD prověřuje osazení měření rychlosti v daném místě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sil. I/56 a III/48412, Hodoňovice</a:t>
            </a:r>
          </a:p>
        </p:txBody>
      </p:sp>
    </p:spTree>
    <p:extLst>
      <p:ext uri="{BB962C8B-B14F-4D97-AF65-F5344CB8AC3E}">
        <p14:creationId xmlns:p14="http://schemas.microsoft.com/office/powerpoint/2010/main" val="393532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 descr="Obsah obrázku text, mapa, diagram, atlas&#10;&#10;Popis byl vytvořen automaticky">
            <a:extLst>
              <a:ext uri="{FF2B5EF4-FFF2-40B4-BE49-F238E27FC236}">
                <a16:creationId xmlns:a16="http://schemas.microsoft.com/office/drawing/2014/main" id="{7F646C7B-C97A-5640-E27A-24E944CF9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8917"/>
            <a:ext cx="9144000" cy="526497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724FE17-3AC6-20F0-7FB2-4FFC6D7080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r="4331"/>
          <a:stretch/>
        </p:blipFill>
        <p:spPr>
          <a:xfrm>
            <a:off x="-2" y="1740878"/>
            <a:ext cx="9144000" cy="5152058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85FE62D8-DFD6-5745-1E57-3BC6ADC11F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7" y="28129"/>
            <a:ext cx="9143999" cy="685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0509B97-F7D2-E132-E919-1EE7C95E7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7" y="-5755"/>
            <a:ext cx="9159347" cy="686951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-2" y="-13644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2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II/449 u Ondřejova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92746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Směrový oblouk malého poloměru v kombinaci s klesáním,</a:t>
            </a:r>
            <a:b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proměnný příčný sklon, vliv povětrnostních podmínek.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15472" y="5983854"/>
            <a:ext cx="8558503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připravují se nová svodidla, posunutí SDZ a omezení rychlosti na 50 km/h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Proběhla BI, na jejím základě úprava VDZ, osazená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motosvodidla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směrové sloupky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1369238-0ED3-4959-47A4-E8B4F407D0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3F6B673-71A8-2572-5945-D4C1F2D932EE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Moravskoslezský kraj</a:t>
            </a:r>
            <a:endParaRPr lang="cs-CZ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4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6" t="-497" r="5045" b="497"/>
          <a:stretch/>
        </p:blipFill>
        <p:spPr bwMode="auto">
          <a:xfrm>
            <a:off x="-6807" y="1169895"/>
            <a:ext cx="9143999" cy="568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Moravskoslezský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3" b="10393"/>
          <a:stretch/>
        </p:blipFill>
        <p:spPr>
          <a:xfrm>
            <a:off x="-6807" y="1448567"/>
            <a:ext cx="9160736" cy="543865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EA178A1-AF8C-4AF3-8B75-DC82DFF1BE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4" b="10254"/>
          <a:stretch/>
        </p:blipFill>
        <p:spPr>
          <a:xfrm>
            <a:off x="-6807" y="1414104"/>
            <a:ext cx="9177473" cy="5471513"/>
          </a:xfrm>
          <a:prstGeom prst="rect">
            <a:avLst/>
          </a:prstGeom>
        </p:spPr>
      </p:pic>
      <p:sp>
        <p:nvSpPr>
          <p:cNvPr id="24" name="Obdélník 23"/>
          <p:cNvSpPr/>
          <p:nvPr/>
        </p:nvSpPr>
        <p:spPr>
          <a:xfrm>
            <a:off x="225964" y="1758832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dlouhý přechod pro chodce přes 4 jízdní pruhy bez středového ostrůvku, výjezd sanitních vozidel v blízkosti.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4" y="2871128"/>
            <a:ext cx="8558503" cy="375487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Zpracována Mag. </a:t>
            </a:r>
            <a:r>
              <a:rPr lang="cs-CZ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</a:t>
            </a: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Karviné studie křižovatek na silnici I/59 -&gt; řešena i křižovatka s ulicí </a:t>
            </a:r>
            <a:r>
              <a:rPr lang="cs-CZ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Vydmuchod</a:t>
            </a: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včetně přechodu -&gt; doporučení osadit jak křižovatku, tak přechod SSZ.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– Mělo by proběhnout zpracování PD k tomuto řešení, napojení výjezdu sanitek na SSZ.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2018- PD k osazení SSZ ještě není zpracována, zadání pravděpodobně květen 2018, součástí řešení má být i další přechod pro chodce u Tesca.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Magistrát města Karviné zadal výběrové řízení na PD telematického řešení dopravy v úseku celé tř. 17 listopadu. Součástí bude i osazení SSZ uvedeného přechodu pro chodce a také přechodu u Tesca. Realizace možná v roce 2021.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2020- ŘSD již byla schválena PD na osazení přechodu SSZ a instalaci VDZ, v lednu 2020 již bylo vydáno územní rozhodnutí Mag. Města Karviné. Realizace pravděpodobně v letošním roce.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Zahájena stavba obchvatu. Jeho dokončení bude mít vliv na provoz ve městě, proto je upuštěno od výstavby SSZ a bude zadána studie na zklidnění dopravy po zprovoznění obchvatu.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Po zprovoznění obchvatu (8/23) bude silnice předána kraji, ten ji bude dále provozovat jako II/470. Zachování kapacity pro 1+1 (2x3,5 metry)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Probíhají přípravy předání z ŘSD na SSMSK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Karviná - přechod pro chodce na silnici I/59</a:t>
            </a:r>
          </a:p>
        </p:txBody>
      </p:sp>
    </p:spTree>
    <p:extLst>
      <p:ext uri="{BB962C8B-B14F-4D97-AF65-F5344CB8AC3E}">
        <p14:creationId xmlns:p14="http://schemas.microsoft.com/office/powerpoint/2010/main" val="198421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5C03D68-6592-4B5D-B3AF-C04FB0029E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025" r="2472" b="34520"/>
          <a:stretch/>
        </p:blipFill>
        <p:spPr>
          <a:xfrm>
            <a:off x="4801" y="1708221"/>
            <a:ext cx="9139197" cy="514978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D0170B8-6F48-4B43-A82A-C598035573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0824"/>
            <a:ext cx="9139197" cy="652459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Moravskoslezský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7" b="12567"/>
          <a:stretch/>
        </p:blipFill>
        <p:spPr>
          <a:xfrm>
            <a:off x="0" y="1708221"/>
            <a:ext cx="9156903" cy="5141623"/>
          </a:xfrm>
          <a:prstGeom prst="rect">
            <a:avLst/>
          </a:prstGeom>
        </p:spPr>
      </p:pic>
      <p:cxnSp>
        <p:nvCxnSpPr>
          <p:cNvPr id="3" name="Přímá spojnice 2"/>
          <p:cNvCxnSpPr/>
          <p:nvPr/>
        </p:nvCxnSpPr>
        <p:spPr>
          <a:xfrm>
            <a:off x="6546275" y="1955942"/>
            <a:ext cx="288032" cy="54006"/>
          </a:xfrm>
          <a:prstGeom prst="line">
            <a:avLst/>
          </a:prstGeom>
          <a:ln w="762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Volný tvar 5"/>
          <p:cNvSpPr/>
          <p:nvPr/>
        </p:nvSpPr>
        <p:spPr>
          <a:xfrm>
            <a:off x="6516216" y="5301208"/>
            <a:ext cx="723900" cy="335280"/>
          </a:xfrm>
          <a:custGeom>
            <a:avLst/>
            <a:gdLst>
              <a:gd name="connsiteX0" fmla="*/ 0 w 723900"/>
              <a:gd name="connsiteY0" fmla="*/ 144780 h 335280"/>
              <a:gd name="connsiteX1" fmla="*/ 701040 w 723900"/>
              <a:gd name="connsiteY1" fmla="*/ 335280 h 335280"/>
              <a:gd name="connsiteX2" fmla="*/ 723900 w 723900"/>
              <a:gd name="connsiteY2" fmla="*/ 175260 h 335280"/>
              <a:gd name="connsiteX3" fmla="*/ 38100 w 723900"/>
              <a:gd name="connsiteY3" fmla="*/ 0 h 335280"/>
              <a:gd name="connsiteX4" fmla="*/ 0 w 723900"/>
              <a:gd name="connsiteY4" fmla="*/ 144780 h 33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900" h="335280">
                <a:moveTo>
                  <a:pt x="0" y="144780"/>
                </a:moveTo>
                <a:lnTo>
                  <a:pt x="701040" y="335280"/>
                </a:lnTo>
                <a:lnTo>
                  <a:pt x="723900" y="175260"/>
                </a:lnTo>
                <a:lnTo>
                  <a:pt x="38100" y="0"/>
                </a:lnTo>
                <a:lnTo>
                  <a:pt x="0" y="1447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olný tvar 19"/>
          <p:cNvSpPr/>
          <p:nvPr/>
        </p:nvSpPr>
        <p:spPr>
          <a:xfrm rot="21092296">
            <a:off x="5650948" y="4407400"/>
            <a:ext cx="289942" cy="167640"/>
          </a:xfrm>
          <a:custGeom>
            <a:avLst/>
            <a:gdLst>
              <a:gd name="connsiteX0" fmla="*/ 0 w 723900"/>
              <a:gd name="connsiteY0" fmla="*/ 144780 h 335280"/>
              <a:gd name="connsiteX1" fmla="*/ 701040 w 723900"/>
              <a:gd name="connsiteY1" fmla="*/ 335280 h 335280"/>
              <a:gd name="connsiteX2" fmla="*/ 723900 w 723900"/>
              <a:gd name="connsiteY2" fmla="*/ 175260 h 335280"/>
              <a:gd name="connsiteX3" fmla="*/ 38100 w 723900"/>
              <a:gd name="connsiteY3" fmla="*/ 0 h 335280"/>
              <a:gd name="connsiteX4" fmla="*/ 0 w 723900"/>
              <a:gd name="connsiteY4" fmla="*/ 144780 h 33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900" h="335280">
                <a:moveTo>
                  <a:pt x="0" y="144780"/>
                </a:moveTo>
                <a:lnTo>
                  <a:pt x="701040" y="335280"/>
                </a:lnTo>
                <a:lnTo>
                  <a:pt x="723900" y="175260"/>
                </a:lnTo>
                <a:lnTo>
                  <a:pt x="38100" y="0"/>
                </a:lnTo>
                <a:lnTo>
                  <a:pt x="0" y="1447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ul. Lidické se sil. I/46 v Opavě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Délka přechodu, úhel křížení, vstřícnost vedlejších větví.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5" y="4023935"/>
            <a:ext cx="8558503" cy="255454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– ŘSD provedla na silnici I/46 opravu VDZ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Magistrát města Opavy - Zde je jasně stanoveno dopravním značením B29 parkování vozidel na ulici Lidické. V místě však dochází k neukázněnosti řidičů  vozidel,  to však vyplývá s kritického nedostatku parkovacích míst. Město se  návrhy úpravy této křižovatky zabývá, naráží však na nedostatek finančních prostředků. Přesný termín realizace však nelze v současné době určit.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1.1.2017- 17. 4. 2022  12 DN  10 Proti přikážu Stůj dej přednost  7 LZ 5 BZ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Aktuálně se žádné další opatření nechystá, zásadní vliv bude mít až vymístění tranzitní dopravy po realizaci jižního obchvatu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Platí informace z loňska</a:t>
            </a:r>
          </a:p>
        </p:txBody>
      </p:sp>
    </p:spTree>
    <p:extLst>
      <p:ext uri="{BB962C8B-B14F-4D97-AF65-F5344CB8AC3E}">
        <p14:creationId xmlns:p14="http://schemas.microsoft.com/office/powerpoint/2010/main" val="322091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5" r="5230"/>
          <a:stretch/>
        </p:blipFill>
        <p:spPr bwMode="auto">
          <a:xfrm>
            <a:off x="0" y="1340767"/>
            <a:ext cx="9161585" cy="551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Moravskoslezský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7" b="9907"/>
          <a:stretch/>
        </p:blipFill>
        <p:spPr>
          <a:xfrm>
            <a:off x="-10490" y="1540822"/>
            <a:ext cx="9172075" cy="551602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7E4EB69-FE44-4F4C-8FF1-88DC4C217E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7" b="10277"/>
          <a:stretch/>
        </p:blipFill>
        <p:spPr>
          <a:xfrm>
            <a:off x="0" y="1591750"/>
            <a:ext cx="9172077" cy="5465093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225965" y="2853754"/>
            <a:ext cx="8558503" cy="400109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Čeká se na vybudování jižního obchvatu Opavy (součástí je i obchvat Otic)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 Zpracování PD DUR k realizaci jižního obchvatu Opavy.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– Vydáno územní rozhodnutí k jižnímu obchvatu Opavy.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Policie doporučuje instalaci informativního SSZ na hlavní silnici I/57, které by upozorňovalo na přijíždějící vlak.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Byla zadána dokumentace DSP k jižnímu obchvatu Opavy. V návaznosti  dojde k </a:t>
            </a:r>
            <a:r>
              <a:rPr lang="cs-CZ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rekategorizaci</a:t>
            </a: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silniční sítě a zrušení železničního přejezdu a nahrazení přechodem, možnému vybudování žel. zastávky u průmyslové zóny.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Již byla zpracována PD obchvatu Otic, v současné době probíhá územní řízení. V rámci projektu poté dojde ke zrušení železničního přejezdu, zůstane je přecházení pro chodce. Termín dokončení možná 2023.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Zahájeno stavební řízení pro obchvat Otic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Stavba obchvatu Otic má všechna potřebná povolení, probíhá výkup pozemků. Stavba I/46 jižní obchvat Olomoucká – Hradecká má od 9.2.2023 vydáno společné povolení stavby. Soutěží se přeložky VN. Zahájení stavby se předpokládá v roce 2025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2024 - probíhá majetkoprávní příprava, peníze přiděleny, ZS 2025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Zahájení výstavby obchvatu letos, přejezd bude po dokončení zaslepen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endParaRPr lang="cs-CZ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přejezd P7812 na silnici III/44346 u Otic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6" y="1758845"/>
            <a:ext cx="8558502" cy="83099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blízkost žel. tratě se souběžnou komunikací I/57, malá délka mezi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bezp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. pásmem dráhy a hranicí křižovatky, přednost dráze a silnici zároveň s vlivem na rozhodování v čase.</a:t>
            </a:r>
          </a:p>
        </p:txBody>
      </p:sp>
    </p:spTree>
    <p:extLst>
      <p:ext uri="{BB962C8B-B14F-4D97-AF65-F5344CB8AC3E}">
        <p14:creationId xmlns:p14="http://schemas.microsoft.com/office/powerpoint/2010/main" val="419216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BBA547A-C6CD-4410-86EB-AF19065909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01" t="10801" r="8004" b="6317"/>
          <a:stretch/>
        </p:blipFill>
        <p:spPr>
          <a:xfrm>
            <a:off x="-2" y="1363627"/>
            <a:ext cx="9144002" cy="549437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7673CCA-B5EB-7D7D-2EC8-D2072148AA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12" y="367879"/>
            <a:ext cx="9143997" cy="649012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Moravskoslezský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Přechody přes dva souběžné pruhy s velkou intenzitou chodců a vozidel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Přechody na silnici I/11 v Havířově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5" y="3612939"/>
            <a:ext cx="8558503" cy="304698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ŘSD zvažuje zadání BI v úseku komunikace I/11 od kruhového objezdu až po křižovatku u  obchodního centra Elán. Poté bude provedeno další opatření.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Proběhla BI v úseku od OK po ulici Těšínskou. Zjištěné závady které spadají pod město Havířov byly předány magistrátu, závady které spadají pod ŘSD budou realizovány v letošním roce.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Magistrát prověřil možnost instalace SSZ. Dle intenzit dopravy a blízkosti další křižovatky se SSZ vznikl závěr přílišného zpomalení dopravy na Hlavní třídě, další řešení se hledají a budou konzultována.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Byly instalovány reflexní knoflíky do obrub před přechody, SSZ se zatím nepřipravuje. Zahájena příprava obchvatu Havířova – proces EIA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ŘSD provedlo BPÚ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Další úpravy se nechystají</a:t>
            </a:r>
          </a:p>
        </p:txBody>
      </p:sp>
    </p:spTree>
    <p:extLst>
      <p:ext uri="{BB962C8B-B14F-4D97-AF65-F5344CB8AC3E}">
        <p14:creationId xmlns:p14="http://schemas.microsoft.com/office/powerpoint/2010/main" val="406641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844E342-2594-4C4F-B016-9ACA6BEA35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40" t="6237" r="2787" b="30242"/>
          <a:stretch/>
        </p:blipFill>
        <p:spPr>
          <a:xfrm>
            <a:off x="19958" y="1567099"/>
            <a:ext cx="9134020" cy="521317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8281A25-3B68-4A98-8813-7893843E3F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0" y="-14908"/>
            <a:ext cx="9153980" cy="686548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Moravskoslezský kraj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1" b="12441"/>
          <a:stretch/>
        </p:blipFill>
        <p:spPr>
          <a:xfrm>
            <a:off x="-4990" y="1704852"/>
            <a:ext cx="9153980" cy="5157192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307716" y="5517232"/>
            <a:ext cx="8558503" cy="107721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Nemá námitek ke směrovému vymezení trasy.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ŘSD -  na místě bude provedena bezpečnostní inspekce.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2024 -  V roce 2022 inspekce, případné úpravy v řešení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V loňském roce doplněna svodidla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92746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Kombinace směrové a výškové změny trasy, omezená čitelnost trasy, 		      stromy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-9978" y="1339614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I/11 u obce Neplachovice, Zadky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15B71D8F-44E1-4B2C-A1B2-44E6295DCF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2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C9426EE-14E7-48DD-86E6-234FDC4B53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024" r="1964" b="34628"/>
          <a:stretch/>
        </p:blipFill>
        <p:spPr>
          <a:xfrm>
            <a:off x="3178" y="1648486"/>
            <a:ext cx="9140820" cy="520951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Moravskoslezský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0" b="12400"/>
          <a:stretch/>
        </p:blipFill>
        <p:spPr>
          <a:xfrm>
            <a:off x="0" y="1725109"/>
            <a:ext cx="9144000" cy="5157192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782DE6E4-B58B-4539-BF44-DEAE3CAA5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6" b="12166"/>
          <a:stretch/>
        </p:blipFill>
        <p:spPr>
          <a:xfrm>
            <a:off x="5290" y="1658554"/>
            <a:ext cx="9144000" cy="5189377"/>
          </a:xfrm>
          <a:prstGeom prst="rect">
            <a:avLst/>
          </a:prstGeom>
        </p:spPr>
      </p:pic>
      <p:sp>
        <p:nvSpPr>
          <p:cNvPr id="24" name="Obdélník 23"/>
          <p:cNvSpPr/>
          <p:nvPr/>
        </p:nvSpPr>
        <p:spPr>
          <a:xfrm>
            <a:off x="292746" y="1826266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Komfortní trasa s horší čitelností,  vliv vlhkosti z řeky, překážky u komunikace.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8462" y="5716056"/>
            <a:ext cx="8558503" cy="107721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2022 - Podána žádost na SFDI  k aplikaci protismykového nátěru.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V roce 2022 proběhl prořez zeleně, další úpravy se zatím nepřipravují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Loni provedeny zdrsňující nátěr – dvě vrstvy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provedeny ořezy zeleně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III/04734 u Kunína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18F5E1C-76CD-455F-9679-2DA5A21A5F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2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400600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Riziková místa na typech komunikací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4545F6E9-1268-E12E-C1A8-0352F52D80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-13208"/>
            <a:ext cx="3816424" cy="1239709"/>
          </a:xfrm>
          <a:prstGeom prst="rect">
            <a:avLst/>
          </a:prstGeom>
        </p:spPr>
      </p:pic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7738F517-AD8E-42D4-A4E3-203C51CDD98F}"/>
              </a:ext>
            </a:extLst>
          </p:cNvPr>
          <p:cNvGraphicFramePr>
            <a:graphicFrameLocks/>
          </p:cNvGraphicFramePr>
          <p:nvPr/>
        </p:nvGraphicFramePr>
        <p:xfrm>
          <a:off x="383063" y="2348880"/>
          <a:ext cx="7732425" cy="3776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38108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5F11EE2-CEE8-490F-B444-4AC708324A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025" t="-1" r="3201" b="33224"/>
          <a:stretch/>
        </p:blipFill>
        <p:spPr>
          <a:xfrm>
            <a:off x="0" y="1623777"/>
            <a:ext cx="9144000" cy="523422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Moravskoslezský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0" b="12400"/>
          <a:stretch/>
        </p:blipFill>
        <p:spPr>
          <a:xfrm>
            <a:off x="-3" y="1712870"/>
            <a:ext cx="9144000" cy="5157192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782DE6E4-B58B-4539-BF44-DEAE3CAA5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0" b="12400"/>
          <a:stretch/>
        </p:blipFill>
        <p:spPr>
          <a:xfrm>
            <a:off x="-6" y="1700808"/>
            <a:ext cx="9144000" cy="5157192"/>
          </a:xfrm>
          <a:prstGeom prst="rect">
            <a:avLst/>
          </a:prstGeom>
        </p:spPr>
      </p:pic>
      <p:sp>
        <p:nvSpPr>
          <p:cNvPr id="24" name="Obdélník 23"/>
          <p:cNvSpPr/>
          <p:nvPr/>
        </p:nvSpPr>
        <p:spPr>
          <a:xfrm>
            <a:off x="292746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Extravilánový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charakter úseku v obci, nižší čitelnost trasy, vliv vlhkosti z rybníka.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2746" y="5301208"/>
            <a:ext cx="8558503" cy="13234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Podána žádost na SFDI  k aplikaci protismykového nátěru.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Připravuje se zadání studie na úpravu trasy a přemístění zastávek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V roce 2023 dokončena studie, pokračuje se v projekční přípravě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Probíhá příprava DUSP, v 6/2025, by měla být PD dokumentace, do konce roku společné povolení. Úprava trasy, opěrná zeď, chodníky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2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II/470 u Rychvaldu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BA8F9E43-59A1-4519-B298-2F2480D630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63" y="122750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0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BC1FF69-AE29-4A03-B04D-21B3BF1876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0" r="3201" b="12533"/>
          <a:stretch/>
        </p:blipFill>
        <p:spPr>
          <a:xfrm>
            <a:off x="-6514" y="1700808"/>
            <a:ext cx="9150514" cy="515719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Moravskoslezský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0" b="12440"/>
          <a:stretch/>
        </p:blipFill>
        <p:spPr>
          <a:xfrm>
            <a:off x="-9598" y="1720843"/>
            <a:ext cx="9153598" cy="5157192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782DE6E4-B58B-4539-BF44-DEAE3CAA5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3" b="12493"/>
          <a:stretch/>
        </p:blipFill>
        <p:spPr>
          <a:xfrm>
            <a:off x="0" y="1720843"/>
            <a:ext cx="9166624" cy="5157192"/>
          </a:xfrm>
          <a:prstGeom prst="rect">
            <a:avLst/>
          </a:prstGeom>
        </p:spPr>
      </p:pic>
      <p:sp>
        <p:nvSpPr>
          <p:cNvPr id="24" name="Obdélník 23"/>
          <p:cNvSpPr/>
          <p:nvPr/>
        </p:nvSpPr>
        <p:spPr>
          <a:xfrm>
            <a:off x="292746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Parametry směrových oblouků, horší čitelnost jejich průběhu.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87949" y="5373216"/>
            <a:ext cx="8558503" cy="13234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Projednání EIA na obchvat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Kladné stanovisko EIA na dvě varianty, příprava DUSP, v letošní oprava AB, dojde ke zlepšení protismykových vlastností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loni provedena BI – návrh na doplnění směrových desek (Z4, odrazek, svodidla),  probíhá příprava DUSP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I/58 u LICHNOVA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07495A7-DB2E-4BEA-ABA3-EDF89D563B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31" y="34248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9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, řada/pruh, text&#10;&#10;Popis byl vytvořen automaticky">
            <a:extLst>
              <a:ext uri="{FF2B5EF4-FFF2-40B4-BE49-F238E27FC236}">
                <a16:creationId xmlns:a16="http://schemas.microsoft.com/office/drawing/2014/main" id="{8EB724A9-0D4F-93F3-5BBA-F814B67A3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7488"/>
            <a:ext cx="9144000" cy="5630015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61446D69-78C4-36C4-ECA0-C0FC85C6CC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045280"/>
            <a:ext cx="9143998" cy="580124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9C8C8B4-295E-DECC-8660-2404AC6562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1082700"/>
            <a:ext cx="9144000" cy="578094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sp>
        <p:nvSpPr>
          <p:cNvPr id="24" name="Obdélník 23"/>
          <p:cNvSpPr/>
          <p:nvPr/>
        </p:nvSpPr>
        <p:spPr>
          <a:xfrm>
            <a:off x="292746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Stavební stav okružní křižovatky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409758" y="5661248"/>
            <a:ext cx="8558503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2024 -  ŘSD připravuje obnovu povrchu, zadán BA dle kterého bude zpracována studie na úpravu křižovatky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Provedena úprava posunutím bet. Svodidel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I/11J bystřice</a:t>
            </a:r>
          </a:p>
        </p:txBody>
      </p:sp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Moravskoslezský kraj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07495A7-DB2E-4BEA-ABA3-EDF89D563B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31" y="34248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2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4FB78-1C3B-CED3-73A4-46E44CFFE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E7E794-8BD4-B2B2-BD07-0A623DDD5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98193"/>
            <a:ext cx="9144000" cy="5468604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96E49A95-4F56-6F78-DD25-6FEA98B8EE0D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BCB01BF0-DD35-716C-75E0-ADBF7F7CAD44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9F3EC231-E50F-173F-7122-0FD4AECAD5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0808"/>
            <a:ext cx="9144000" cy="647719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126E250-D910-EB63-6CAB-34C1BF483A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11481"/>
            <a:ext cx="9219904" cy="604651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8B32F4C-7C43-1BC2-63B3-47C90B700F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sp>
        <p:nvSpPr>
          <p:cNvPr id="24" name="Obdélník 23">
            <a:extLst>
              <a:ext uri="{FF2B5EF4-FFF2-40B4-BE49-F238E27FC236}">
                <a16:creationId xmlns:a16="http://schemas.microsoft.com/office/drawing/2014/main" id="{B7D0ED78-ADBD-14DE-76EA-09AB1E8E6B8C}"/>
              </a:ext>
            </a:extLst>
          </p:cNvPr>
          <p:cNvSpPr/>
          <p:nvPr/>
        </p:nvSpPr>
        <p:spPr>
          <a:xfrm>
            <a:off x="292746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Psychologická přednost, zahlcení křižovatky 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E5B8334D-7CEC-194C-DB86-D843F35E6F3F}"/>
              </a:ext>
            </a:extLst>
          </p:cNvPr>
          <p:cNvSpPr/>
          <p:nvPr/>
        </p:nvSpPr>
        <p:spPr>
          <a:xfrm>
            <a:off x="292747" y="5661248"/>
            <a:ext cx="8558503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2025 -  V září 2024 proběhlo doplnění krajních vodících čar V2b v křižovatce, od 9/2024 zatím bez nehod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C7C6A3DC-4233-4930-022C-3B85815D5D32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ulic Výstavní a Zelená v Ostravě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1FFA2D9-989C-3762-A2CB-BCDA6FFDC6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31" y="34248"/>
            <a:ext cx="1168860" cy="1147215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A6357F38-058D-94BE-701A-A8AC9BF498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B51F5F3D-A281-A90D-A2C8-727569F65F69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Moravskoslezský kraj</a:t>
            </a:r>
          </a:p>
        </p:txBody>
      </p:sp>
    </p:spTree>
    <p:extLst>
      <p:ext uri="{BB962C8B-B14F-4D97-AF65-F5344CB8AC3E}">
        <p14:creationId xmlns:p14="http://schemas.microsoft.com/office/powerpoint/2010/main" val="282149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" t="774" r="9266" b="283"/>
          <a:stretch/>
        </p:blipFill>
        <p:spPr>
          <a:xfrm>
            <a:off x="0" y="1740877"/>
            <a:ext cx="9144000" cy="511712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se nerealizují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Moravskoslezský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0" b="12400"/>
          <a:stretch/>
        </p:blipFill>
        <p:spPr>
          <a:xfrm>
            <a:off x="-3" y="1740876"/>
            <a:ext cx="9144000" cy="5157192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A38232A-3431-43D9-8B56-3AF1B8C50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47876"/>
            <a:ext cx="9144000" cy="5141421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292742" y="5117123"/>
            <a:ext cx="8558503" cy="156966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Město zatím neplánuje úpravy místa, úpravy vidí jako reálné až po obchvatu města Bruntálu (UP 2026)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ŘSD nechystá úpravy, místo bude nejdříve řešeno až po realizaci obchvatu Bruntálu, kdy dojde k poklesu intenzit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Příprava obchvatu pokračuje, probíhá výběr zhotovitele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Probíhá výstavba obchvatu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92746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Rizikovost – Délka přechodu a uspořádání jízdních pruhů na významné komunikaci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 pro chodce na I/11 v Bruntálu</a:t>
            </a:r>
          </a:p>
        </p:txBody>
      </p:sp>
    </p:spTree>
    <p:extLst>
      <p:ext uri="{BB962C8B-B14F-4D97-AF65-F5344CB8AC3E}">
        <p14:creationId xmlns:p14="http://schemas.microsoft.com/office/powerpoint/2010/main" val="379844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6" b="11336"/>
          <a:stretch/>
        </p:blipFill>
        <p:spPr>
          <a:xfrm>
            <a:off x="-2" y="1727128"/>
            <a:ext cx="9144000" cy="5117123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0" b="12400"/>
          <a:stretch/>
        </p:blipFill>
        <p:spPr>
          <a:xfrm>
            <a:off x="0" y="1687059"/>
            <a:ext cx="9144000" cy="515719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A38232A-3431-43D9-8B56-3AF1B8C50F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" y="13749"/>
            <a:ext cx="9144000" cy="6861425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292746" y="5658032"/>
            <a:ext cx="8558503" cy="107721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Probíráno několik variant, definitivním řešením by byl obchvat Havířova a jeho napojení na D48. Aktuálně probíhá řízení EIA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Probíhá řízení EIA k obchvatu Havířova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Beze změny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92746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Rizikovost – Úhel napojení větví, intenzity vozidel na vedl. větvi.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sil. I/11 u Těrlicka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116"/>
            <a:ext cx="9144000" cy="135865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se nerealizují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Moravskoslezský kraj</a:t>
            </a:r>
          </a:p>
        </p:txBody>
      </p:sp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41338" t="20463" r="32553" b="13899"/>
          <a:stretch/>
        </p:blipFill>
        <p:spPr>
          <a:xfrm>
            <a:off x="-3" y="1363626"/>
            <a:ext cx="9144003" cy="5494373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0" b="12380"/>
          <a:stretch/>
        </p:blipFill>
        <p:spPr>
          <a:xfrm>
            <a:off x="-892" y="1720842"/>
            <a:ext cx="9143998" cy="516001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8286D0A-903C-4379-85CF-11EAD0CDF1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86" y="941239"/>
            <a:ext cx="9144000" cy="593961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292746" y="5517232"/>
            <a:ext cx="8558503" cy="107721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1.1.2017 – 31. 3. 2022 21 DN 8 LZ, 13 BZ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V současnosti neřešeno, situaci vylepší až jižní obchvat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Beze změny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Beze změny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92746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Intenzity na hl. a vedl. větvích, problematický výjezd z vedl. větví.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I/46 v Opavě</a:t>
            </a:r>
          </a:p>
        </p:txBody>
      </p:sp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se nerealizují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Moravskoslezský kraj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4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9" b="4959"/>
          <a:stretch/>
        </p:blipFill>
        <p:spPr>
          <a:xfrm>
            <a:off x="0" y="1740877"/>
            <a:ext cx="9144000" cy="5117123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0" b="12400"/>
          <a:stretch/>
        </p:blipFill>
        <p:spPr>
          <a:xfrm>
            <a:off x="0" y="1723497"/>
            <a:ext cx="9144000" cy="515719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A38232A-3431-43D9-8B56-3AF1B8C50F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16412"/>
            <a:ext cx="9143999" cy="68580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se nerealizují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Moravskoslezský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292747" y="5589240"/>
            <a:ext cx="8558503" cy="107721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V současnosti neřešeno, situaci vylepší až jižní obchvat. Po jeho zprovoznění lze uvažovat o úpravách, zejména SSZ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Beze změny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Beze změny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92746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Rizikovost – Intenzity vozidel na vedlejší komunikaci, omezená přehlednost.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ul. Hradecká, Roosveltova v Opavě</a:t>
            </a:r>
          </a:p>
        </p:txBody>
      </p:sp>
    </p:spTree>
    <p:extLst>
      <p:ext uri="{BB962C8B-B14F-4D97-AF65-F5344CB8AC3E}">
        <p14:creationId xmlns:p14="http://schemas.microsoft.com/office/powerpoint/2010/main" val="55725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976664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k vývoji opatření na místech</a:t>
            </a:r>
          </a:p>
        </p:txBody>
      </p:sp>
      <p:sp>
        <p:nvSpPr>
          <p:cNvPr id="13" name="Zástupný symbol pro obsah 2"/>
          <p:cNvSpPr>
            <a:spLocks noGrp="1"/>
          </p:cNvSpPr>
          <p:nvPr>
            <p:ph idx="1"/>
          </p:nvPr>
        </p:nvSpPr>
        <p:spPr>
          <a:xfrm>
            <a:off x="251520" y="1916832"/>
            <a:ext cx="8298308" cy="4527557"/>
          </a:xfrm>
        </p:spPr>
        <p:txBody>
          <a:bodyPr>
            <a:normAutofit/>
          </a:bodyPr>
          <a:lstStyle/>
          <a:p>
            <a:pPr algn="just"/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Průběžně zveřejňujeme nově zjištěné informace</a:t>
            </a:r>
          </a:p>
          <a:p>
            <a:pPr marL="0" indent="0" algn="just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     k vývoji opatření na místech na </a:t>
            </a: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webových stránkách</a:t>
            </a:r>
          </a:p>
          <a:p>
            <a:pPr marL="0" indent="0" algn="just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Dopravní konference.</a:t>
            </a:r>
          </a:p>
          <a:p>
            <a:pPr marL="0" indent="0" algn="ctr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www.dopravnikonference.com</a:t>
            </a: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Sdělte nám prosím nové informace k RM: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Martin Landsfeld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601 367 009 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info@dopravnikonference.com</a:t>
            </a: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 stránky:</a:t>
            </a:r>
          </a:p>
          <a:p>
            <a:pPr marL="0" indent="0" algn="just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- vyhledat Dopravní konference s BESIPEM.</a:t>
            </a:r>
          </a:p>
          <a:p>
            <a:pPr marL="0" indent="0" algn="ctr">
              <a:buNone/>
            </a:pPr>
            <a:endParaRPr lang="cs-CZ" sz="2800" b="1" dirty="0"/>
          </a:p>
          <a:p>
            <a:pPr algn="just"/>
            <a:endParaRPr lang="cs-CZ" sz="2800" b="1" dirty="0">
              <a:solidFill>
                <a:srgbClr val="00B0F0"/>
              </a:solidFill>
            </a:endParaRPr>
          </a:p>
          <a:p>
            <a:pPr algn="just"/>
            <a:endParaRPr lang="cs-CZ" sz="2800" b="1" dirty="0">
              <a:solidFill>
                <a:srgbClr val="00B0F0"/>
              </a:solidFill>
            </a:endParaRPr>
          </a:p>
        </p:txBody>
      </p:sp>
      <p:pic>
        <p:nvPicPr>
          <p:cNvPr id="15" name="Obrázek 14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066B74CE-9ED5-445A-BEBC-72F9A2C7D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613" y="4077072"/>
            <a:ext cx="2234128" cy="267106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/>
          <a:srcRect l="7475" t="9982" r="67325"/>
          <a:stretch/>
        </p:blipFill>
        <p:spPr>
          <a:xfrm>
            <a:off x="6372200" y="1806411"/>
            <a:ext cx="2448272" cy="2237315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45D573CF-F81B-91B9-4862-A38BAC8D5A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4" y="24124"/>
            <a:ext cx="3815407" cy="123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6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4DDB6E66-B01F-7941-AF1D-E8E00ADF5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24"/>
            <a:ext cx="9144000" cy="6864095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08B5A331-135A-704A-8023-D4942898B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12" y="1155277"/>
            <a:ext cx="8164541" cy="40066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A2C0746-A86D-DE41-A8A5-AD8BDC5984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706" y="5685191"/>
            <a:ext cx="537376" cy="47991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80A33C6-E316-A044-9A2E-969EE40E78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724260"/>
            <a:ext cx="1374826" cy="40177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E9EF6BB-15EC-FA40-87E4-A6FC511765EE}"/>
              </a:ext>
            </a:extLst>
          </p:cNvPr>
          <p:cNvSpPr txBox="1"/>
          <p:nvPr/>
        </p:nvSpPr>
        <p:spPr>
          <a:xfrm>
            <a:off x="1166377" y="4197844"/>
            <a:ext cx="6706290" cy="707886"/>
          </a:xfrm>
          <a:prstGeom prst="rect">
            <a:avLst/>
          </a:prstGeom>
          <a:solidFill>
            <a:srgbClr val="4678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</a:p>
          <a:p>
            <a:pPr algn="ct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Martin Landsfeld</a:t>
            </a: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A97E0527-704A-4095-82B5-2C2B5B230D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58" y="5309887"/>
            <a:ext cx="1725542" cy="1230522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B71F9B6-756A-F193-6BD1-BBB3873827E6}"/>
              </a:ext>
            </a:extLst>
          </p:cNvPr>
          <p:cNvSpPr/>
          <p:nvPr/>
        </p:nvSpPr>
        <p:spPr>
          <a:xfrm>
            <a:off x="0" y="193241"/>
            <a:ext cx="9144000" cy="1537337"/>
          </a:xfrm>
          <a:prstGeom prst="rect">
            <a:avLst/>
          </a:prstGeom>
          <a:solidFill>
            <a:srgbClr val="579497"/>
          </a:solidFill>
          <a:ln>
            <a:solidFill>
              <a:srgbClr val="2641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469C26A5-E47C-0F0D-ACBA-58A248808C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0458"/>
            <a:ext cx="3815407" cy="123937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2B877E5-8B23-B82F-1FED-2933942E87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978" y="5786026"/>
            <a:ext cx="1516754" cy="28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9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475252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Počty rizikových míst v krajích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7614AB61-068E-DF2E-BE57-A8A4518632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26" y="-17881"/>
            <a:ext cx="3815407" cy="1239379"/>
          </a:xfrm>
          <a:prstGeom prst="rect">
            <a:avLst/>
          </a:prstGeom>
        </p:spPr>
      </p:pic>
      <p:sp>
        <p:nvSpPr>
          <p:cNvPr id="12" name="Zaoblený obdélník 11"/>
          <p:cNvSpPr/>
          <p:nvPr/>
        </p:nvSpPr>
        <p:spPr>
          <a:xfrm rot="18918014">
            <a:off x="4379" y="4923824"/>
            <a:ext cx="1077486" cy="25071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E8F540C4-F352-7007-E3B3-9157751CA7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3544830"/>
              </p:ext>
            </p:extLst>
          </p:nvPr>
        </p:nvGraphicFramePr>
        <p:xfrm>
          <a:off x="72007" y="1930801"/>
          <a:ext cx="9144001" cy="3900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407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68863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Časová náročnost realizací opatření</a:t>
            </a:r>
          </a:p>
        </p:txBody>
      </p:sp>
      <p:sp>
        <p:nvSpPr>
          <p:cNvPr id="4" name="Obdélník 3"/>
          <p:cNvSpPr/>
          <p:nvPr/>
        </p:nvSpPr>
        <p:spPr>
          <a:xfrm>
            <a:off x="323528" y="1829001"/>
            <a:ext cx="846144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sz="2400" b="1" dirty="0"/>
              <a:t>  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Většinu úprav míst již správci řeší ze střednědobého a   dlouhodobého hlediska, což je časově náročné (i na několik let).</a:t>
            </a:r>
          </a:p>
          <a:p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   Souvisí to např.: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Se zpracováním bezpečnostních inspekcí.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Se zpracováním dokumentací pro DÚR, DSP a DPS, (EIA).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 nalezení finančních prostředků na realizaci.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 výběrem dodavatele stavby.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 konečnou přestavbou místa.</a:t>
            </a:r>
          </a:p>
          <a:p>
            <a:pPr marL="0" lvl="2"/>
            <a:endParaRPr lang="pl-PL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1146" lvl="2" indent="-391146">
              <a:buFont typeface="Wingdings" panose="05000000000000000000" pitchFamily="2" charset="2"/>
              <a:buChar char="§"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Naším cílem je, aby se v letošním roce podařila realizovat opatření na dalších místech.</a:t>
            </a:r>
          </a:p>
        </p:txBody>
      </p:sp>
      <p:pic>
        <p:nvPicPr>
          <p:cNvPr id="5" name="Picture 2" descr="\\NAS\D.Konference\2023\LOGO DK 2023\PNG_3.png">
            <a:extLst>
              <a:ext uri="{FF2B5EF4-FFF2-40B4-BE49-F238E27FC236}">
                <a16:creationId xmlns:a16="http://schemas.microsoft.com/office/drawing/2014/main" id="{34168794-3AFF-D681-2649-B7B6F5E91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12" y="-1458"/>
            <a:ext cx="3813184" cy="123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52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vod, elektronika&#10;&#10;Popis byl vytvořen automaticky">
            <a:extLst>
              <a:ext uri="{FF2B5EF4-FFF2-40B4-BE49-F238E27FC236}">
                <a16:creationId xmlns:a16="http://schemas.microsoft.com/office/drawing/2014/main" id="{C12E318B-CD7F-3A46-B8B1-7C5807FC14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r="8816"/>
          <a:stretch/>
        </p:blipFill>
        <p:spPr>
          <a:xfrm>
            <a:off x="0" y="0"/>
            <a:ext cx="9144000" cy="68927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EE284A2-4839-5442-AFD8-CD992628F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48680"/>
            <a:ext cx="1552571" cy="1523820"/>
          </a:xfrm>
          <a:prstGeom prst="rect">
            <a:avLst/>
          </a:prstGeom>
        </p:spPr>
      </p:pic>
      <p:pic>
        <p:nvPicPr>
          <p:cNvPr id="32" name="Obrázek 31" descr="Obsah obrázku LEGO, hračka&#10;&#10;Popis byl vytvořen automaticky">
            <a:extLst>
              <a:ext uri="{FF2B5EF4-FFF2-40B4-BE49-F238E27FC236}">
                <a16:creationId xmlns:a16="http://schemas.microsoft.com/office/drawing/2014/main" id="{49EFE489-C200-4048-8CEC-6ECB4E63F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2731541"/>
            <a:ext cx="10153128" cy="351674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E9EF6BB-15EC-FA40-87E4-A6FC511765EE}"/>
              </a:ext>
            </a:extLst>
          </p:cNvPr>
          <p:cNvSpPr txBox="1"/>
          <p:nvPr/>
        </p:nvSpPr>
        <p:spPr>
          <a:xfrm>
            <a:off x="1331640" y="2306840"/>
            <a:ext cx="6706290" cy="707886"/>
          </a:xfrm>
          <a:prstGeom prst="rect">
            <a:avLst/>
          </a:prstGeom>
          <a:solidFill>
            <a:srgbClr val="4678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roce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byla provedena nebo dokončena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realizace opatření na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lokalitách!</a:t>
            </a:r>
          </a:p>
        </p:txBody>
      </p:sp>
    </p:spTree>
    <p:extLst>
      <p:ext uri="{BB962C8B-B14F-4D97-AF65-F5344CB8AC3E}">
        <p14:creationId xmlns:p14="http://schemas.microsoft.com/office/powerpoint/2010/main" val="177026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sp>
        <p:nvSpPr>
          <p:cNvPr id="6" name="Obdélníkový bublinový popisek 5"/>
          <p:cNvSpPr/>
          <p:nvPr/>
        </p:nvSpPr>
        <p:spPr>
          <a:xfrm>
            <a:off x="5988214" y="1865395"/>
            <a:ext cx="3038958" cy="635266"/>
          </a:xfrm>
          <a:prstGeom prst="wedgeRectCallout">
            <a:avLst>
              <a:gd name="adj1" fmla="val -70951"/>
              <a:gd name="adj2" fmla="val 51682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539"/>
          </a:p>
        </p:txBody>
      </p:sp>
      <p:sp>
        <p:nvSpPr>
          <p:cNvPr id="9" name="TextovéPole 8"/>
          <p:cNvSpPr txBox="1"/>
          <p:nvPr/>
        </p:nvSpPr>
        <p:spPr>
          <a:xfrm>
            <a:off x="5988214" y="1869024"/>
            <a:ext cx="3038958" cy="566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39" b="1" dirty="0">
                <a:solidFill>
                  <a:srgbClr val="92D050"/>
                </a:solidFill>
              </a:rPr>
              <a:t>Směrový oblouk na silnici I/46 u obce Hněvošice</a:t>
            </a:r>
            <a:endParaRPr lang="cs-CZ" sz="1539" b="1" dirty="0">
              <a:solidFill>
                <a:srgbClr val="92D050"/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340767"/>
            <a:ext cx="9143999" cy="5517231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90" y="6237312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Realizace bezpečnostní úpravy povrchu ve směrovém oblouku.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Moravskoslezský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silnici I/46 u obce Hněvošice.</a:t>
            </a:r>
          </a:p>
        </p:txBody>
      </p:sp>
    </p:spTree>
    <p:extLst>
      <p:ext uri="{BB962C8B-B14F-4D97-AF65-F5344CB8AC3E}">
        <p14:creationId xmlns:p14="http://schemas.microsoft.com/office/powerpoint/2010/main" val="1699139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" r="14039" b="-58"/>
          <a:stretch/>
        </p:blipFill>
        <p:spPr>
          <a:xfrm>
            <a:off x="0" y="1340768"/>
            <a:ext cx="9143998" cy="554461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733256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2014 – Výměna nevyhovujících svodidel, v nejkritičtějších úsecích osazena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motosvodidla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osazeno SDZ upozorňující na rizikový úsek pro motorkáře. 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Moravskoslezský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I/56 Ostravice – Bílá.</a:t>
            </a:r>
          </a:p>
        </p:txBody>
      </p:sp>
    </p:spTree>
    <p:extLst>
      <p:ext uri="{BB962C8B-B14F-4D97-AF65-F5344CB8AC3E}">
        <p14:creationId xmlns:p14="http://schemas.microsoft.com/office/powerpoint/2010/main" val="338302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05"/>
          <a:stretch/>
        </p:blipFill>
        <p:spPr>
          <a:xfrm>
            <a:off x="0" y="1343553"/>
            <a:ext cx="9144000" cy="551444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89" y="6269250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Proběhla aplikace bezpečnostní protismykové úpravy.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Moravskoslezský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silnici I/45 u Louček u Zátoru.</a:t>
            </a:r>
          </a:p>
        </p:txBody>
      </p:sp>
    </p:spTree>
    <p:extLst>
      <p:ext uri="{BB962C8B-B14F-4D97-AF65-F5344CB8AC3E}">
        <p14:creationId xmlns:p14="http://schemas.microsoft.com/office/powerpoint/2010/main" val="3986842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4495</TotalTime>
  <Words>2493</Words>
  <Application>Microsoft Office PowerPoint</Application>
  <PresentationFormat>Předvádění na obrazovce (4:3)</PresentationFormat>
  <Paragraphs>275</Paragraphs>
  <Slides>39</Slides>
  <Notes>38</Notes>
  <HiddenSlides>6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Martin Landsfeld</cp:lastModifiedBy>
  <cp:revision>271</cp:revision>
  <dcterms:created xsi:type="dcterms:W3CDTF">2017-03-15T09:26:25Z</dcterms:created>
  <dcterms:modified xsi:type="dcterms:W3CDTF">2025-04-29T21:19:17Z</dcterms:modified>
</cp:coreProperties>
</file>