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>
        <p:scale>
          <a:sx n="125" d="100"/>
          <a:sy n="125" d="100"/>
        </p:scale>
        <p:origin x="-1224" y="7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silnic I/18 a III/11417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u Příbrami.</a:t>
            </a:r>
          </a:p>
          <a:p>
            <a:r>
              <a:rPr lang="cs-CZ" sz="1000" i="1" baseline="0" dirty="0" smtClean="0"/>
              <a:t>Silnice I/18 spojuje I/19 u </a:t>
            </a:r>
            <a:r>
              <a:rPr lang="cs-CZ" sz="1000" i="1" baseline="0" dirty="0" err="1" smtClean="0"/>
              <a:t>Rožmitálu</a:t>
            </a:r>
            <a:r>
              <a:rPr lang="cs-CZ" sz="1000" i="1" baseline="0" dirty="0" smtClean="0"/>
              <a:t> p. </a:t>
            </a:r>
            <a:r>
              <a:rPr lang="cs-CZ" sz="1000" i="1" baseline="0" dirty="0" err="1" smtClean="0"/>
              <a:t>Třemš</a:t>
            </a:r>
            <a:r>
              <a:rPr lang="cs-CZ" sz="1000" i="1" baseline="0" dirty="0" smtClean="0"/>
              <a:t>. s městem Příbram, D4 (u Dubence), Sedlčany, „D3“ a silnici I/3 u Votic. Tvoří spojnici významných celorepublikových tahů v jižní části Středočeského kraje. Křižovatka se nachází na výjezdu z Příbrami k  dálnici D4, jde o přivaděč k dálnici ve směru na Prahu. Silnice III/11417 tvoří přímou spojnici  Příbrami (I/18) a Dobříše (D4) přes obce Občov, Suchodol, Kotenčice a Rosovice.  Křižovatka se nachází mezi Příbramí a Občovem.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Hlavní komunikací je sil. I/18, </a:t>
            </a:r>
            <a:r>
              <a:rPr lang="cs-CZ" sz="1000" i="1" baseline="0" dirty="0" err="1" smtClean="0"/>
              <a:t>třípruhová</a:t>
            </a:r>
            <a:r>
              <a:rPr lang="cs-CZ" sz="1000" i="1" baseline="0" dirty="0" smtClean="0"/>
              <a:t>, křižovatka na konci směrového oblouku velkého poloměru (pro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150) ve stoupání cca 5%. Rychlost je omezena místní úpravou na 70 km/h. Třetí pruh v křižovatce využit pro levé odbočovací pruhy, vymezení dopravním stínem. Úhel křížení činí cca 100°.  Přednost určena svislým značením P4 Dej přednost na vnější straně oblouku, a P6 Stůj dej přednost v jízdě na vnitřní straně oblouku (od města). Vedlejší větve jsou dvoupruhové , do křižovatky vchází na koncích směrových oblouků, bez přídatných pruhů.  Komunikace mírně </a:t>
            </a:r>
            <a:r>
              <a:rPr lang="cs-CZ" sz="1000" i="1" baseline="0" dirty="0" err="1" smtClean="0"/>
              <a:t>spádovany</a:t>
            </a:r>
            <a:r>
              <a:rPr lang="cs-CZ" sz="1000" i="1" baseline="0" dirty="0" smtClean="0"/>
              <a:t> k hlavní komunikaci. </a:t>
            </a:r>
            <a:r>
              <a:rPr lang="cs-CZ" sz="1000" i="1" baseline="0" dirty="0" smtClean="0"/>
              <a:t>Směr Dobříš zakázán tranzit NA &gt;12t.</a:t>
            </a:r>
          </a:p>
          <a:p>
            <a:r>
              <a:rPr lang="cs-CZ" sz="1000" i="1" baseline="0" dirty="0" smtClean="0"/>
              <a:t>Okolí </a:t>
            </a:r>
            <a:r>
              <a:rPr lang="cs-CZ" sz="1000" i="1" baseline="0" dirty="0" smtClean="0"/>
              <a:t>komunikace tvoří otevřená krajina (pole), klem komunikací pozůstatky stromořadí, případně náletové dřeviny v nároží křižovatky. Cca 700m  v obou směrech další křižovatky (jedna OK). Vedlejší komunikacemi je vedena turistická trasa.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I/18 		13,0 tis voz /24hod, z toho 14% NA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IÏI/11417 na </a:t>
            </a:r>
            <a:r>
              <a:rPr lang="cs-CZ" sz="10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Dobř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2,2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voz /24hod, z toho 10%NA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III/11417 na </a:t>
            </a:r>
            <a:r>
              <a:rPr lang="cs-CZ" sz="10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Příbr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-,- tis voz /24hod, z toho --% NA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silnic I/18 a III/11417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u Příbrami.</a:t>
            </a:r>
          </a:p>
          <a:p>
            <a:r>
              <a:rPr lang="cs-CZ" sz="1000" i="1" baseline="0" dirty="0" smtClean="0"/>
              <a:t>Silnice I/18 spojuje I/19 u </a:t>
            </a:r>
            <a:r>
              <a:rPr lang="cs-CZ" sz="1000" i="1" baseline="0" dirty="0" err="1" smtClean="0"/>
              <a:t>Rožmitálu</a:t>
            </a:r>
            <a:r>
              <a:rPr lang="cs-CZ" sz="1000" i="1" baseline="0" dirty="0" smtClean="0"/>
              <a:t> p. </a:t>
            </a:r>
            <a:r>
              <a:rPr lang="cs-CZ" sz="1000" i="1" baseline="0" dirty="0" err="1" smtClean="0"/>
              <a:t>Třemš</a:t>
            </a:r>
            <a:r>
              <a:rPr lang="cs-CZ" sz="1000" i="1" baseline="0" dirty="0" smtClean="0"/>
              <a:t>. s městem Příbram, D4 (u Dubence), Sedlčany, „D3“ a silnici I/3 u Votic. Tvoří spojnici významných celorepublikových tahů v jižní části Středočeského kraje. Křižovatka se nachází na výjezdu z Příbrami k  dálnici D4, jde o přivaděč k dálnici ve směru na Prahu. Silnice III/11417 tvoří přímou spojnici  Příbrami (I/18) a Dobříše (D4) přes obce Občov, Suchodol, Kotenčice a Rosovice.  Křižovatka se nachází mezi Příbramí a Občovem. </a:t>
            </a:r>
          </a:p>
          <a:p>
            <a:r>
              <a:rPr lang="cs-CZ" sz="1000" i="1" baseline="0" dirty="0" smtClean="0"/>
              <a:t>Hlavní komunikací je sil. I/18, </a:t>
            </a:r>
            <a:r>
              <a:rPr lang="cs-CZ" sz="1000" i="1" baseline="0" dirty="0" err="1" smtClean="0"/>
              <a:t>třípruhová</a:t>
            </a:r>
            <a:r>
              <a:rPr lang="cs-CZ" sz="1000" i="1" baseline="0" dirty="0" smtClean="0"/>
              <a:t>, křižovatka na konci směrového oblouku velkého poloměru (pro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150) ve stoupání cca 5%. Rychlost je omezena místní úpravou na 70 km/h. Třetí pruh v křižovatce využit pro levé odbočovací pruhy, vymezení dopravním stínem. Úhel křížení činí cca 100°.  Přednost určena svislým značením P4 Dej přednost na vnější straně oblouku, a P6 Stůj dej přednost v jízdě na vnitřní straně oblouku (od města). Vedlejší větve jsou dvoupruhové , do křižovatky vchází na koncích směrových oblouků, bez přídatných pruhů.  Komunikace mírně </a:t>
            </a:r>
            <a:r>
              <a:rPr lang="cs-CZ" sz="1000" i="1" baseline="0" dirty="0" err="1" smtClean="0"/>
              <a:t>spádovany</a:t>
            </a:r>
            <a:r>
              <a:rPr lang="cs-CZ" sz="1000" i="1" baseline="0" dirty="0" smtClean="0"/>
              <a:t> k hlavní komunikaci. </a:t>
            </a:r>
            <a:r>
              <a:rPr lang="cs-CZ" sz="1000" i="1" baseline="0" dirty="0" smtClean="0"/>
              <a:t>Směr Dobříš zakázán tranzit NA &gt;12t.</a:t>
            </a:r>
            <a:endParaRPr lang="cs-CZ" sz="1000" i="1" baseline="0" dirty="0" smtClean="0"/>
          </a:p>
          <a:p>
            <a:r>
              <a:rPr lang="cs-CZ" sz="1000" i="1" baseline="0" dirty="0" smtClean="0"/>
              <a:t>Okolí komunikace tvoří otevřená krajina (pole), klem komunikací pozůstatky stromořadí, případně náletové dřeviny v nároží křižovatky. Cca 700m  v obou směrech další křižovatky (jedna OK). Vedlejší komunikacemi je vedena turistická trasa. </a:t>
            </a:r>
          </a:p>
          <a:p>
            <a:r>
              <a:rPr lang="cs-CZ" sz="1000" i="1" baseline="0" dirty="0" smtClean="0"/>
              <a:t>Intenzity : 	I/18 		13,0 tis voz /24hod, z toho 14% NA</a:t>
            </a:r>
          </a:p>
          <a:p>
            <a:r>
              <a:rPr lang="cs-CZ" sz="1000" i="1" baseline="0" dirty="0" smtClean="0"/>
              <a:t>	IÏI/11417 na </a:t>
            </a:r>
            <a:r>
              <a:rPr lang="cs-CZ" sz="1000" i="1" baseline="0" dirty="0" err="1" smtClean="0"/>
              <a:t>Dobř</a:t>
            </a:r>
            <a:r>
              <a:rPr lang="cs-CZ" sz="1000" i="1" baseline="0" dirty="0" smtClean="0"/>
              <a:t>	2,2 tis voz /24hod, z toho 10%NA</a:t>
            </a:r>
          </a:p>
          <a:p>
            <a:r>
              <a:rPr lang="cs-CZ" sz="1000" i="1" baseline="0" dirty="0" smtClean="0"/>
              <a:t>	III/11417 na </a:t>
            </a:r>
            <a:r>
              <a:rPr lang="cs-CZ" sz="1000" i="1" baseline="0" dirty="0" err="1" smtClean="0"/>
              <a:t>Příbr</a:t>
            </a:r>
            <a:r>
              <a:rPr lang="cs-CZ" sz="1000" i="1" baseline="0" dirty="0" smtClean="0"/>
              <a:t>	-,- tis voz /24hod, z toho --% NA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01/2019 celkem 11 nehod (šetřených PČR)</a:t>
            </a:r>
          </a:p>
          <a:p>
            <a:r>
              <a:rPr lang="cs-CZ" sz="1200" dirty="0" smtClean="0"/>
              <a:t>Následky: 18 os.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voz 11x (18L)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Proti příkazu DZ (5+2)x (8L), při </a:t>
            </a:r>
            <a:r>
              <a:rPr lang="cs-CZ" sz="1200" dirty="0" err="1" smtClean="0"/>
              <a:t>odb</a:t>
            </a:r>
            <a:r>
              <a:rPr lang="cs-CZ" sz="1200" dirty="0" smtClean="0"/>
              <a:t>. vlevo 2x (5L)</a:t>
            </a:r>
          </a:p>
          <a:p>
            <a:r>
              <a:rPr lang="cs-CZ" sz="1200" dirty="0" smtClean="0"/>
              <a:t>Ve dne za nezhoršené vid.:  10x (14L);  za sucha 9x (9L)</a:t>
            </a:r>
            <a:br>
              <a:rPr lang="cs-CZ" sz="1200" dirty="0" smtClean="0"/>
            </a:br>
            <a:r>
              <a:rPr lang="cs-CZ" sz="1200" dirty="0" smtClean="0"/>
              <a:t>2023-24: 5x (10L)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Intenzity vozidel a rychlost vozidel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17,5 mil Kč</a:t>
            </a:r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Okružka,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Radar (90: 145m - 110: 200m - 130: 260m)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Přeložka (zaslepení)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DZ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Okružka,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Radar (90: 145m - 110: 200m - 130: 260m)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Přeložka, zaslepení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značení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18" Type="http://schemas.openxmlformats.org/officeDocument/2006/relationships/image" Target="../media/image26.jpg"/><Relationship Id="rId3" Type="http://schemas.openxmlformats.org/officeDocument/2006/relationships/image" Target="../media/image13.jpeg"/><Relationship Id="rId21" Type="http://schemas.openxmlformats.org/officeDocument/2006/relationships/image" Target="../media/image29.jp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g"/><Relationship Id="rId20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5" Type="http://schemas.openxmlformats.org/officeDocument/2006/relationships/image" Target="../media/image23.jpg"/><Relationship Id="rId10" Type="http://schemas.openxmlformats.org/officeDocument/2006/relationships/image" Target="../media/image18.png"/><Relationship Id="rId19" Type="http://schemas.openxmlformats.org/officeDocument/2006/relationships/image" Target="../media/image27.jpg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11.png"/><Relationship Id="rId15" Type="http://schemas.openxmlformats.org/officeDocument/2006/relationships/image" Target="../media/image41.jp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10.jpeg"/><Relationship Id="rId9" Type="http://schemas.openxmlformats.org/officeDocument/2006/relationships/image" Target="../media/image35.png"/><Relationship Id="rId14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1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0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Křižovatka na sil. I/18 u Příbrami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:a16="http://schemas.microsoft.com/office/drawing/2014/main" xmlns="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sil. I/18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Příbrami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r="2958"/>
          <a:stretch/>
        </p:blipFill>
        <p:spPr bwMode="auto">
          <a:xfrm>
            <a:off x="-1" y="1340768"/>
            <a:ext cx="914400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2851310" y="3068960"/>
            <a:ext cx="792088" cy="792088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2490613" y="4089197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r="11182"/>
          <a:stretch/>
        </p:blipFill>
        <p:spPr>
          <a:xfrm>
            <a:off x="0" y="1340768"/>
            <a:ext cx="9144000" cy="453650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5" y="1339506"/>
            <a:ext cx="8050749" cy="4529764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2" y="1339506"/>
            <a:ext cx="8049662" cy="4529764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2" y="1349312"/>
            <a:ext cx="8049662" cy="4528163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3" y="1341107"/>
            <a:ext cx="8049661" cy="4528163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2800"/>
            <a:ext cx="8049661" cy="4528162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2800"/>
            <a:ext cx="8046815" cy="4528162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2800"/>
            <a:ext cx="8046815" cy="4528161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2800"/>
            <a:ext cx="8046815" cy="4526562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2800"/>
            <a:ext cx="8046814" cy="4526562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2800"/>
            <a:ext cx="8043972" cy="4526562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2800"/>
            <a:ext cx="8043972" cy="4524962"/>
          </a:xfrm>
          <a:prstGeom prst="rect">
            <a:avLst/>
          </a:prstGeom>
        </p:spPr>
      </p:pic>
      <p:pic>
        <p:nvPicPr>
          <p:cNvPr id="45" name="Obrázek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2800"/>
            <a:ext cx="8041128" cy="452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Průsečná křižovatka silnic I/18 a III/11417 v </a:t>
            </a:r>
            <a:r>
              <a:rPr lang="cs-CZ" sz="2800" dirty="0" err="1" smtClean="0"/>
              <a:t>extravilánu</a:t>
            </a:r>
            <a:endParaRPr lang="cs-CZ" sz="2800" dirty="0" smtClean="0"/>
          </a:p>
          <a:p>
            <a:r>
              <a:rPr lang="cs-CZ" sz="2400" dirty="0" smtClean="0"/>
              <a:t>Sil. I/18: </a:t>
            </a:r>
            <a:r>
              <a:rPr lang="cs-CZ" sz="2400" dirty="0" err="1" smtClean="0"/>
              <a:t>Rožmitál</a:t>
            </a:r>
            <a:r>
              <a:rPr lang="cs-CZ" sz="2400" dirty="0" smtClean="0"/>
              <a:t> </a:t>
            </a:r>
            <a:r>
              <a:rPr lang="cs-CZ" sz="2400" dirty="0" err="1" smtClean="0"/>
              <a:t>p.T</a:t>
            </a:r>
            <a:r>
              <a:rPr lang="cs-CZ" sz="2400" dirty="0" smtClean="0"/>
              <a:t>. (I/19</a:t>
            </a:r>
            <a:r>
              <a:rPr lang="cs-CZ" sz="2000" dirty="0" smtClean="0"/>
              <a:t>), </a:t>
            </a:r>
            <a:r>
              <a:rPr lang="cs-CZ" sz="2400" dirty="0"/>
              <a:t>Příbram, D4, Sedlčany, „D3“, Votice </a:t>
            </a:r>
            <a:r>
              <a:rPr lang="cs-CZ" sz="2400" dirty="0" smtClean="0"/>
              <a:t>(I/3)</a:t>
            </a:r>
            <a:br>
              <a:rPr lang="cs-CZ" sz="2400" dirty="0" smtClean="0"/>
            </a:br>
            <a:r>
              <a:rPr lang="cs-CZ" sz="2400" dirty="0" smtClean="0"/>
              <a:t>přivaděč k dálnici D4 na Prahu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smtClean="0"/>
              <a:t>Sil. III/11417: Příbram (I/18) a Dobříš (D4) přes obce Občov, Suchodol, Kotenčice a Rosovice. Křižovatka na výjezdu z Příbrami k Praze (</a:t>
            </a:r>
            <a:r>
              <a:rPr lang="cs-CZ" sz="2000" dirty="0" smtClean="0"/>
              <a:t>Dobříši) </a:t>
            </a:r>
          </a:p>
          <a:p>
            <a:r>
              <a:rPr lang="cs-CZ" sz="2600" dirty="0" smtClean="0"/>
              <a:t>Hl. kom: Sil. I/18, konec oblouku s velkým R, </a:t>
            </a:r>
            <a:r>
              <a:rPr lang="cs-CZ" sz="2600" dirty="0" err="1" smtClean="0"/>
              <a:t>třípruhová</a:t>
            </a:r>
            <a:r>
              <a:rPr lang="cs-CZ" sz="2600" dirty="0" smtClean="0"/>
              <a:t>, 70km/h,</a:t>
            </a:r>
            <a:br>
              <a:rPr lang="cs-CZ" sz="2600" dirty="0" smtClean="0"/>
            </a:br>
            <a:r>
              <a:rPr lang="cs-CZ" sz="2600" dirty="0" smtClean="0"/>
              <a:t>úhel kříž. 100°, 3. pruh-&gt;V13-&gt;levý </a:t>
            </a:r>
            <a:r>
              <a:rPr lang="cs-CZ" sz="2600" dirty="0" err="1" smtClean="0"/>
              <a:t>odb</a:t>
            </a:r>
            <a:r>
              <a:rPr lang="cs-CZ" sz="2600" dirty="0" smtClean="0"/>
              <a:t>. pruh, stoupání 5% k D4</a:t>
            </a:r>
          </a:p>
          <a:p>
            <a:r>
              <a:rPr lang="cs-CZ" sz="2600" dirty="0" smtClean="0"/>
              <a:t>Vedl.: SDZ P4 vnější </a:t>
            </a:r>
            <a:r>
              <a:rPr lang="cs-CZ" sz="2600" dirty="0" err="1" smtClean="0"/>
              <a:t>přip</a:t>
            </a:r>
            <a:r>
              <a:rPr lang="cs-CZ" sz="2600" dirty="0" smtClean="0"/>
              <a:t>. + P6 vnitřní </a:t>
            </a:r>
            <a:r>
              <a:rPr lang="cs-CZ" sz="2600" dirty="0" err="1" smtClean="0"/>
              <a:t>přip</a:t>
            </a:r>
            <a:r>
              <a:rPr lang="cs-CZ" sz="2600" dirty="0" smtClean="0"/>
              <a:t>. , dvoupruhové, </a:t>
            </a:r>
            <a:br>
              <a:rPr lang="cs-CZ" sz="2600" dirty="0" smtClean="0"/>
            </a:br>
            <a:r>
              <a:rPr lang="cs-CZ" sz="2600" dirty="0" smtClean="0"/>
              <a:t>konec směr. oblouků, bez </a:t>
            </a:r>
            <a:r>
              <a:rPr lang="cs-CZ" sz="2600" dirty="0" err="1" smtClean="0"/>
              <a:t>přídat</a:t>
            </a:r>
            <a:r>
              <a:rPr lang="cs-CZ" sz="2600" dirty="0" smtClean="0"/>
              <a:t>. </a:t>
            </a:r>
            <a:r>
              <a:rPr lang="cs-CZ" sz="2600" dirty="0" smtClean="0"/>
              <a:t>pruhů, sklon k hl</a:t>
            </a:r>
            <a:r>
              <a:rPr lang="cs-CZ" sz="2600" dirty="0" smtClean="0"/>
              <a:t>., </a:t>
            </a:r>
            <a:r>
              <a:rPr lang="cs-CZ" sz="1800" dirty="0" smtClean="0"/>
              <a:t>TRANZIT NA12t</a:t>
            </a:r>
            <a:endParaRPr lang="cs-CZ" sz="1800" dirty="0" smtClean="0"/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otevřená krajina (pole, louky), náletové dřeviny v nároží, na hl. další křižovatky ve </a:t>
            </a:r>
            <a:r>
              <a:rPr lang="cs-CZ" sz="2600" dirty="0" err="1" smtClean="0"/>
              <a:t>vzd</a:t>
            </a:r>
            <a:r>
              <a:rPr lang="cs-CZ" sz="2600" dirty="0" smtClean="0"/>
              <a:t>. 700m, jedna z nich OK, </a:t>
            </a:r>
            <a:r>
              <a:rPr lang="cs-CZ" sz="2600" dirty="0" err="1" smtClean="0"/>
              <a:t>prům</a:t>
            </a:r>
            <a:r>
              <a:rPr lang="cs-CZ" sz="2600" dirty="0" smtClean="0"/>
              <a:t>. areály</a:t>
            </a:r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01/2019 </a:t>
            </a:r>
            <a:r>
              <a:rPr lang="cs-CZ" sz="3000" dirty="0"/>
              <a:t>celkem </a:t>
            </a:r>
            <a:r>
              <a:rPr lang="cs-CZ" sz="3000" dirty="0" smtClean="0"/>
              <a:t>11 nehod (šetřených PČR)</a:t>
            </a:r>
            <a:endParaRPr lang="cs-CZ" sz="3000" dirty="0"/>
          </a:p>
          <a:p>
            <a:r>
              <a:rPr lang="cs-CZ" sz="3000" dirty="0" smtClean="0"/>
              <a:t>Následky: 18 os. lehce zraněno</a:t>
            </a:r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Srážka </a:t>
            </a:r>
            <a:r>
              <a:rPr lang="cs-CZ" sz="3000" dirty="0"/>
              <a:t>s </a:t>
            </a:r>
            <a:r>
              <a:rPr lang="cs-CZ" sz="3000" dirty="0" smtClean="0"/>
              <a:t>voz 11x </a:t>
            </a:r>
            <a:r>
              <a:rPr lang="cs-CZ" sz="2600" dirty="0" smtClean="0"/>
              <a:t>(18L)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Proti příkazu </a:t>
            </a:r>
            <a:r>
              <a:rPr lang="cs-CZ" sz="3000" dirty="0" smtClean="0"/>
              <a:t>DZ (5+2)x </a:t>
            </a:r>
            <a:r>
              <a:rPr lang="cs-CZ" sz="2600" dirty="0" smtClean="0"/>
              <a:t>(8L), při </a:t>
            </a:r>
            <a:r>
              <a:rPr lang="cs-CZ" sz="2600" dirty="0" err="1" smtClean="0"/>
              <a:t>odb</a:t>
            </a:r>
            <a:r>
              <a:rPr lang="cs-CZ" sz="2600" dirty="0" smtClean="0"/>
              <a:t>. vlevo 2x (5L)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nezhoršené vid.:  </a:t>
            </a:r>
            <a:r>
              <a:rPr lang="cs-CZ" sz="3000" dirty="0" smtClean="0"/>
              <a:t>10x </a:t>
            </a:r>
            <a:r>
              <a:rPr lang="cs-CZ" sz="2600" dirty="0" smtClean="0"/>
              <a:t>(14L);  za </a:t>
            </a:r>
            <a:r>
              <a:rPr lang="cs-CZ" sz="2600" dirty="0"/>
              <a:t>sucha </a:t>
            </a:r>
            <a:r>
              <a:rPr lang="cs-CZ" sz="2600" dirty="0" smtClean="0"/>
              <a:t>9x (9L)</a:t>
            </a: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2023-24: 5x (10L)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400" dirty="0" smtClean="0"/>
              <a:t>Intenzity vozidel a rychlost vozidel</a:t>
            </a: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sil. I/18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Příbrami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264"/>
          <a:stretch/>
        </p:blipFill>
        <p:spPr>
          <a:xfrm>
            <a:off x="324962" y="1348881"/>
            <a:ext cx="8494075" cy="5104455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0404648" y="1821400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2" y="5842370"/>
            <a:ext cx="3795040" cy="61096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8399" cy="5115506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8398" cy="5115506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82"/>
          <a:stretch/>
        </p:blipFill>
        <p:spPr>
          <a:xfrm rot="120000">
            <a:off x="4086658" y="4348792"/>
            <a:ext cx="2246674" cy="210391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7461448"/>
            <a:ext cx="9151999" cy="5147999"/>
          </a:xfrm>
          <a:prstGeom prst="rect">
            <a:avLst/>
          </a:prstGeom>
        </p:spPr>
      </p:pic>
      <p:sp>
        <p:nvSpPr>
          <p:cNvPr id="3" name="Volný tvar 2"/>
          <p:cNvSpPr/>
          <p:nvPr/>
        </p:nvSpPr>
        <p:spPr>
          <a:xfrm>
            <a:off x="4806000" y="2595600"/>
            <a:ext cx="1112067" cy="2052000"/>
          </a:xfrm>
          <a:custGeom>
            <a:avLst/>
            <a:gdLst>
              <a:gd name="connsiteX0" fmla="*/ 1112067 w 1112067"/>
              <a:gd name="connsiteY0" fmla="*/ 0 h 2095500"/>
              <a:gd name="connsiteX1" fmla="*/ 969192 w 1112067"/>
              <a:gd name="connsiteY1" fmla="*/ 23812 h 2095500"/>
              <a:gd name="connsiteX2" fmla="*/ 816792 w 1112067"/>
              <a:gd name="connsiteY2" fmla="*/ 104775 h 2095500"/>
              <a:gd name="connsiteX3" fmla="*/ 678679 w 1112067"/>
              <a:gd name="connsiteY3" fmla="*/ 238125 h 2095500"/>
              <a:gd name="connsiteX4" fmla="*/ 554854 w 1112067"/>
              <a:gd name="connsiteY4" fmla="*/ 442912 h 2095500"/>
              <a:gd name="connsiteX5" fmla="*/ 497704 w 1112067"/>
              <a:gd name="connsiteY5" fmla="*/ 619125 h 2095500"/>
              <a:gd name="connsiteX6" fmla="*/ 435792 w 1112067"/>
              <a:gd name="connsiteY6" fmla="*/ 833437 h 2095500"/>
              <a:gd name="connsiteX7" fmla="*/ 335779 w 1112067"/>
              <a:gd name="connsiteY7" fmla="*/ 990600 h 2095500"/>
              <a:gd name="connsiteX8" fmla="*/ 216717 w 1112067"/>
              <a:gd name="connsiteY8" fmla="*/ 1176337 h 2095500"/>
              <a:gd name="connsiteX9" fmla="*/ 54792 w 1112067"/>
              <a:gd name="connsiteY9" fmla="*/ 1333500 h 2095500"/>
              <a:gd name="connsiteX10" fmla="*/ 2404 w 1112067"/>
              <a:gd name="connsiteY10" fmla="*/ 1471612 h 2095500"/>
              <a:gd name="connsiteX11" fmla="*/ 21454 w 1112067"/>
              <a:gd name="connsiteY11" fmla="*/ 1614487 h 2095500"/>
              <a:gd name="connsiteX12" fmla="*/ 130992 w 1112067"/>
              <a:gd name="connsiteY12" fmla="*/ 1757362 h 2095500"/>
              <a:gd name="connsiteX13" fmla="*/ 250054 w 1112067"/>
              <a:gd name="connsiteY13" fmla="*/ 1862137 h 2095500"/>
              <a:gd name="connsiteX14" fmla="*/ 345304 w 1112067"/>
              <a:gd name="connsiteY14" fmla="*/ 1900237 h 2095500"/>
              <a:gd name="connsiteX15" fmla="*/ 454842 w 1112067"/>
              <a:gd name="connsiteY15" fmla="*/ 1966912 h 2095500"/>
              <a:gd name="connsiteX16" fmla="*/ 459604 w 1112067"/>
              <a:gd name="connsiteY16" fmla="*/ 2095500 h 2095500"/>
              <a:gd name="connsiteX0" fmla="*/ 1112067 w 1112067"/>
              <a:gd name="connsiteY0" fmla="*/ 0 h 2095500"/>
              <a:gd name="connsiteX1" fmla="*/ 969192 w 1112067"/>
              <a:gd name="connsiteY1" fmla="*/ 23812 h 2095500"/>
              <a:gd name="connsiteX2" fmla="*/ 816792 w 1112067"/>
              <a:gd name="connsiteY2" fmla="*/ 104775 h 2095500"/>
              <a:gd name="connsiteX3" fmla="*/ 678679 w 1112067"/>
              <a:gd name="connsiteY3" fmla="*/ 238125 h 2095500"/>
              <a:gd name="connsiteX4" fmla="*/ 554854 w 1112067"/>
              <a:gd name="connsiteY4" fmla="*/ 442912 h 2095500"/>
              <a:gd name="connsiteX5" fmla="*/ 497704 w 1112067"/>
              <a:gd name="connsiteY5" fmla="*/ 619125 h 2095500"/>
              <a:gd name="connsiteX6" fmla="*/ 435792 w 1112067"/>
              <a:gd name="connsiteY6" fmla="*/ 833437 h 2095500"/>
              <a:gd name="connsiteX7" fmla="*/ 335779 w 1112067"/>
              <a:gd name="connsiteY7" fmla="*/ 990600 h 2095500"/>
              <a:gd name="connsiteX8" fmla="*/ 216717 w 1112067"/>
              <a:gd name="connsiteY8" fmla="*/ 1176337 h 2095500"/>
              <a:gd name="connsiteX9" fmla="*/ 54792 w 1112067"/>
              <a:gd name="connsiteY9" fmla="*/ 1333500 h 2095500"/>
              <a:gd name="connsiteX10" fmla="*/ 2404 w 1112067"/>
              <a:gd name="connsiteY10" fmla="*/ 1471612 h 2095500"/>
              <a:gd name="connsiteX11" fmla="*/ 21454 w 1112067"/>
              <a:gd name="connsiteY11" fmla="*/ 1614487 h 2095500"/>
              <a:gd name="connsiteX12" fmla="*/ 130992 w 1112067"/>
              <a:gd name="connsiteY12" fmla="*/ 1757362 h 2095500"/>
              <a:gd name="connsiteX13" fmla="*/ 250054 w 1112067"/>
              <a:gd name="connsiteY13" fmla="*/ 1862137 h 2095500"/>
              <a:gd name="connsiteX14" fmla="*/ 345304 w 1112067"/>
              <a:gd name="connsiteY14" fmla="*/ 1900237 h 2095500"/>
              <a:gd name="connsiteX15" fmla="*/ 461986 w 1112067"/>
              <a:gd name="connsiteY15" fmla="*/ 1993106 h 2095500"/>
              <a:gd name="connsiteX16" fmla="*/ 459604 w 1112067"/>
              <a:gd name="connsiteY16" fmla="*/ 2095500 h 2095500"/>
              <a:gd name="connsiteX0" fmla="*/ 1112067 w 1112067"/>
              <a:gd name="connsiteY0" fmla="*/ 0 h 2095500"/>
              <a:gd name="connsiteX1" fmla="*/ 969192 w 1112067"/>
              <a:gd name="connsiteY1" fmla="*/ 23812 h 2095500"/>
              <a:gd name="connsiteX2" fmla="*/ 816792 w 1112067"/>
              <a:gd name="connsiteY2" fmla="*/ 104775 h 2095500"/>
              <a:gd name="connsiteX3" fmla="*/ 678679 w 1112067"/>
              <a:gd name="connsiteY3" fmla="*/ 238125 h 2095500"/>
              <a:gd name="connsiteX4" fmla="*/ 554854 w 1112067"/>
              <a:gd name="connsiteY4" fmla="*/ 442912 h 2095500"/>
              <a:gd name="connsiteX5" fmla="*/ 497704 w 1112067"/>
              <a:gd name="connsiteY5" fmla="*/ 619125 h 2095500"/>
              <a:gd name="connsiteX6" fmla="*/ 435792 w 1112067"/>
              <a:gd name="connsiteY6" fmla="*/ 833437 h 2095500"/>
              <a:gd name="connsiteX7" fmla="*/ 335779 w 1112067"/>
              <a:gd name="connsiteY7" fmla="*/ 990600 h 2095500"/>
              <a:gd name="connsiteX8" fmla="*/ 216717 w 1112067"/>
              <a:gd name="connsiteY8" fmla="*/ 1176337 h 2095500"/>
              <a:gd name="connsiteX9" fmla="*/ 54792 w 1112067"/>
              <a:gd name="connsiteY9" fmla="*/ 1333500 h 2095500"/>
              <a:gd name="connsiteX10" fmla="*/ 2404 w 1112067"/>
              <a:gd name="connsiteY10" fmla="*/ 1471612 h 2095500"/>
              <a:gd name="connsiteX11" fmla="*/ 21454 w 1112067"/>
              <a:gd name="connsiteY11" fmla="*/ 1614487 h 2095500"/>
              <a:gd name="connsiteX12" fmla="*/ 130992 w 1112067"/>
              <a:gd name="connsiteY12" fmla="*/ 1757362 h 2095500"/>
              <a:gd name="connsiteX13" fmla="*/ 250054 w 1112067"/>
              <a:gd name="connsiteY13" fmla="*/ 1862137 h 2095500"/>
              <a:gd name="connsiteX14" fmla="*/ 345304 w 1112067"/>
              <a:gd name="connsiteY14" fmla="*/ 1900237 h 2095500"/>
              <a:gd name="connsiteX15" fmla="*/ 461986 w 1112067"/>
              <a:gd name="connsiteY15" fmla="*/ 1993106 h 2095500"/>
              <a:gd name="connsiteX16" fmla="*/ 459604 w 1112067"/>
              <a:gd name="connsiteY16" fmla="*/ 2095500 h 2095500"/>
              <a:gd name="connsiteX0" fmla="*/ 1112067 w 1112067"/>
              <a:gd name="connsiteY0" fmla="*/ 0 h 2095500"/>
              <a:gd name="connsiteX1" fmla="*/ 969192 w 1112067"/>
              <a:gd name="connsiteY1" fmla="*/ 23812 h 2095500"/>
              <a:gd name="connsiteX2" fmla="*/ 816792 w 1112067"/>
              <a:gd name="connsiteY2" fmla="*/ 104775 h 2095500"/>
              <a:gd name="connsiteX3" fmla="*/ 678679 w 1112067"/>
              <a:gd name="connsiteY3" fmla="*/ 238125 h 2095500"/>
              <a:gd name="connsiteX4" fmla="*/ 554854 w 1112067"/>
              <a:gd name="connsiteY4" fmla="*/ 442912 h 2095500"/>
              <a:gd name="connsiteX5" fmla="*/ 497704 w 1112067"/>
              <a:gd name="connsiteY5" fmla="*/ 619125 h 2095500"/>
              <a:gd name="connsiteX6" fmla="*/ 435792 w 1112067"/>
              <a:gd name="connsiteY6" fmla="*/ 833437 h 2095500"/>
              <a:gd name="connsiteX7" fmla="*/ 335779 w 1112067"/>
              <a:gd name="connsiteY7" fmla="*/ 990600 h 2095500"/>
              <a:gd name="connsiteX8" fmla="*/ 216717 w 1112067"/>
              <a:gd name="connsiteY8" fmla="*/ 1176337 h 2095500"/>
              <a:gd name="connsiteX9" fmla="*/ 54792 w 1112067"/>
              <a:gd name="connsiteY9" fmla="*/ 1333500 h 2095500"/>
              <a:gd name="connsiteX10" fmla="*/ 2404 w 1112067"/>
              <a:gd name="connsiteY10" fmla="*/ 1471612 h 2095500"/>
              <a:gd name="connsiteX11" fmla="*/ 21454 w 1112067"/>
              <a:gd name="connsiteY11" fmla="*/ 1614487 h 2095500"/>
              <a:gd name="connsiteX12" fmla="*/ 130992 w 1112067"/>
              <a:gd name="connsiteY12" fmla="*/ 1757362 h 2095500"/>
              <a:gd name="connsiteX13" fmla="*/ 250054 w 1112067"/>
              <a:gd name="connsiteY13" fmla="*/ 1862137 h 2095500"/>
              <a:gd name="connsiteX14" fmla="*/ 345304 w 1112067"/>
              <a:gd name="connsiteY14" fmla="*/ 1900237 h 2095500"/>
              <a:gd name="connsiteX15" fmla="*/ 464367 w 1112067"/>
              <a:gd name="connsiteY15" fmla="*/ 2014538 h 2095500"/>
              <a:gd name="connsiteX16" fmla="*/ 459604 w 1112067"/>
              <a:gd name="connsiteY16" fmla="*/ 2095500 h 2095500"/>
              <a:gd name="connsiteX0" fmla="*/ 1112067 w 1112067"/>
              <a:gd name="connsiteY0" fmla="*/ 0 h 2095500"/>
              <a:gd name="connsiteX1" fmla="*/ 969192 w 1112067"/>
              <a:gd name="connsiteY1" fmla="*/ 23812 h 2095500"/>
              <a:gd name="connsiteX2" fmla="*/ 816792 w 1112067"/>
              <a:gd name="connsiteY2" fmla="*/ 104775 h 2095500"/>
              <a:gd name="connsiteX3" fmla="*/ 678679 w 1112067"/>
              <a:gd name="connsiteY3" fmla="*/ 238125 h 2095500"/>
              <a:gd name="connsiteX4" fmla="*/ 554854 w 1112067"/>
              <a:gd name="connsiteY4" fmla="*/ 442912 h 2095500"/>
              <a:gd name="connsiteX5" fmla="*/ 497704 w 1112067"/>
              <a:gd name="connsiteY5" fmla="*/ 619125 h 2095500"/>
              <a:gd name="connsiteX6" fmla="*/ 435792 w 1112067"/>
              <a:gd name="connsiteY6" fmla="*/ 833437 h 2095500"/>
              <a:gd name="connsiteX7" fmla="*/ 335779 w 1112067"/>
              <a:gd name="connsiteY7" fmla="*/ 990600 h 2095500"/>
              <a:gd name="connsiteX8" fmla="*/ 216717 w 1112067"/>
              <a:gd name="connsiteY8" fmla="*/ 1176337 h 2095500"/>
              <a:gd name="connsiteX9" fmla="*/ 54792 w 1112067"/>
              <a:gd name="connsiteY9" fmla="*/ 1333500 h 2095500"/>
              <a:gd name="connsiteX10" fmla="*/ 2404 w 1112067"/>
              <a:gd name="connsiteY10" fmla="*/ 1471612 h 2095500"/>
              <a:gd name="connsiteX11" fmla="*/ 21454 w 1112067"/>
              <a:gd name="connsiteY11" fmla="*/ 1614487 h 2095500"/>
              <a:gd name="connsiteX12" fmla="*/ 130992 w 1112067"/>
              <a:gd name="connsiteY12" fmla="*/ 1757362 h 2095500"/>
              <a:gd name="connsiteX13" fmla="*/ 250054 w 1112067"/>
              <a:gd name="connsiteY13" fmla="*/ 1862137 h 2095500"/>
              <a:gd name="connsiteX14" fmla="*/ 345304 w 1112067"/>
              <a:gd name="connsiteY14" fmla="*/ 1900237 h 2095500"/>
              <a:gd name="connsiteX15" fmla="*/ 464367 w 1112067"/>
              <a:gd name="connsiteY15" fmla="*/ 2014538 h 2095500"/>
              <a:gd name="connsiteX16" fmla="*/ 459604 w 1112067"/>
              <a:gd name="connsiteY16" fmla="*/ 2095500 h 2095500"/>
              <a:gd name="connsiteX0" fmla="*/ 1112067 w 1112067"/>
              <a:gd name="connsiteY0" fmla="*/ 0 h 2095500"/>
              <a:gd name="connsiteX1" fmla="*/ 969192 w 1112067"/>
              <a:gd name="connsiteY1" fmla="*/ 23812 h 2095500"/>
              <a:gd name="connsiteX2" fmla="*/ 816792 w 1112067"/>
              <a:gd name="connsiteY2" fmla="*/ 104775 h 2095500"/>
              <a:gd name="connsiteX3" fmla="*/ 678679 w 1112067"/>
              <a:gd name="connsiteY3" fmla="*/ 238125 h 2095500"/>
              <a:gd name="connsiteX4" fmla="*/ 554854 w 1112067"/>
              <a:gd name="connsiteY4" fmla="*/ 442912 h 2095500"/>
              <a:gd name="connsiteX5" fmla="*/ 497704 w 1112067"/>
              <a:gd name="connsiteY5" fmla="*/ 619125 h 2095500"/>
              <a:gd name="connsiteX6" fmla="*/ 435792 w 1112067"/>
              <a:gd name="connsiteY6" fmla="*/ 833437 h 2095500"/>
              <a:gd name="connsiteX7" fmla="*/ 335779 w 1112067"/>
              <a:gd name="connsiteY7" fmla="*/ 990600 h 2095500"/>
              <a:gd name="connsiteX8" fmla="*/ 216717 w 1112067"/>
              <a:gd name="connsiteY8" fmla="*/ 1176337 h 2095500"/>
              <a:gd name="connsiteX9" fmla="*/ 54792 w 1112067"/>
              <a:gd name="connsiteY9" fmla="*/ 1333500 h 2095500"/>
              <a:gd name="connsiteX10" fmla="*/ 2404 w 1112067"/>
              <a:gd name="connsiteY10" fmla="*/ 1471612 h 2095500"/>
              <a:gd name="connsiteX11" fmla="*/ 21454 w 1112067"/>
              <a:gd name="connsiteY11" fmla="*/ 1614487 h 2095500"/>
              <a:gd name="connsiteX12" fmla="*/ 130992 w 1112067"/>
              <a:gd name="connsiteY12" fmla="*/ 1757362 h 2095500"/>
              <a:gd name="connsiteX13" fmla="*/ 250054 w 1112067"/>
              <a:gd name="connsiteY13" fmla="*/ 1862137 h 2095500"/>
              <a:gd name="connsiteX14" fmla="*/ 345304 w 1112067"/>
              <a:gd name="connsiteY14" fmla="*/ 1900237 h 2095500"/>
              <a:gd name="connsiteX15" fmla="*/ 464367 w 1112067"/>
              <a:gd name="connsiteY15" fmla="*/ 2014538 h 2095500"/>
              <a:gd name="connsiteX16" fmla="*/ 459604 w 1112067"/>
              <a:gd name="connsiteY16" fmla="*/ 2095500 h 2095500"/>
              <a:gd name="connsiteX0" fmla="*/ 1112067 w 1112067"/>
              <a:gd name="connsiteY0" fmla="*/ 0 h 2095500"/>
              <a:gd name="connsiteX1" fmla="*/ 969192 w 1112067"/>
              <a:gd name="connsiteY1" fmla="*/ 23812 h 2095500"/>
              <a:gd name="connsiteX2" fmla="*/ 816792 w 1112067"/>
              <a:gd name="connsiteY2" fmla="*/ 104775 h 2095500"/>
              <a:gd name="connsiteX3" fmla="*/ 678679 w 1112067"/>
              <a:gd name="connsiteY3" fmla="*/ 238125 h 2095500"/>
              <a:gd name="connsiteX4" fmla="*/ 554854 w 1112067"/>
              <a:gd name="connsiteY4" fmla="*/ 442912 h 2095500"/>
              <a:gd name="connsiteX5" fmla="*/ 497704 w 1112067"/>
              <a:gd name="connsiteY5" fmla="*/ 619125 h 2095500"/>
              <a:gd name="connsiteX6" fmla="*/ 435792 w 1112067"/>
              <a:gd name="connsiteY6" fmla="*/ 833437 h 2095500"/>
              <a:gd name="connsiteX7" fmla="*/ 335779 w 1112067"/>
              <a:gd name="connsiteY7" fmla="*/ 990600 h 2095500"/>
              <a:gd name="connsiteX8" fmla="*/ 216717 w 1112067"/>
              <a:gd name="connsiteY8" fmla="*/ 1176337 h 2095500"/>
              <a:gd name="connsiteX9" fmla="*/ 54792 w 1112067"/>
              <a:gd name="connsiteY9" fmla="*/ 1333500 h 2095500"/>
              <a:gd name="connsiteX10" fmla="*/ 2404 w 1112067"/>
              <a:gd name="connsiteY10" fmla="*/ 1471612 h 2095500"/>
              <a:gd name="connsiteX11" fmla="*/ 21454 w 1112067"/>
              <a:gd name="connsiteY11" fmla="*/ 1614487 h 2095500"/>
              <a:gd name="connsiteX12" fmla="*/ 130992 w 1112067"/>
              <a:gd name="connsiteY12" fmla="*/ 1757362 h 2095500"/>
              <a:gd name="connsiteX13" fmla="*/ 250054 w 1112067"/>
              <a:gd name="connsiteY13" fmla="*/ 1862137 h 2095500"/>
              <a:gd name="connsiteX14" fmla="*/ 345304 w 1112067"/>
              <a:gd name="connsiteY14" fmla="*/ 1900237 h 2095500"/>
              <a:gd name="connsiteX15" fmla="*/ 459605 w 1112067"/>
              <a:gd name="connsiteY15" fmla="*/ 2012156 h 2095500"/>
              <a:gd name="connsiteX16" fmla="*/ 459604 w 1112067"/>
              <a:gd name="connsiteY16" fmla="*/ 2095500 h 2095500"/>
              <a:gd name="connsiteX0" fmla="*/ 1112067 w 1112067"/>
              <a:gd name="connsiteY0" fmla="*/ 0 h 2095500"/>
              <a:gd name="connsiteX1" fmla="*/ 969192 w 1112067"/>
              <a:gd name="connsiteY1" fmla="*/ 23812 h 2095500"/>
              <a:gd name="connsiteX2" fmla="*/ 816792 w 1112067"/>
              <a:gd name="connsiteY2" fmla="*/ 104775 h 2095500"/>
              <a:gd name="connsiteX3" fmla="*/ 678679 w 1112067"/>
              <a:gd name="connsiteY3" fmla="*/ 238125 h 2095500"/>
              <a:gd name="connsiteX4" fmla="*/ 554854 w 1112067"/>
              <a:gd name="connsiteY4" fmla="*/ 442912 h 2095500"/>
              <a:gd name="connsiteX5" fmla="*/ 497704 w 1112067"/>
              <a:gd name="connsiteY5" fmla="*/ 619125 h 2095500"/>
              <a:gd name="connsiteX6" fmla="*/ 435792 w 1112067"/>
              <a:gd name="connsiteY6" fmla="*/ 833437 h 2095500"/>
              <a:gd name="connsiteX7" fmla="*/ 335779 w 1112067"/>
              <a:gd name="connsiteY7" fmla="*/ 990600 h 2095500"/>
              <a:gd name="connsiteX8" fmla="*/ 216717 w 1112067"/>
              <a:gd name="connsiteY8" fmla="*/ 1176337 h 2095500"/>
              <a:gd name="connsiteX9" fmla="*/ 54792 w 1112067"/>
              <a:gd name="connsiteY9" fmla="*/ 1333500 h 2095500"/>
              <a:gd name="connsiteX10" fmla="*/ 2404 w 1112067"/>
              <a:gd name="connsiteY10" fmla="*/ 1471612 h 2095500"/>
              <a:gd name="connsiteX11" fmla="*/ 21454 w 1112067"/>
              <a:gd name="connsiteY11" fmla="*/ 1614487 h 2095500"/>
              <a:gd name="connsiteX12" fmla="*/ 130992 w 1112067"/>
              <a:gd name="connsiteY12" fmla="*/ 1757362 h 2095500"/>
              <a:gd name="connsiteX13" fmla="*/ 250054 w 1112067"/>
              <a:gd name="connsiteY13" fmla="*/ 1862137 h 2095500"/>
              <a:gd name="connsiteX14" fmla="*/ 345304 w 1112067"/>
              <a:gd name="connsiteY14" fmla="*/ 1900237 h 2095500"/>
              <a:gd name="connsiteX15" fmla="*/ 450080 w 1112067"/>
              <a:gd name="connsiteY15" fmla="*/ 2007393 h 2095500"/>
              <a:gd name="connsiteX16" fmla="*/ 459604 w 1112067"/>
              <a:gd name="connsiteY16" fmla="*/ 2095500 h 2095500"/>
              <a:gd name="connsiteX0" fmla="*/ 1112067 w 1112067"/>
              <a:gd name="connsiteY0" fmla="*/ 0 h 2095500"/>
              <a:gd name="connsiteX1" fmla="*/ 969192 w 1112067"/>
              <a:gd name="connsiteY1" fmla="*/ 23812 h 2095500"/>
              <a:gd name="connsiteX2" fmla="*/ 816792 w 1112067"/>
              <a:gd name="connsiteY2" fmla="*/ 104775 h 2095500"/>
              <a:gd name="connsiteX3" fmla="*/ 678679 w 1112067"/>
              <a:gd name="connsiteY3" fmla="*/ 238125 h 2095500"/>
              <a:gd name="connsiteX4" fmla="*/ 554854 w 1112067"/>
              <a:gd name="connsiteY4" fmla="*/ 442912 h 2095500"/>
              <a:gd name="connsiteX5" fmla="*/ 497704 w 1112067"/>
              <a:gd name="connsiteY5" fmla="*/ 619125 h 2095500"/>
              <a:gd name="connsiteX6" fmla="*/ 435792 w 1112067"/>
              <a:gd name="connsiteY6" fmla="*/ 833437 h 2095500"/>
              <a:gd name="connsiteX7" fmla="*/ 335779 w 1112067"/>
              <a:gd name="connsiteY7" fmla="*/ 990600 h 2095500"/>
              <a:gd name="connsiteX8" fmla="*/ 216717 w 1112067"/>
              <a:gd name="connsiteY8" fmla="*/ 1176337 h 2095500"/>
              <a:gd name="connsiteX9" fmla="*/ 54792 w 1112067"/>
              <a:gd name="connsiteY9" fmla="*/ 1333500 h 2095500"/>
              <a:gd name="connsiteX10" fmla="*/ 2404 w 1112067"/>
              <a:gd name="connsiteY10" fmla="*/ 1471612 h 2095500"/>
              <a:gd name="connsiteX11" fmla="*/ 21454 w 1112067"/>
              <a:gd name="connsiteY11" fmla="*/ 1614487 h 2095500"/>
              <a:gd name="connsiteX12" fmla="*/ 130992 w 1112067"/>
              <a:gd name="connsiteY12" fmla="*/ 1757362 h 2095500"/>
              <a:gd name="connsiteX13" fmla="*/ 250054 w 1112067"/>
              <a:gd name="connsiteY13" fmla="*/ 1862137 h 2095500"/>
              <a:gd name="connsiteX14" fmla="*/ 345304 w 1112067"/>
              <a:gd name="connsiteY14" fmla="*/ 1924049 h 2095500"/>
              <a:gd name="connsiteX15" fmla="*/ 450080 w 1112067"/>
              <a:gd name="connsiteY15" fmla="*/ 2007393 h 2095500"/>
              <a:gd name="connsiteX16" fmla="*/ 459604 w 1112067"/>
              <a:gd name="connsiteY16" fmla="*/ 2095500 h 2095500"/>
              <a:gd name="connsiteX0" fmla="*/ 1112067 w 1112067"/>
              <a:gd name="connsiteY0" fmla="*/ 0 h 2095500"/>
              <a:gd name="connsiteX1" fmla="*/ 969192 w 1112067"/>
              <a:gd name="connsiteY1" fmla="*/ 23812 h 2095500"/>
              <a:gd name="connsiteX2" fmla="*/ 816792 w 1112067"/>
              <a:gd name="connsiteY2" fmla="*/ 104775 h 2095500"/>
              <a:gd name="connsiteX3" fmla="*/ 678679 w 1112067"/>
              <a:gd name="connsiteY3" fmla="*/ 238125 h 2095500"/>
              <a:gd name="connsiteX4" fmla="*/ 554854 w 1112067"/>
              <a:gd name="connsiteY4" fmla="*/ 442912 h 2095500"/>
              <a:gd name="connsiteX5" fmla="*/ 497704 w 1112067"/>
              <a:gd name="connsiteY5" fmla="*/ 619125 h 2095500"/>
              <a:gd name="connsiteX6" fmla="*/ 435792 w 1112067"/>
              <a:gd name="connsiteY6" fmla="*/ 833437 h 2095500"/>
              <a:gd name="connsiteX7" fmla="*/ 335779 w 1112067"/>
              <a:gd name="connsiteY7" fmla="*/ 990600 h 2095500"/>
              <a:gd name="connsiteX8" fmla="*/ 216717 w 1112067"/>
              <a:gd name="connsiteY8" fmla="*/ 1176337 h 2095500"/>
              <a:gd name="connsiteX9" fmla="*/ 54792 w 1112067"/>
              <a:gd name="connsiteY9" fmla="*/ 1333500 h 2095500"/>
              <a:gd name="connsiteX10" fmla="*/ 2404 w 1112067"/>
              <a:gd name="connsiteY10" fmla="*/ 1471612 h 2095500"/>
              <a:gd name="connsiteX11" fmla="*/ 21454 w 1112067"/>
              <a:gd name="connsiteY11" fmla="*/ 1614487 h 2095500"/>
              <a:gd name="connsiteX12" fmla="*/ 130992 w 1112067"/>
              <a:gd name="connsiteY12" fmla="*/ 1757362 h 2095500"/>
              <a:gd name="connsiteX13" fmla="*/ 250054 w 1112067"/>
              <a:gd name="connsiteY13" fmla="*/ 1862137 h 2095500"/>
              <a:gd name="connsiteX14" fmla="*/ 345304 w 1112067"/>
              <a:gd name="connsiteY14" fmla="*/ 1924049 h 2095500"/>
              <a:gd name="connsiteX15" fmla="*/ 466749 w 1112067"/>
              <a:gd name="connsiteY15" fmla="*/ 2021681 h 2095500"/>
              <a:gd name="connsiteX16" fmla="*/ 459604 w 1112067"/>
              <a:gd name="connsiteY16" fmla="*/ 2095500 h 2095500"/>
              <a:gd name="connsiteX0" fmla="*/ 1112067 w 1112067"/>
              <a:gd name="connsiteY0" fmla="*/ 0 h 2095500"/>
              <a:gd name="connsiteX1" fmla="*/ 969192 w 1112067"/>
              <a:gd name="connsiteY1" fmla="*/ 23812 h 2095500"/>
              <a:gd name="connsiteX2" fmla="*/ 816792 w 1112067"/>
              <a:gd name="connsiteY2" fmla="*/ 104775 h 2095500"/>
              <a:gd name="connsiteX3" fmla="*/ 678679 w 1112067"/>
              <a:gd name="connsiteY3" fmla="*/ 238125 h 2095500"/>
              <a:gd name="connsiteX4" fmla="*/ 554854 w 1112067"/>
              <a:gd name="connsiteY4" fmla="*/ 442912 h 2095500"/>
              <a:gd name="connsiteX5" fmla="*/ 497704 w 1112067"/>
              <a:gd name="connsiteY5" fmla="*/ 619125 h 2095500"/>
              <a:gd name="connsiteX6" fmla="*/ 435792 w 1112067"/>
              <a:gd name="connsiteY6" fmla="*/ 833437 h 2095500"/>
              <a:gd name="connsiteX7" fmla="*/ 358639 w 1112067"/>
              <a:gd name="connsiteY7" fmla="*/ 1006163 h 2095500"/>
              <a:gd name="connsiteX8" fmla="*/ 216717 w 1112067"/>
              <a:gd name="connsiteY8" fmla="*/ 1176337 h 2095500"/>
              <a:gd name="connsiteX9" fmla="*/ 54792 w 1112067"/>
              <a:gd name="connsiteY9" fmla="*/ 1333500 h 2095500"/>
              <a:gd name="connsiteX10" fmla="*/ 2404 w 1112067"/>
              <a:gd name="connsiteY10" fmla="*/ 1471612 h 2095500"/>
              <a:gd name="connsiteX11" fmla="*/ 21454 w 1112067"/>
              <a:gd name="connsiteY11" fmla="*/ 1614487 h 2095500"/>
              <a:gd name="connsiteX12" fmla="*/ 130992 w 1112067"/>
              <a:gd name="connsiteY12" fmla="*/ 1757362 h 2095500"/>
              <a:gd name="connsiteX13" fmla="*/ 250054 w 1112067"/>
              <a:gd name="connsiteY13" fmla="*/ 1862137 h 2095500"/>
              <a:gd name="connsiteX14" fmla="*/ 345304 w 1112067"/>
              <a:gd name="connsiteY14" fmla="*/ 1924049 h 2095500"/>
              <a:gd name="connsiteX15" fmla="*/ 466749 w 1112067"/>
              <a:gd name="connsiteY15" fmla="*/ 2021681 h 2095500"/>
              <a:gd name="connsiteX16" fmla="*/ 459604 w 1112067"/>
              <a:gd name="connsiteY16" fmla="*/ 209550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12067" h="2095500">
                <a:moveTo>
                  <a:pt x="1112067" y="0"/>
                </a:moveTo>
                <a:cubicBezTo>
                  <a:pt x="1065235" y="3175"/>
                  <a:pt x="1018404" y="6350"/>
                  <a:pt x="969192" y="23812"/>
                </a:cubicBezTo>
                <a:cubicBezTo>
                  <a:pt x="919980" y="41274"/>
                  <a:pt x="865211" y="69056"/>
                  <a:pt x="816792" y="104775"/>
                </a:cubicBezTo>
                <a:cubicBezTo>
                  <a:pt x="768373" y="140494"/>
                  <a:pt x="722335" y="181769"/>
                  <a:pt x="678679" y="238125"/>
                </a:cubicBezTo>
                <a:cubicBezTo>
                  <a:pt x="635023" y="294481"/>
                  <a:pt x="585016" y="379412"/>
                  <a:pt x="554854" y="442912"/>
                </a:cubicBezTo>
                <a:cubicBezTo>
                  <a:pt x="524692" y="506412"/>
                  <a:pt x="517548" y="554038"/>
                  <a:pt x="497704" y="619125"/>
                </a:cubicBezTo>
                <a:cubicBezTo>
                  <a:pt x="477860" y="684212"/>
                  <a:pt x="458969" y="768931"/>
                  <a:pt x="435792" y="833437"/>
                </a:cubicBezTo>
                <a:cubicBezTo>
                  <a:pt x="412615" y="897943"/>
                  <a:pt x="358639" y="1006163"/>
                  <a:pt x="358639" y="1006163"/>
                </a:cubicBezTo>
                <a:cubicBezTo>
                  <a:pt x="322126" y="1063313"/>
                  <a:pt x="267358" y="1121781"/>
                  <a:pt x="216717" y="1176337"/>
                </a:cubicBezTo>
                <a:cubicBezTo>
                  <a:pt x="166076" y="1230893"/>
                  <a:pt x="90511" y="1284288"/>
                  <a:pt x="54792" y="1333500"/>
                </a:cubicBezTo>
                <a:cubicBezTo>
                  <a:pt x="19073" y="1382712"/>
                  <a:pt x="7960" y="1424781"/>
                  <a:pt x="2404" y="1471612"/>
                </a:cubicBezTo>
                <a:cubicBezTo>
                  <a:pt x="-3152" y="1518443"/>
                  <a:pt x="23" y="1566862"/>
                  <a:pt x="21454" y="1614487"/>
                </a:cubicBezTo>
                <a:cubicBezTo>
                  <a:pt x="42885" y="1662112"/>
                  <a:pt x="92892" y="1716087"/>
                  <a:pt x="130992" y="1757362"/>
                </a:cubicBezTo>
                <a:cubicBezTo>
                  <a:pt x="169092" y="1798637"/>
                  <a:pt x="214335" y="1834356"/>
                  <a:pt x="250054" y="1862137"/>
                </a:cubicBezTo>
                <a:cubicBezTo>
                  <a:pt x="285773" y="1889918"/>
                  <a:pt x="309188" y="1897458"/>
                  <a:pt x="345304" y="1924049"/>
                </a:cubicBezTo>
                <a:cubicBezTo>
                  <a:pt x="381420" y="1950640"/>
                  <a:pt x="447699" y="1993106"/>
                  <a:pt x="466749" y="2021681"/>
                </a:cubicBezTo>
                <a:cubicBezTo>
                  <a:pt x="485799" y="2050256"/>
                  <a:pt x="459604" y="2095500"/>
                  <a:pt x="459604" y="2095500"/>
                </a:cubicBezTo>
              </a:path>
            </a:pathLst>
          </a:custGeom>
          <a:noFill/>
          <a:ln w="34925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600"/>
            <a:ext cx="9144000" cy="5143501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600"/>
            <a:ext cx="9144000" cy="5143500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600"/>
            <a:ext cx="9144000" cy="5141422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600"/>
            <a:ext cx="9143999" cy="5141422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600"/>
            <a:ext cx="9139844" cy="5141405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600"/>
            <a:ext cx="9138377" cy="5141405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600"/>
            <a:ext cx="9138377" cy="5140337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600"/>
            <a:ext cx="9138376" cy="514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1" y="1344423"/>
            <a:ext cx="8053494" cy="4528260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544442" y="1343508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Přeložka (zaslepení)</a:t>
            </a: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Okružní křižovatka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Měření rychlosti (D</a:t>
            </a:r>
            <a:r>
              <a:rPr lang="cs-CZ" sz="2800" baseline="-250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 </a:t>
            </a:r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  <a:r>
              <a:rPr lang="cs-CZ" sz="2800" dirty="0" err="1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</a:t>
            </a:r>
            <a:r>
              <a:rPr lang="cs-CZ" sz="2800" baseline="-25000" dirty="0" err="1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B,C</a:t>
            </a:r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Úprava značení (přesun)</a:t>
            </a:r>
          </a:p>
          <a:p>
            <a:endParaRPr lang="cs-CZ" sz="2800" dirty="0" smtClean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0548664" y="3212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103961</TotalTime>
  <Words>710</Words>
  <Application>Microsoft Office PowerPoint</Application>
  <PresentationFormat>Předvádění na obrazovce (4:3)</PresentationFormat>
  <Paragraphs>75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1446</cp:revision>
  <cp:lastPrinted>2023-10-24T07:44:26Z</cp:lastPrinted>
  <dcterms:created xsi:type="dcterms:W3CDTF">2017-03-15T09:26:25Z</dcterms:created>
  <dcterms:modified xsi:type="dcterms:W3CDTF">2024-11-20T09:10:48Z</dcterms:modified>
</cp:coreProperties>
</file>