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4" d="100"/>
          <a:sy n="94" d="100"/>
        </p:scale>
        <p:origin x="-21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místní komunikace K Zadní Kopanině s místní komunikací K </a:t>
            </a:r>
            <a:r>
              <a:rPr lang="cs-CZ" sz="1000" i="1" baseline="0" dirty="0" err="1" smtClean="0"/>
              <a:t>Austisu</a:t>
            </a:r>
            <a:r>
              <a:rPr lang="cs-CZ" sz="1000" i="1" baseline="0" dirty="0" smtClean="0"/>
              <a:t> a silnicí III/6002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na hranici hl. města Prahy a Středočeského kraje u obce Ořech.</a:t>
            </a:r>
          </a:p>
          <a:p>
            <a:r>
              <a:rPr lang="cs-CZ" sz="1000" i="1" baseline="0" dirty="0" smtClean="0"/>
              <a:t>Silnice III/6002 spojuje obec Ořech s místní komunikacemi hl. města Prahy (K Zadní Kopanině a K </a:t>
            </a:r>
            <a:r>
              <a:rPr lang="cs-CZ" sz="1000" i="1" baseline="0" dirty="0" err="1" smtClean="0"/>
              <a:t>Austisu</a:t>
            </a:r>
            <a:r>
              <a:rPr lang="cs-CZ" sz="1000" i="1" baseline="0" dirty="0" smtClean="0"/>
              <a:t>), jedná se o spojení s Prahou ve směru na východ. Místní komunikace K Zadní Kopanině spojuje městskou část Řeporyje s městskou čtvrtí Zadní Kopanina a pokračováním na Radotín. A místní komunikace K </a:t>
            </a:r>
            <a:r>
              <a:rPr lang="cs-CZ" sz="1000" i="1" baseline="0" dirty="0" err="1" smtClean="0"/>
              <a:t>Austisu</a:t>
            </a:r>
            <a:r>
              <a:rPr lang="cs-CZ" sz="1000" i="1" baseline="0" dirty="0" smtClean="0"/>
              <a:t> spojuje tuto křižovatku s městskou části Slivenec a ulicí K Barrandovu. Mimo Pražský okruh je jedná o jedinou spojnici těchto částí. Současně se křižovatka nachází na spojnici („doprovodné komunikaci“ mezi dvěma sousedními MÚK na Pražském okruhu.  Křižovatka se nachází na jihozápadní hranici hl. m Prahy u obce Ořech.  </a:t>
            </a:r>
          </a:p>
          <a:p>
            <a:r>
              <a:rPr lang="cs-CZ" sz="1000" i="1" baseline="0" dirty="0" smtClean="0"/>
              <a:t>Hlavní komunikací  je místní komunikace K Zadní Kopanině, tvořena složeným obloukem (menší s mezní rychlostí 60km/h), je dvoupruhová bez přídatných pruhů, mírně stoupá k Zadní Kopanině, na mostě přes Pražský okruh vrcholový oblouk.  šířka vozovky se u křižovatky mění . Rychlost je omezena místní úpravou na 50 km/h. Úhel křížení činí cca 76°a 85°.  Přednost určena zvýrazněným svislým značením P4 Dej přednost. Vedlejší větve jsou dvoupruhové , do křižovatky vchází silnice III/6002 v přímé, 90km/h, místní komunikace K </a:t>
            </a:r>
            <a:r>
              <a:rPr lang="cs-CZ" sz="1000" i="1" baseline="0" dirty="0" err="1" smtClean="0"/>
              <a:t>Austisu</a:t>
            </a:r>
            <a:r>
              <a:rPr lang="cs-CZ" sz="1000" i="1" baseline="0" dirty="0" smtClean="0"/>
              <a:t> v krátké přímé po směrovém oblouku s poloměrem 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=120..  Vedlejší komunikace v mírném spádu k obci Ořech. </a:t>
            </a:r>
          </a:p>
          <a:p>
            <a:r>
              <a:rPr lang="cs-CZ" sz="1000" i="1" baseline="0" dirty="0" smtClean="0"/>
              <a:t>Okolí komunikace tvoří otevřená krajina (pole), náletové dřeviny v nároží křižovatky , souběžně Pražský okruh v zářezu. Hlavní komunikací vedena cyklotrasa, zastavěné území cca 800-1000m od křižovatky.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K </a:t>
            </a:r>
            <a:r>
              <a:rPr lang="cs-CZ" sz="10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Austisu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	-,- tis voz /24hod, z toho --%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K Zadní Kopanině 	-,- tis voz /24hod, z toho --%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III/6002 na 	-,- tis voz /24hod, z toho --%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místní komunikace K Zadní Kopanině s místní komunikací K </a:t>
            </a:r>
            <a:r>
              <a:rPr lang="cs-CZ" sz="1000" i="1" baseline="0" dirty="0" err="1" smtClean="0"/>
              <a:t>Austisu</a:t>
            </a:r>
            <a:r>
              <a:rPr lang="cs-CZ" sz="1000" i="1" baseline="0" dirty="0" smtClean="0"/>
              <a:t> a silnicí III/6002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na hranici hl. města Prahy a Středočeského kraje u obce Ořech.</a:t>
            </a:r>
          </a:p>
          <a:p>
            <a:r>
              <a:rPr lang="cs-CZ" sz="1000" i="1" baseline="0" dirty="0" smtClean="0"/>
              <a:t>Silnice III/6002 spojuje obec Ořech s místní komunikacemi hl. města Prahy (K Zadní Kopanině a K </a:t>
            </a:r>
            <a:r>
              <a:rPr lang="cs-CZ" sz="1000" i="1" baseline="0" dirty="0" err="1" smtClean="0"/>
              <a:t>Austisu</a:t>
            </a:r>
            <a:r>
              <a:rPr lang="cs-CZ" sz="1000" i="1" baseline="0" dirty="0" smtClean="0"/>
              <a:t>), jedná se o spojení s Prahou ve směru na východ. Místní komunikace K Zadní Kopanině spojuje městskou část Řeporyje s městskou čtvrtí Zadní Kopanina a pokračováním na Radotín. A místní komunikace K </a:t>
            </a:r>
            <a:r>
              <a:rPr lang="cs-CZ" sz="1000" i="1" baseline="0" dirty="0" err="1" smtClean="0"/>
              <a:t>Austisu</a:t>
            </a:r>
            <a:r>
              <a:rPr lang="cs-CZ" sz="1000" i="1" baseline="0" dirty="0" smtClean="0"/>
              <a:t> spojuje tuto křižovatku s městskou části Slivenec a ulicí K Barrandovu. Mimo Pražský okruh je jedná o jedinou spojnici těchto částí. Současně se křižovatka nachází na spojnici („doprovodné komunikaci“ mezi dvěma sousedními MÚK na Pražském okruhu.  Křižovatka se nachází na jihozápadní hranici hl. m Prahy u obce Ořech.  </a:t>
            </a:r>
          </a:p>
          <a:p>
            <a:r>
              <a:rPr lang="cs-CZ" sz="1000" i="1" baseline="0" dirty="0" smtClean="0"/>
              <a:t>Hlavní komunikací  je místní komunikace K Zadní Kopanině, tvořena složeným obloukem (menší s mezní rychlostí 60km/h), je dvoupruhová bez přídatných pruhů, mírně stoupá k Zadní Kopanině, na mostě přes Pražský okruh vrcholový oblouk.  šířka vozovky se u křižovatky mění . Rychlost je omezena místní úpravou na 50 km/h. Úhel křížení činí cca 76°a 85°.  Přednost určena zvýrazněným svislým značením P4 Dej přednost. Vedlejší větve jsou dvoupruhové , do křižovatky vchází silnice III/6002 v přímé, 90km/h, místní komunikace K </a:t>
            </a:r>
            <a:r>
              <a:rPr lang="cs-CZ" sz="1000" i="1" baseline="0" dirty="0" err="1" smtClean="0"/>
              <a:t>Austisu</a:t>
            </a:r>
            <a:r>
              <a:rPr lang="cs-CZ" sz="1000" i="1" baseline="0" dirty="0" smtClean="0"/>
              <a:t> v krátké přímé po směrovém oblouku s poloměrem 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=120..  Vedlejší komunikace v mírném spádu k obci Ořech. </a:t>
            </a:r>
          </a:p>
          <a:p>
            <a:r>
              <a:rPr lang="cs-CZ" sz="1000" i="1" baseline="0" dirty="0" smtClean="0"/>
              <a:t>Okolí komunikace tvoří otevřená krajina (pole), náletové dřeviny v nároží křižovatky , souběžně Pražský okruh v zářezu. Hlavní komunikací vedena cyklotrasa, zastavěné území cca 800-1000m od křižovatky.</a:t>
            </a:r>
          </a:p>
          <a:p>
            <a:r>
              <a:rPr lang="cs-CZ" sz="1000" i="1" baseline="0" dirty="0" smtClean="0"/>
              <a:t>Intenzity : 	K </a:t>
            </a:r>
            <a:r>
              <a:rPr lang="cs-CZ" sz="1000" i="1" baseline="0" dirty="0" err="1" smtClean="0"/>
              <a:t>Austisu</a:t>
            </a:r>
            <a:r>
              <a:rPr lang="cs-CZ" sz="1000" i="1" baseline="0" dirty="0" smtClean="0"/>
              <a:t> 		-,- tis voz /24hod, z toho --% NA</a:t>
            </a:r>
          </a:p>
          <a:p>
            <a:r>
              <a:rPr lang="cs-CZ" sz="1000" i="1" baseline="0" dirty="0" smtClean="0"/>
              <a:t>	K Zadní Kopanině 	-,- tis voz /24hod, z toho --% NA</a:t>
            </a:r>
          </a:p>
          <a:p>
            <a:r>
              <a:rPr lang="cs-CZ" sz="1000" i="1" baseline="0" dirty="0" smtClean="0"/>
              <a:t>	III/6002 na 	-,- tis voz /24hod, z toho --% 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01/2019 celkem 11 nehod (šetřených PČR)</a:t>
            </a:r>
          </a:p>
          <a:p>
            <a:r>
              <a:rPr lang="cs-CZ" sz="1200" dirty="0" smtClean="0"/>
              <a:t>Následky: 18 os.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11x (18L)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DZ (5+2)x (8L), při </a:t>
            </a:r>
            <a:r>
              <a:rPr lang="cs-CZ" sz="1200" dirty="0" err="1" smtClean="0"/>
              <a:t>odb</a:t>
            </a:r>
            <a:r>
              <a:rPr lang="cs-CZ" sz="1200" dirty="0" smtClean="0"/>
              <a:t>. vlevo 2x (5L)</a:t>
            </a:r>
          </a:p>
          <a:p>
            <a:r>
              <a:rPr lang="cs-CZ" sz="1200" dirty="0" smtClean="0"/>
              <a:t>Ve dne za nezhoršené vid.:  10x (14L);  za sucha 9x (9L)</a:t>
            </a:r>
            <a:br>
              <a:rPr lang="cs-CZ" sz="1200" dirty="0" smtClean="0"/>
            </a:br>
            <a:r>
              <a:rPr lang="cs-CZ" sz="1200" dirty="0" smtClean="0"/>
              <a:t>2023-24: 5x (10L)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Intenzity vozidel a rychlost vozidel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86,5 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Stavební úprava křižovatky – okružní křižovatka, rozšíření..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vodrovného značení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SDZ + začátek obce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Stavební úprava křižovatky – okružní křižovatka, rozšíření..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vodrovného značení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SDZ + začátek obce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19" Type="http://schemas.openxmlformats.org/officeDocument/2006/relationships/image" Target="../media/image27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jp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jpg"/><Relationship Id="rId4" Type="http://schemas.openxmlformats.org/officeDocument/2006/relationships/image" Target="../media/image10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Křižovatka na ul. K Zadní Kopanině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na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ul. K Zadní Kopanině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b="246"/>
          <a:stretch/>
        </p:blipFill>
        <p:spPr bwMode="auto">
          <a:xfrm>
            <a:off x="0" y="1343080"/>
            <a:ext cx="9144001" cy="453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3707904" y="4287949"/>
            <a:ext cx="1008112" cy="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3393738" y="4195334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r="9249"/>
          <a:stretch/>
        </p:blipFill>
        <p:spPr>
          <a:xfrm>
            <a:off x="0" y="1338748"/>
            <a:ext cx="9144002" cy="4534192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0" y="1347508"/>
            <a:ext cx="8049662" cy="452976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9660" cy="4529763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9662" cy="4528163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6817" cy="4528163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6817" cy="4528162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6815" cy="4528162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6815" cy="4526562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3972" cy="4526562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3972" cy="4526561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3970" cy="4526561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46400"/>
            <a:ext cx="8043970" cy="45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křižovatka MK a III/6002 mimo </a:t>
            </a:r>
            <a:r>
              <a:rPr lang="cs-CZ" sz="2800" dirty="0"/>
              <a:t>zastavěné </a:t>
            </a:r>
            <a:r>
              <a:rPr lang="cs-CZ" sz="2800" dirty="0" smtClean="0"/>
              <a:t>území </a:t>
            </a:r>
            <a:r>
              <a:rPr lang="cs-CZ" sz="2400" dirty="0"/>
              <a:t>Křižovatka na </a:t>
            </a:r>
            <a:r>
              <a:rPr lang="cs-CZ" sz="2400" dirty="0" smtClean="0"/>
              <a:t>JZ hranici </a:t>
            </a:r>
            <a:r>
              <a:rPr lang="cs-CZ" sz="2400" dirty="0" err="1" smtClean="0"/>
              <a:t>hl.m</a:t>
            </a:r>
            <a:r>
              <a:rPr lang="cs-CZ" sz="2400" dirty="0" smtClean="0"/>
              <a:t>. Prahy a SČ kraje u obce Ořech </a:t>
            </a:r>
            <a:endParaRPr lang="cs-CZ" sz="2400" dirty="0"/>
          </a:p>
          <a:p>
            <a:r>
              <a:rPr lang="cs-CZ" sz="2400" dirty="0" smtClean="0"/>
              <a:t>MK K Zadní Kopanině: Řeporyje - Zadní Kopanina -&gt; Radotín </a:t>
            </a:r>
            <a:br>
              <a:rPr lang="cs-CZ" sz="2400" dirty="0" smtClean="0"/>
            </a:br>
            <a:r>
              <a:rPr lang="cs-CZ" sz="2400" dirty="0" smtClean="0"/>
              <a:t>MK K </a:t>
            </a:r>
            <a:r>
              <a:rPr lang="cs-CZ" sz="2400" dirty="0" err="1" smtClean="0"/>
              <a:t>Austisu</a:t>
            </a:r>
            <a:r>
              <a:rPr lang="cs-CZ" sz="2400" dirty="0" smtClean="0"/>
              <a:t>: křižovatka (Ořech) – </a:t>
            </a:r>
            <a:r>
              <a:rPr lang="cs-CZ" sz="2400" dirty="0" err="1" smtClean="0"/>
              <a:t>m.č</a:t>
            </a:r>
            <a:r>
              <a:rPr lang="cs-CZ" sz="2400" dirty="0" smtClean="0"/>
              <a:t>. Slivenec, ul. K Barrandovu</a:t>
            </a:r>
            <a:br>
              <a:rPr lang="cs-CZ" sz="2400" dirty="0" smtClean="0"/>
            </a:br>
            <a:r>
              <a:rPr lang="cs-CZ" sz="2400" dirty="0" smtClean="0"/>
              <a:t>Sil. III/6002:křižovatka – obec Ořech -&gt; Zbuzany, Rudná…</a:t>
            </a:r>
          </a:p>
          <a:p>
            <a:r>
              <a:rPr lang="cs-CZ" sz="2600" dirty="0" smtClean="0"/>
              <a:t>Hl. kom: MK K Zadní Kopanině, složený oblouk, dvoupruhová, 50km/h, úhel kříž. 76°+85°, změna šířky, most - vrcholový oblouk</a:t>
            </a:r>
            <a:br>
              <a:rPr lang="cs-CZ" sz="2600" dirty="0" smtClean="0"/>
            </a:br>
            <a:r>
              <a:rPr lang="cs-CZ" sz="2600" dirty="0" smtClean="0"/>
              <a:t>Vedl.: Zvýrazněné SDZ P4 + V6a</a:t>
            </a:r>
            <a:r>
              <a:rPr lang="cs-CZ" sz="2600" dirty="0"/>
              <a:t>, </a:t>
            </a:r>
            <a:r>
              <a:rPr lang="cs-CZ" sz="2600" dirty="0" smtClean="0"/>
              <a:t>přímé, dvoupruhové, 90km/h,</a:t>
            </a:r>
            <a:br>
              <a:rPr lang="cs-CZ" sz="2600" dirty="0" smtClean="0"/>
            </a:br>
            <a:r>
              <a:rPr lang="cs-CZ" sz="2600" dirty="0" smtClean="0"/>
              <a:t>bez přídatných pruhů, sklon k hl., propojení sousedních MÚK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 (pole, louky), náletové dřeviny v nároží, zastavěné území 0,8-1 km, souběžná trasa - Pražský okruh</a:t>
            </a:r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01/2019 </a:t>
            </a:r>
            <a:r>
              <a:rPr lang="cs-CZ" sz="3000" dirty="0"/>
              <a:t>celkem </a:t>
            </a:r>
            <a:r>
              <a:rPr lang="cs-CZ" sz="3000" dirty="0" smtClean="0"/>
              <a:t>31 nehod (šetřených PČR)</a:t>
            </a:r>
            <a:endParaRPr lang="cs-CZ" sz="3000" dirty="0"/>
          </a:p>
          <a:p>
            <a:r>
              <a:rPr lang="cs-CZ" sz="3000" dirty="0" smtClean="0"/>
              <a:t>Následky: 5 osob těžce a 12 os. lehce zraněno</a:t>
            </a:r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27x </a:t>
            </a:r>
            <a:r>
              <a:rPr lang="cs-CZ" sz="2600" dirty="0" smtClean="0"/>
              <a:t>(5T,12L)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Proti příkazu </a:t>
            </a:r>
            <a:r>
              <a:rPr lang="cs-CZ" sz="3000" dirty="0" smtClean="0"/>
              <a:t>DZ P4 23x </a:t>
            </a:r>
            <a:r>
              <a:rPr lang="cs-CZ" sz="2600" dirty="0" smtClean="0"/>
              <a:t>(5T,9L), </a:t>
            </a:r>
            <a:endParaRPr lang="cs-CZ" sz="2600" dirty="0"/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20x </a:t>
            </a:r>
            <a:r>
              <a:rPr lang="cs-CZ" sz="2600" dirty="0" smtClean="0"/>
              <a:t>(4T,10L);  za </a:t>
            </a:r>
            <a:r>
              <a:rPr lang="cs-CZ" sz="2600" dirty="0"/>
              <a:t>sucha </a:t>
            </a:r>
            <a:r>
              <a:rPr lang="cs-CZ" sz="2600" dirty="0" smtClean="0"/>
              <a:t>24x (4T,11L)</a:t>
            </a: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2023-24: 16x </a:t>
            </a:r>
            <a:r>
              <a:rPr lang="cs-CZ" sz="2600" dirty="0"/>
              <a:t>(</a:t>
            </a:r>
            <a:r>
              <a:rPr lang="cs-CZ" sz="2600" dirty="0" smtClean="0"/>
              <a:t>5T,7L</a:t>
            </a:r>
            <a:r>
              <a:rPr lang="cs-CZ" sz="2600" dirty="0"/>
              <a:t>)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Omezený rozhled, nárazové intenzity provozu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na ul. K Zadní Kopanině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0" y="1340768"/>
            <a:ext cx="9164860" cy="5150499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461448"/>
            <a:ext cx="9151999" cy="5147999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0" y="1344266"/>
            <a:ext cx="7508519" cy="5143501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47" y="1333818"/>
            <a:ext cx="3153012" cy="733979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468665" y="267597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0" y="5699752"/>
            <a:ext cx="4951180" cy="79151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35600"/>
            <a:ext cx="9154431" cy="514936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35600"/>
            <a:ext cx="9154430" cy="514936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35600"/>
            <a:ext cx="9154430" cy="514936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35600"/>
            <a:ext cx="9154428" cy="5149366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35600"/>
            <a:ext cx="9154428" cy="514936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35600"/>
            <a:ext cx="9154426" cy="5149365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35600"/>
            <a:ext cx="9153964" cy="5149365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35600"/>
            <a:ext cx="9153964" cy="5149364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6" y="1345716"/>
            <a:ext cx="9153964" cy="5145551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3419872" y="4437112"/>
            <a:ext cx="46951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5882838" y="4761148"/>
            <a:ext cx="46951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olný tvar 3"/>
          <p:cNvSpPr/>
          <p:nvPr/>
        </p:nvSpPr>
        <p:spPr>
          <a:xfrm>
            <a:off x="4285776" y="3757613"/>
            <a:ext cx="212773" cy="1445418"/>
          </a:xfrm>
          <a:custGeom>
            <a:avLst/>
            <a:gdLst>
              <a:gd name="connsiteX0" fmla="*/ 133006 w 212486"/>
              <a:gd name="connsiteY0" fmla="*/ 0 h 1466850"/>
              <a:gd name="connsiteX1" fmla="*/ 9181 w 212486"/>
              <a:gd name="connsiteY1" fmla="*/ 66675 h 1466850"/>
              <a:gd name="connsiteX2" fmla="*/ 18706 w 212486"/>
              <a:gd name="connsiteY2" fmla="*/ 238125 h 1466850"/>
              <a:gd name="connsiteX3" fmla="*/ 94906 w 212486"/>
              <a:gd name="connsiteY3" fmla="*/ 357187 h 1466850"/>
              <a:gd name="connsiteX4" fmla="*/ 180631 w 212486"/>
              <a:gd name="connsiteY4" fmla="*/ 400050 h 1466850"/>
              <a:gd name="connsiteX5" fmla="*/ 209206 w 212486"/>
              <a:gd name="connsiteY5" fmla="*/ 452437 h 1466850"/>
              <a:gd name="connsiteX6" fmla="*/ 209206 w 212486"/>
              <a:gd name="connsiteY6" fmla="*/ 542925 h 1466850"/>
              <a:gd name="connsiteX7" fmla="*/ 185394 w 212486"/>
              <a:gd name="connsiteY7" fmla="*/ 633412 h 1466850"/>
              <a:gd name="connsiteX8" fmla="*/ 199681 w 212486"/>
              <a:gd name="connsiteY8" fmla="*/ 776287 h 1466850"/>
              <a:gd name="connsiteX9" fmla="*/ 190156 w 212486"/>
              <a:gd name="connsiteY9" fmla="*/ 900112 h 1466850"/>
              <a:gd name="connsiteX10" fmla="*/ 133006 w 212486"/>
              <a:gd name="connsiteY10" fmla="*/ 1100137 h 1466850"/>
              <a:gd name="connsiteX11" fmla="*/ 90144 w 212486"/>
              <a:gd name="connsiteY11" fmla="*/ 1176337 h 1466850"/>
              <a:gd name="connsiteX12" fmla="*/ 37756 w 212486"/>
              <a:gd name="connsiteY12" fmla="*/ 1309687 h 1466850"/>
              <a:gd name="connsiteX13" fmla="*/ 4419 w 212486"/>
              <a:gd name="connsiteY13" fmla="*/ 1466850 h 1466850"/>
              <a:gd name="connsiteX0" fmla="*/ 133006 w 211721"/>
              <a:gd name="connsiteY0" fmla="*/ 0 h 1466850"/>
              <a:gd name="connsiteX1" fmla="*/ 9181 w 211721"/>
              <a:gd name="connsiteY1" fmla="*/ 66675 h 1466850"/>
              <a:gd name="connsiteX2" fmla="*/ 18706 w 211721"/>
              <a:gd name="connsiteY2" fmla="*/ 238125 h 1466850"/>
              <a:gd name="connsiteX3" fmla="*/ 94906 w 211721"/>
              <a:gd name="connsiteY3" fmla="*/ 357187 h 1466850"/>
              <a:gd name="connsiteX4" fmla="*/ 180631 w 211721"/>
              <a:gd name="connsiteY4" fmla="*/ 400050 h 1466850"/>
              <a:gd name="connsiteX5" fmla="*/ 209206 w 211721"/>
              <a:gd name="connsiteY5" fmla="*/ 452437 h 1466850"/>
              <a:gd name="connsiteX6" fmla="*/ 209206 w 211721"/>
              <a:gd name="connsiteY6" fmla="*/ 542925 h 1466850"/>
              <a:gd name="connsiteX7" fmla="*/ 199681 w 211721"/>
              <a:gd name="connsiteY7" fmla="*/ 638175 h 1466850"/>
              <a:gd name="connsiteX8" fmla="*/ 199681 w 211721"/>
              <a:gd name="connsiteY8" fmla="*/ 776287 h 1466850"/>
              <a:gd name="connsiteX9" fmla="*/ 190156 w 211721"/>
              <a:gd name="connsiteY9" fmla="*/ 900112 h 1466850"/>
              <a:gd name="connsiteX10" fmla="*/ 133006 w 211721"/>
              <a:gd name="connsiteY10" fmla="*/ 1100137 h 1466850"/>
              <a:gd name="connsiteX11" fmla="*/ 90144 w 211721"/>
              <a:gd name="connsiteY11" fmla="*/ 1176337 h 1466850"/>
              <a:gd name="connsiteX12" fmla="*/ 37756 w 211721"/>
              <a:gd name="connsiteY12" fmla="*/ 1309687 h 1466850"/>
              <a:gd name="connsiteX13" fmla="*/ 4419 w 211721"/>
              <a:gd name="connsiteY13" fmla="*/ 1466850 h 1466850"/>
              <a:gd name="connsiteX0" fmla="*/ 133006 w 211955"/>
              <a:gd name="connsiteY0" fmla="*/ 0 h 1466850"/>
              <a:gd name="connsiteX1" fmla="*/ 9181 w 211955"/>
              <a:gd name="connsiteY1" fmla="*/ 66675 h 1466850"/>
              <a:gd name="connsiteX2" fmla="*/ 18706 w 211955"/>
              <a:gd name="connsiteY2" fmla="*/ 238125 h 1466850"/>
              <a:gd name="connsiteX3" fmla="*/ 94906 w 211955"/>
              <a:gd name="connsiteY3" fmla="*/ 357187 h 1466850"/>
              <a:gd name="connsiteX4" fmla="*/ 180631 w 211955"/>
              <a:gd name="connsiteY4" fmla="*/ 400050 h 1466850"/>
              <a:gd name="connsiteX5" fmla="*/ 209206 w 211955"/>
              <a:gd name="connsiteY5" fmla="*/ 452437 h 1466850"/>
              <a:gd name="connsiteX6" fmla="*/ 209206 w 211955"/>
              <a:gd name="connsiteY6" fmla="*/ 542925 h 1466850"/>
              <a:gd name="connsiteX7" fmla="*/ 194919 w 211955"/>
              <a:gd name="connsiteY7" fmla="*/ 638175 h 1466850"/>
              <a:gd name="connsiteX8" fmla="*/ 199681 w 211955"/>
              <a:gd name="connsiteY8" fmla="*/ 776287 h 1466850"/>
              <a:gd name="connsiteX9" fmla="*/ 190156 w 211955"/>
              <a:gd name="connsiteY9" fmla="*/ 900112 h 1466850"/>
              <a:gd name="connsiteX10" fmla="*/ 133006 w 211955"/>
              <a:gd name="connsiteY10" fmla="*/ 1100137 h 1466850"/>
              <a:gd name="connsiteX11" fmla="*/ 90144 w 211955"/>
              <a:gd name="connsiteY11" fmla="*/ 1176337 h 1466850"/>
              <a:gd name="connsiteX12" fmla="*/ 37756 w 211955"/>
              <a:gd name="connsiteY12" fmla="*/ 1309687 h 1466850"/>
              <a:gd name="connsiteX13" fmla="*/ 4419 w 211955"/>
              <a:gd name="connsiteY13" fmla="*/ 1466850 h 1466850"/>
              <a:gd name="connsiteX0" fmla="*/ 133006 w 211955"/>
              <a:gd name="connsiteY0" fmla="*/ 0 h 1466850"/>
              <a:gd name="connsiteX1" fmla="*/ 9181 w 211955"/>
              <a:gd name="connsiteY1" fmla="*/ 66675 h 1466850"/>
              <a:gd name="connsiteX2" fmla="*/ 18706 w 211955"/>
              <a:gd name="connsiteY2" fmla="*/ 238125 h 1466850"/>
              <a:gd name="connsiteX3" fmla="*/ 94906 w 211955"/>
              <a:gd name="connsiteY3" fmla="*/ 357187 h 1466850"/>
              <a:gd name="connsiteX4" fmla="*/ 180631 w 211955"/>
              <a:gd name="connsiteY4" fmla="*/ 400050 h 1466850"/>
              <a:gd name="connsiteX5" fmla="*/ 209206 w 211955"/>
              <a:gd name="connsiteY5" fmla="*/ 452437 h 1466850"/>
              <a:gd name="connsiteX6" fmla="*/ 209206 w 211955"/>
              <a:gd name="connsiteY6" fmla="*/ 542925 h 1466850"/>
              <a:gd name="connsiteX7" fmla="*/ 194919 w 211955"/>
              <a:gd name="connsiteY7" fmla="*/ 638175 h 1466850"/>
              <a:gd name="connsiteX8" fmla="*/ 199681 w 211955"/>
              <a:gd name="connsiteY8" fmla="*/ 776287 h 1466850"/>
              <a:gd name="connsiteX9" fmla="*/ 197300 w 211955"/>
              <a:gd name="connsiteY9" fmla="*/ 907256 h 1466850"/>
              <a:gd name="connsiteX10" fmla="*/ 133006 w 211955"/>
              <a:gd name="connsiteY10" fmla="*/ 1100137 h 1466850"/>
              <a:gd name="connsiteX11" fmla="*/ 90144 w 211955"/>
              <a:gd name="connsiteY11" fmla="*/ 1176337 h 1466850"/>
              <a:gd name="connsiteX12" fmla="*/ 37756 w 211955"/>
              <a:gd name="connsiteY12" fmla="*/ 1309687 h 1466850"/>
              <a:gd name="connsiteX13" fmla="*/ 4419 w 211955"/>
              <a:gd name="connsiteY13" fmla="*/ 1466850 h 1466850"/>
              <a:gd name="connsiteX0" fmla="*/ 133006 w 211955"/>
              <a:gd name="connsiteY0" fmla="*/ 0 h 1466850"/>
              <a:gd name="connsiteX1" fmla="*/ 9181 w 211955"/>
              <a:gd name="connsiteY1" fmla="*/ 66675 h 1466850"/>
              <a:gd name="connsiteX2" fmla="*/ 18706 w 211955"/>
              <a:gd name="connsiteY2" fmla="*/ 238125 h 1466850"/>
              <a:gd name="connsiteX3" fmla="*/ 94906 w 211955"/>
              <a:gd name="connsiteY3" fmla="*/ 357187 h 1466850"/>
              <a:gd name="connsiteX4" fmla="*/ 180631 w 211955"/>
              <a:gd name="connsiteY4" fmla="*/ 400050 h 1466850"/>
              <a:gd name="connsiteX5" fmla="*/ 209206 w 211955"/>
              <a:gd name="connsiteY5" fmla="*/ 452437 h 1466850"/>
              <a:gd name="connsiteX6" fmla="*/ 209206 w 211955"/>
              <a:gd name="connsiteY6" fmla="*/ 542925 h 1466850"/>
              <a:gd name="connsiteX7" fmla="*/ 194919 w 211955"/>
              <a:gd name="connsiteY7" fmla="*/ 638175 h 1466850"/>
              <a:gd name="connsiteX8" fmla="*/ 199681 w 211955"/>
              <a:gd name="connsiteY8" fmla="*/ 776287 h 1466850"/>
              <a:gd name="connsiteX9" fmla="*/ 197300 w 211955"/>
              <a:gd name="connsiteY9" fmla="*/ 907256 h 1466850"/>
              <a:gd name="connsiteX10" fmla="*/ 135387 w 211955"/>
              <a:gd name="connsiteY10" fmla="*/ 1071562 h 1466850"/>
              <a:gd name="connsiteX11" fmla="*/ 90144 w 211955"/>
              <a:gd name="connsiteY11" fmla="*/ 1176337 h 1466850"/>
              <a:gd name="connsiteX12" fmla="*/ 37756 w 211955"/>
              <a:gd name="connsiteY12" fmla="*/ 1309687 h 1466850"/>
              <a:gd name="connsiteX13" fmla="*/ 4419 w 211955"/>
              <a:gd name="connsiteY13" fmla="*/ 1466850 h 1466850"/>
              <a:gd name="connsiteX0" fmla="*/ 133006 w 211955"/>
              <a:gd name="connsiteY0" fmla="*/ 0 h 1466850"/>
              <a:gd name="connsiteX1" fmla="*/ 9181 w 211955"/>
              <a:gd name="connsiteY1" fmla="*/ 66675 h 1466850"/>
              <a:gd name="connsiteX2" fmla="*/ 18706 w 211955"/>
              <a:gd name="connsiteY2" fmla="*/ 238125 h 1466850"/>
              <a:gd name="connsiteX3" fmla="*/ 94906 w 211955"/>
              <a:gd name="connsiteY3" fmla="*/ 357187 h 1466850"/>
              <a:gd name="connsiteX4" fmla="*/ 180631 w 211955"/>
              <a:gd name="connsiteY4" fmla="*/ 400050 h 1466850"/>
              <a:gd name="connsiteX5" fmla="*/ 209206 w 211955"/>
              <a:gd name="connsiteY5" fmla="*/ 452437 h 1466850"/>
              <a:gd name="connsiteX6" fmla="*/ 209206 w 211955"/>
              <a:gd name="connsiteY6" fmla="*/ 542925 h 1466850"/>
              <a:gd name="connsiteX7" fmla="*/ 194919 w 211955"/>
              <a:gd name="connsiteY7" fmla="*/ 638175 h 1466850"/>
              <a:gd name="connsiteX8" fmla="*/ 199681 w 211955"/>
              <a:gd name="connsiteY8" fmla="*/ 776287 h 1466850"/>
              <a:gd name="connsiteX9" fmla="*/ 197300 w 211955"/>
              <a:gd name="connsiteY9" fmla="*/ 907256 h 1466850"/>
              <a:gd name="connsiteX10" fmla="*/ 135387 w 211955"/>
              <a:gd name="connsiteY10" fmla="*/ 1071562 h 1466850"/>
              <a:gd name="connsiteX11" fmla="*/ 90144 w 211955"/>
              <a:gd name="connsiteY11" fmla="*/ 1176337 h 1466850"/>
              <a:gd name="connsiteX12" fmla="*/ 49663 w 211955"/>
              <a:gd name="connsiteY12" fmla="*/ 1293018 h 1466850"/>
              <a:gd name="connsiteX13" fmla="*/ 4419 w 211955"/>
              <a:gd name="connsiteY13" fmla="*/ 1466850 h 1466850"/>
              <a:gd name="connsiteX0" fmla="*/ 133006 w 211955"/>
              <a:gd name="connsiteY0" fmla="*/ 0 h 1445418"/>
              <a:gd name="connsiteX1" fmla="*/ 9181 w 211955"/>
              <a:gd name="connsiteY1" fmla="*/ 66675 h 1445418"/>
              <a:gd name="connsiteX2" fmla="*/ 18706 w 211955"/>
              <a:gd name="connsiteY2" fmla="*/ 238125 h 1445418"/>
              <a:gd name="connsiteX3" fmla="*/ 94906 w 211955"/>
              <a:gd name="connsiteY3" fmla="*/ 357187 h 1445418"/>
              <a:gd name="connsiteX4" fmla="*/ 180631 w 211955"/>
              <a:gd name="connsiteY4" fmla="*/ 400050 h 1445418"/>
              <a:gd name="connsiteX5" fmla="*/ 209206 w 211955"/>
              <a:gd name="connsiteY5" fmla="*/ 452437 h 1445418"/>
              <a:gd name="connsiteX6" fmla="*/ 209206 w 211955"/>
              <a:gd name="connsiteY6" fmla="*/ 542925 h 1445418"/>
              <a:gd name="connsiteX7" fmla="*/ 194919 w 211955"/>
              <a:gd name="connsiteY7" fmla="*/ 638175 h 1445418"/>
              <a:gd name="connsiteX8" fmla="*/ 199681 w 211955"/>
              <a:gd name="connsiteY8" fmla="*/ 776287 h 1445418"/>
              <a:gd name="connsiteX9" fmla="*/ 197300 w 211955"/>
              <a:gd name="connsiteY9" fmla="*/ 907256 h 1445418"/>
              <a:gd name="connsiteX10" fmla="*/ 135387 w 211955"/>
              <a:gd name="connsiteY10" fmla="*/ 1071562 h 1445418"/>
              <a:gd name="connsiteX11" fmla="*/ 90144 w 211955"/>
              <a:gd name="connsiteY11" fmla="*/ 1176337 h 1445418"/>
              <a:gd name="connsiteX12" fmla="*/ 49663 w 211955"/>
              <a:gd name="connsiteY12" fmla="*/ 1293018 h 1445418"/>
              <a:gd name="connsiteX13" fmla="*/ 21088 w 211955"/>
              <a:gd name="connsiteY13" fmla="*/ 1445418 h 1445418"/>
              <a:gd name="connsiteX0" fmla="*/ 132645 w 211594"/>
              <a:gd name="connsiteY0" fmla="*/ 0 h 1445418"/>
              <a:gd name="connsiteX1" fmla="*/ 8820 w 211594"/>
              <a:gd name="connsiteY1" fmla="*/ 66675 h 1445418"/>
              <a:gd name="connsiteX2" fmla="*/ 18345 w 211594"/>
              <a:gd name="connsiteY2" fmla="*/ 238125 h 1445418"/>
              <a:gd name="connsiteX3" fmla="*/ 85020 w 211594"/>
              <a:gd name="connsiteY3" fmla="*/ 342899 h 1445418"/>
              <a:gd name="connsiteX4" fmla="*/ 180270 w 211594"/>
              <a:gd name="connsiteY4" fmla="*/ 400050 h 1445418"/>
              <a:gd name="connsiteX5" fmla="*/ 208845 w 211594"/>
              <a:gd name="connsiteY5" fmla="*/ 452437 h 1445418"/>
              <a:gd name="connsiteX6" fmla="*/ 208845 w 211594"/>
              <a:gd name="connsiteY6" fmla="*/ 542925 h 1445418"/>
              <a:gd name="connsiteX7" fmla="*/ 194558 w 211594"/>
              <a:gd name="connsiteY7" fmla="*/ 638175 h 1445418"/>
              <a:gd name="connsiteX8" fmla="*/ 199320 w 211594"/>
              <a:gd name="connsiteY8" fmla="*/ 776287 h 1445418"/>
              <a:gd name="connsiteX9" fmla="*/ 196939 w 211594"/>
              <a:gd name="connsiteY9" fmla="*/ 907256 h 1445418"/>
              <a:gd name="connsiteX10" fmla="*/ 135026 w 211594"/>
              <a:gd name="connsiteY10" fmla="*/ 1071562 h 1445418"/>
              <a:gd name="connsiteX11" fmla="*/ 89783 w 211594"/>
              <a:gd name="connsiteY11" fmla="*/ 1176337 h 1445418"/>
              <a:gd name="connsiteX12" fmla="*/ 49302 w 211594"/>
              <a:gd name="connsiteY12" fmla="*/ 1293018 h 1445418"/>
              <a:gd name="connsiteX13" fmla="*/ 20727 w 211594"/>
              <a:gd name="connsiteY13" fmla="*/ 1445418 h 1445418"/>
              <a:gd name="connsiteX0" fmla="*/ 131888 w 210837"/>
              <a:gd name="connsiteY0" fmla="*/ 0 h 1445418"/>
              <a:gd name="connsiteX1" fmla="*/ 8063 w 210837"/>
              <a:gd name="connsiteY1" fmla="*/ 66675 h 1445418"/>
              <a:gd name="connsiteX2" fmla="*/ 19969 w 210837"/>
              <a:gd name="connsiteY2" fmla="*/ 226219 h 1445418"/>
              <a:gd name="connsiteX3" fmla="*/ 84263 w 210837"/>
              <a:gd name="connsiteY3" fmla="*/ 342899 h 1445418"/>
              <a:gd name="connsiteX4" fmla="*/ 179513 w 210837"/>
              <a:gd name="connsiteY4" fmla="*/ 400050 h 1445418"/>
              <a:gd name="connsiteX5" fmla="*/ 208088 w 210837"/>
              <a:gd name="connsiteY5" fmla="*/ 452437 h 1445418"/>
              <a:gd name="connsiteX6" fmla="*/ 208088 w 210837"/>
              <a:gd name="connsiteY6" fmla="*/ 542925 h 1445418"/>
              <a:gd name="connsiteX7" fmla="*/ 193801 w 210837"/>
              <a:gd name="connsiteY7" fmla="*/ 638175 h 1445418"/>
              <a:gd name="connsiteX8" fmla="*/ 198563 w 210837"/>
              <a:gd name="connsiteY8" fmla="*/ 776287 h 1445418"/>
              <a:gd name="connsiteX9" fmla="*/ 196182 w 210837"/>
              <a:gd name="connsiteY9" fmla="*/ 907256 h 1445418"/>
              <a:gd name="connsiteX10" fmla="*/ 134269 w 210837"/>
              <a:gd name="connsiteY10" fmla="*/ 1071562 h 1445418"/>
              <a:gd name="connsiteX11" fmla="*/ 89026 w 210837"/>
              <a:gd name="connsiteY11" fmla="*/ 1176337 h 1445418"/>
              <a:gd name="connsiteX12" fmla="*/ 48545 w 210837"/>
              <a:gd name="connsiteY12" fmla="*/ 1293018 h 1445418"/>
              <a:gd name="connsiteX13" fmla="*/ 19970 w 210837"/>
              <a:gd name="connsiteY13" fmla="*/ 1445418 h 1445418"/>
              <a:gd name="connsiteX0" fmla="*/ 133496 w 212445"/>
              <a:gd name="connsiteY0" fmla="*/ 0 h 1445418"/>
              <a:gd name="connsiteX1" fmla="*/ 9671 w 212445"/>
              <a:gd name="connsiteY1" fmla="*/ 66675 h 1445418"/>
              <a:gd name="connsiteX2" fmla="*/ 21577 w 212445"/>
              <a:gd name="connsiteY2" fmla="*/ 226219 h 1445418"/>
              <a:gd name="connsiteX3" fmla="*/ 85871 w 212445"/>
              <a:gd name="connsiteY3" fmla="*/ 342899 h 1445418"/>
              <a:gd name="connsiteX4" fmla="*/ 181121 w 212445"/>
              <a:gd name="connsiteY4" fmla="*/ 400050 h 1445418"/>
              <a:gd name="connsiteX5" fmla="*/ 209696 w 212445"/>
              <a:gd name="connsiteY5" fmla="*/ 452437 h 1445418"/>
              <a:gd name="connsiteX6" fmla="*/ 209696 w 212445"/>
              <a:gd name="connsiteY6" fmla="*/ 542925 h 1445418"/>
              <a:gd name="connsiteX7" fmla="*/ 195409 w 212445"/>
              <a:gd name="connsiteY7" fmla="*/ 638175 h 1445418"/>
              <a:gd name="connsiteX8" fmla="*/ 200171 w 212445"/>
              <a:gd name="connsiteY8" fmla="*/ 776287 h 1445418"/>
              <a:gd name="connsiteX9" fmla="*/ 197790 w 212445"/>
              <a:gd name="connsiteY9" fmla="*/ 907256 h 1445418"/>
              <a:gd name="connsiteX10" fmla="*/ 135877 w 212445"/>
              <a:gd name="connsiteY10" fmla="*/ 1071562 h 1445418"/>
              <a:gd name="connsiteX11" fmla="*/ 90634 w 212445"/>
              <a:gd name="connsiteY11" fmla="*/ 1176337 h 1445418"/>
              <a:gd name="connsiteX12" fmla="*/ 50153 w 212445"/>
              <a:gd name="connsiteY12" fmla="*/ 1293018 h 1445418"/>
              <a:gd name="connsiteX13" fmla="*/ 21578 w 212445"/>
              <a:gd name="connsiteY13" fmla="*/ 1445418 h 1445418"/>
              <a:gd name="connsiteX0" fmla="*/ 123126 w 202075"/>
              <a:gd name="connsiteY0" fmla="*/ 0 h 1445418"/>
              <a:gd name="connsiteX1" fmla="*/ 11208 w 202075"/>
              <a:gd name="connsiteY1" fmla="*/ 69057 h 1445418"/>
              <a:gd name="connsiteX2" fmla="*/ 11207 w 202075"/>
              <a:gd name="connsiteY2" fmla="*/ 226219 h 1445418"/>
              <a:gd name="connsiteX3" fmla="*/ 75501 w 202075"/>
              <a:gd name="connsiteY3" fmla="*/ 342899 h 1445418"/>
              <a:gd name="connsiteX4" fmla="*/ 170751 w 202075"/>
              <a:gd name="connsiteY4" fmla="*/ 400050 h 1445418"/>
              <a:gd name="connsiteX5" fmla="*/ 199326 w 202075"/>
              <a:gd name="connsiteY5" fmla="*/ 452437 h 1445418"/>
              <a:gd name="connsiteX6" fmla="*/ 199326 w 202075"/>
              <a:gd name="connsiteY6" fmla="*/ 542925 h 1445418"/>
              <a:gd name="connsiteX7" fmla="*/ 185039 w 202075"/>
              <a:gd name="connsiteY7" fmla="*/ 638175 h 1445418"/>
              <a:gd name="connsiteX8" fmla="*/ 189801 w 202075"/>
              <a:gd name="connsiteY8" fmla="*/ 776287 h 1445418"/>
              <a:gd name="connsiteX9" fmla="*/ 187420 w 202075"/>
              <a:gd name="connsiteY9" fmla="*/ 907256 h 1445418"/>
              <a:gd name="connsiteX10" fmla="*/ 125507 w 202075"/>
              <a:gd name="connsiteY10" fmla="*/ 1071562 h 1445418"/>
              <a:gd name="connsiteX11" fmla="*/ 80264 w 202075"/>
              <a:gd name="connsiteY11" fmla="*/ 1176337 h 1445418"/>
              <a:gd name="connsiteX12" fmla="*/ 39783 w 202075"/>
              <a:gd name="connsiteY12" fmla="*/ 1293018 h 1445418"/>
              <a:gd name="connsiteX13" fmla="*/ 11208 w 202075"/>
              <a:gd name="connsiteY13" fmla="*/ 1445418 h 1445418"/>
              <a:gd name="connsiteX0" fmla="*/ 133824 w 212773"/>
              <a:gd name="connsiteY0" fmla="*/ 0 h 1445418"/>
              <a:gd name="connsiteX1" fmla="*/ 7619 w 212773"/>
              <a:gd name="connsiteY1" fmla="*/ 78582 h 1445418"/>
              <a:gd name="connsiteX2" fmla="*/ 21905 w 212773"/>
              <a:gd name="connsiteY2" fmla="*/ 226219 h 1445418"/>
              <a:gd name="connsiteX3" fmla="*/ 86199 w 212773"/>
              <a:gd name="connsiteY3" fmla="*/ 342899 h 1445418"/>
              <a:gd name="connsiteX4" fmla="*/ 181449 w 212773"/>
              <a:gd name="connsiteY4" fmla="*/ 400050 h 1445418"/>
              <a:gd name="connsiteX5" fmla="*/ 210024 w 212773"/>
              <a:gd name="connsiteY5" fmla="*/ 452437 h 1445418"/>
              <a:gd name="connsiteX6" fmla="*/ 210024 w 212773"/>
              <a:gd name="connsiteY6" fmla="*/ 542925 h 1445418"/>
              <a:gd name="connsiteX7" fmla="*/ 195737 w 212773"/>
              <a:gd name="connsiteY7" fmla="*/ 638175 h 1445418"/>
              <a:gd name="connsiteX8" fmla="*/ 200499 w 212773"/>
              <a:gd name="connsiteY8" fmla="*/ 776287 h 1445418"/>
              <a:gd name="connsiteX9" fmla="*/ 198118 w 212773"/>
              <a:gd name="connsiteY9" fmla="*/ 907256 h 1445418"/>
              <a:gd name="connsiteX10" fmla="*/ 136205 w 212773"/>
              <a:gd name="connsiteY10" fmla="*/ 1071562 h 1445418"/>
              <a:gd name="connsiteX11" fmla="*/ 90962 w 212773"/>
              <a:gd name="connsiteY11" fmla="*/ 1176337 h 1445418"/>
              <a:gd name="connsiteX12" fmla="*/ 50481 w 212773"/>
              <a:gd name="connsiteY12" fmla="*/ 1293018 h 1445418"/>
              <a:gd name="connsiteX13" fmla="*/ 21906 w 212773"/>
              <a:gd name="connsiteY13" fmla="*/ 1445418 h 144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773" h="1445418">
                <a:moveTo>
                  <a:pt x="133824" y="0"/>
                </a:moveTo>
                <a:cubicBezTo>
                  <a:pt x="81436" y="13493"/>
                  <a:pt x="26272" y="40879"/>
                  <a:pt x="7619" y="78582"/>
                </a:cubicBezTo>
                <a:cubicBezTo>
                  <a:pt x="-11034" y="116285"/>
                  <a:pt x="8808" y="182166"/>
                  <a:pt x="21905" y="226219"/>
                </a:cubicBezTo>
                <a:cubicBezTo>
                  <a:pt x="35002" y="270272"/>
                  <a:pt x="59608" y="313927"/>
                  <a:pt x="86199" y="342899"/>
                </a:cubicBezTo>
                <a:cubicBezTo>
                  <a:pt x="112790" y="371871"/>
                  <a:pt x="160812" y="381794"/>
                  <a:pt x="181449" y="400050"/>
                </a:cubicBezTo>
                <a:cubicBezTo>
                  <a:pt x="202086" y="418306"/>
                  <a:pt x="205262" y="428625"/>
                  <a:pt x="210024" y="452437"/>
                </a:cubicBezTo>
                <a:cubicBezTo>
                  <a:pt x="214786" y="476249"/>
                  <a:pt x="212405" y="511969"/>
                  <a:pt x="210024" y="542925"/>
                </a:cubicBezTo>
                <a:cubicBezTo>
                  <a:pt x="207643" y="573881"/>
                  <a:pt x="197325" y="599281"/>
                  <a:pt x="195737" y="638175"/>
                </a:cubicBezTo>
                <a:cubicBezTo>
                  <a:pt x="194149" y="677069"/>
                  <a:pt x="200102" y="731440"/>
                  <a:pt x="200499" y="776287"/>
                </a:cubicBezTo>
                <a:cubicBezTo>
                  <a:pt x="200896" y="821134"/>
                  <a:pt x="208834" y="858044"/>
                  <a:pt x="198118" y="907256"/>
                </a:cubicBezTo>
                <a:cubicBezTo>
                  <a:pt x="187402" y="956469"/>
                  <a:pt x="154064" y="1026715"/>
                  <a:pt x="136205" y="1071562"/>
                </a:cubicBezTo>
                <a:cubicBezTo>
                  <a:pt x="118346" y="1116409"/>
                  <a:pt x="105249" y="1139428"/>
                  <a:pt x="90962" y="1176337"/>
                </a:cubicBezTo>
                <a:cubicBezTo>
                  <a:pt x="76675" y="1213246"/>
                  <a:pt x="61990" y="1248171"/>
                  <a:pt x="50481" y="1293018"/>
                </a:cubicBezTo>
                <a:cubicBezTo>
                  <a:pt x="38972" y="1337865"/>
                  <a:pt x="31430" y="1391046"/>
                  <a:pt x="21906" y="1445418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8" y="1344423"/>
            <a:ext cx="8050240" cy="4528260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544442" y="1343508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Stavební úprava křižovatky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VDZ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SDZ </a:t>
            </a: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Zeleň - úprava</a:t>
            </a: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109651</TotalTime>
  <Words>738</Words>
  <Application>Microsoft Office PowerPoint</Application>
  <PresentationFormat>Předvádění na obrazovce (4:3)</PresentationFormat>
  <Paragraphs>72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1488</cp:revision>
  <cp:lastPrinted>2023-10-24T07:44:26Z</cp:lastPrinted>
  <dcterms:created xsi:type="dcterms:W3CDTF">2017-03-15T09:26:25Z</dcterms:created>
  <dcterms:modified xsi:type="dcterms:W3CDTF">2024-11-27T08:46:06Z</dcterms:modified>
</cp:coreProperties>
</file>