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10"/>
  </p:notesMasterIdLst>
  <p:sldIdLst>
    <p:sldId id="265" r:id="rId2"/>
    <p:sldId id="257" r:id="rId3"/>
    <p:sldId id="279" r:id="rId4"/>
    <p:sldId id="280" r:id="rId5"/>
    <p:sldId id="281" r:id="rId6"/>
    <p:sldId id="282" r:id="rId7"/>
    <p:sldId id="283" r:id="rId8"/>
    <p:sldId id="258" r:id="rId9"/>
  </p:sldIdLst>
  <p:sldSz cx="9144000" cy="6858000" type="screen4x3"/>
  <p:notesSz cx="6797675" cy="9926638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00"/>
    <a:srgbClr val="FFCC66"/>
    <a:srgbClr val="46787B"/>
    <a:srgbClr val="F1887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5907" autoAdjust="0"/>
    <p:restoredTop sz="82400" autoAdjust="0"/>
  </p:normalViewPr>
  <p:slideViewPr>
    <p:cSldViewPr showGuides="1">
      <p:cViewPr>
        <p:scale>
          <a:sx n="100" d="100"/>
          <a:sy n="100" d="100"/>
        </p:scale>
        <p:origin x="-918" y="-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C3B0EEC-CD92-C547-AD96-3FD37ED5BF5C}" type="datetimeFigureOut">
              <a:rPr lang="cs-CZ" smtClean="0"/>
              <a:t>4.11.2024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1241425"/>
            <a:ext cx="4464050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cs-CZ"/>
              <a:t>Po kliknutí můžete upravovat styly textu v předloze.
Druhá úroveň
Třetí úroveň
Čtvrtá úroveň
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774DBB-8C01-074A-8D5A-16CE907C5D2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469177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774DBB-8C01-074A-8D5A-16CE907C5D29}" type="slidenum">
              <a:rPr lang="cs-CZ" smtClean="0"/>
              <a:t>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969176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774DBB-8C01-074A-8D5A-16CE907C5D29}" type="slidenum">
              <a:rPr lang="cs-CZ" smtClean="0"/>
              <a:t>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667534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sz="1000" i="1" baseline="0" dirty="0" smtClean="0"/>
              <a:t>Styková křižovatka silnice II/181 a III/21030 v </a:t>
            </a:r>
            <a:r>
              <a:rPr lang="cs-CZ" sz="1000" i="1" baseline="0" dirty="0" err="1" smtClean="0"/>
              <a:t>extravilánu</a:t>
            </a:r>
            <a:r>
              <a:rPr lang="cs-CZ" sz="1000" i="1" baseline="0" dirty="0" smtClean="0"/>
              <a:t>.</a:t>
            </a:r>
          </a:p>
          <a:p>
            <a:r>
              <a:rPr lang="cs-CZ" sz="1000" i="1" baseline="0" dirty="0" smtClean="0"/>
              <a:t>Silnice II/181 spojuje městys Svatava (II/210) se silnicí II/209 u města Nové Sedlo (D6). S návazností na MÚK a město Loket. („severní obchvat Sokolova). Křižovatka se nachází na mezi městem Sokolov a městysem Svatava jako část mimoúrovňové křižovatky silnic II/181 a II/210 (Sokolov -  Kraslice). Silnice III/21030 tvoří spojení městyse Svatava (potažmo města Sokolov) s obcemi Josefov a Krajková a městem Luby (II/212,II/218).</a:t>
            </a:r>
          </a:p>
          <a:p>
            <a:r>
              <a:rPr lang="cs-CZ" sz="1000" i="1" baseline="0" dirty="0" smtClean="0"/>
              <a:t>Hlavní komunikace je v přímé tvořena silnicí II/181 a III/21030, je dvoupruhová s levým odbočovacím pruhem, ve směrovém oblouku velkého poloměru (pro </a:t>
            </a:r>
            <a:r>
              <a:rPr lang="cs-CZ" sz="1000" i="1" baseline="0" dirty="0" err="1" smtClean="0"/>
              <a:t>vm</a:t>
            </a:r>
            <a:r>
              <a:rPr lang="cs-CZ" sz="1000" i="1" baseline="0" dirty="0" smtClean="0"/>
              <a:t> 110) v hlubokém zářezu. Výškově má vodorovný průběh. Rychlost není omezena místní úpravou, zakázáno předjíždění. . Úhel křížení činí cca 90°.  Přednost určena svislým zvýrazněným značením P4 Dej přednost. Vedlejší větve jsou dvoupruhové , do křižovatky vchází přímé, bez přídatných pruhů , v klesání. </a:t>
            </a:r>
          </a:p>
          <a:p>
            <a:r>
              <a:rPr lang="cs-CZ" sz="1000" i="1" baseline="0" dirty="0" smtClean="0"/>
              <a:t>Okolí komunikace tvoří svahy zářezu, mostní objekt, zárubní stěna vesměs otevřená krajina s ojedinělými náletovými dřevinami.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1000" b="1" i="1" u="none" strike="noStrike" kern="1200" dirty="0" smtClean="0">
                <a:solidFill>
                  <a:srgbClr val="FF0000"/>
                </a:solidFill>
                <a:effectLst/>
                <a:latin typeface="+mn-lt"/>
                <a:ea typeface="+mn-ea"/>
                <a:cs typeface="+mn-cs"/>
              </a:rPr>
              <a:t>Intenzity : </a:t>
            </a:r>
            <a:r>
              <a:rPr lang="cs-CZ" sz="1000" b="1" i="1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	II/181 na Nové Sedlo	4,2 tis voz /24hod, z toho 13% NA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1000" b="1" i="1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	III/21030 na Luby	4,2</a:t>
            </a:r>
            <a:r>
              <a:rPr lang="cs-CZ" sz="1000" b="1" i="1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cs-CZ" sz="1000" b="1" i="1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tis</a:t>
            </a:r>
            <a:r>
              <a:rPr lang="cs-CZ" sz="1000" b="1" i="1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voz /24hod, z toho 6%NA</a:t>
            </a:r>
            <a:endParaRPr lang="cs-CZ" sz="1000" b="1" i="1" u="none" strike="noStrike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1000" b="1" i="1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	rampa 		-,- tis voz /24hod, z toho --% NA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1000" b="1" i="1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	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1000" b="1" i="1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	</a:t>
            </a:r>
            <a:r>
              <a:rPr lang="cs-CZ" sz="1000" b="0" i="1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	</a:t>
            </a:r>
            <a:r>
              <a:rPr lang="cs-CZ" sz="1000" b="1" i="1" baseline="0" dirty="0" smtClean="0"/>
              <a:t>	</a:t>
            </a:r>
            <a:endParaRPr lang="cs-CZ" sz="1000" b="1" i="1" u="none" strike="noStrike" kern="1200" baseline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1000" b="0" i="1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	</a:t>
            </a:r>
            <a:r>
              <a:rPr lang="cs-CZ" sz="1000" b="1" i="1" baseline="0" dirty="0" smtClean="0"/>
              <a:t>	</a:t>
            </a:r>
            <a:endParaRPr lang="cs-CZ" sz="1000" b="1" i="1" u="none" strike="noStrike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774DBB-8C01-074A-8D5A-16CE907C5D29}" type="slidenum">
              <a:rPr lang="cs-CZ" smtClean="0"/>
              <a:t>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667534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sz="1000" i="1" baseline="0" dirty="0" smtClean="0"/>
              <a:t>Styková křižovatka silnice II/181 a III/21030 v </a:t>
            </a:r>
            <a:r>
              <a:rPr lang="cs-CZ" sz="1000" i="1" baseline="0" dirty="0" err="1" smtClean="0"/>
              <a:t>extravilánu</a:t>
            </a:r>
            <a:r>
              <a:rPr lang="cs-CZ" sz="1000" i="1" baseline="0" dirty="0" smtClean="0"/>
              <a:t>.</a:t>
            </a:r>
          </a:p>
          <a:p>
            <a:r>
              <a:rPr lang="cs-CZ" sz="1000" i="1" baseline="0" dirty="0" smtClean="0"/>
              <a:t>Silnice II/181 spojuje městys Svatava (II/210) se silnicí II/209 u města Nové Sedlo (D6). S návazností na MÚK a město Loket. („severní obchvat Sokolova). Křižovatka se nachází na mezi městem Sokolov a městysem Svatava jako část mimoúrovňové křižovatky silnic II/181 a II/210 (Sokolov -  Kraslice). Silnice III/21030 tvoří spojení městyse Svatava (potažmo města Sokolov) s obcemi Josefov a Krajková a městem Luby (II/212,II/218).</a:t>
            </a:r>
          </a:p>
          <a:p>
            <a:r>
              <a:rPr lang="cs-CZ" sz="1000" i="1" baseline="0" dirty="0" smtClean="0"/>
              <a:t>Hlavní komunikace je v přímé tvořena silnicí II/181 a III/21030, je dvoupruhová s levým odbočovacím pruhem, ve směrovém oblouku velkého poloměru (pro </a:t>
            </a:r>
            <a:r>
              <a:rPr lang="cs-CZ" sz="1000" i="1" baseline="0" dirty="0" err="1" smtClean="0"/>
              <a:t>vm</a:t>
            </a:r>
            <a:r>
              <a:rPr lang="cs-CZ" sz="1000" i="1" baseline="0" dirty="0" smtClean="0"/>
              <a:t> 110) v hlubokém zářezu. Výškově má vodorovný průběh. Rychlost není omezena místní úpravou, zakázáno předjíždění. . Úhel křížení činí cca 90°.  Přednost určena svislým zvýrazněným značením P4 Dej přednost. Vedlejší větve jsou dvoupruhové , do křižovatky vchází přímé, bez přídatných pruhů , v klesání. </a:t>
            </a:r>
          </a:p>
          <a:p>
            <a:r>
              <a:rPr lang="cs-CZ" sz="1000" i="1" baseline="0" dirty="0" smtClean="0"/>
              <a:t>Okolí komunikace tvoří svahy zářezu, mostní objekt, zárubní stěna vesměs otevřená krajina s ojedinělými náletovými dřevinami.</a:t>
            </a:r>
          </a:p>
          <a:p>
            <a:r>
              <a:rPr lang="cs-CZ" sz="1000" i="1" baseline="0" dirty="0" smtClean="0"/>
              <a:t>Intenzity : 	II/181 na Nové Sedlo	4,2 tis voz /24hod, z toho 13% NA</a:t>
            </a:r>
          </a:p>
          <a:p>
            <a:r>
              <a:rPr lang="cs-CZ" sz="1000" i="1" baseline="0" dirty="0" smtClean="0"/>
              <a:t>	III/21030 na Luby	4,2 tis voz /24hod, z toho 6%NA</a:t>
            </a:r>
          </a:p>
          <a:p>
            <a:r>
              <a:rPr lang="cs-CZ" sz="1000" i="1" baseline="0" dirty="0" smtClean="0"/>
              <a:t>	rampa 		-,- tis voz /24hod, z toho --% NA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774DBB-8C01-074A-8D5A-16CE907C5D29}" type="slidenum">
              <a:rPr lang="cs-CZ" smtClean="0"/>
              <a:t>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6675349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sz="1200" dirty="0" smtClean="0"/>
              <a:t>Od 01/2019 celkem 10 nehod (šetřených PČR)</a:t>
            </a:r>
          </a:p>
          <a:p>
            <a:r>
              <a:rPr lang="cs-CZ" sz="1200" dirty="0" smtClean="0"/>
              <a:t>Následky: 2 os. těžce a 8 os. lehce zraněno</a:t>
            </a:r>
          </a:p>
          <a:p>
            <a:r>
              <a:rPr lang="cs-CZ" sz="1200" dirty="0" smtClean="0"/>
              <a:t>Nejčastější druh nehody: </a:t>
            </a:r>
            <a:br>
              <a:rPr lang="cs-CZ" sz="1200" dirty="0" smtClean="0"/>
            </a:br>
            <a:r>
              <a:rPr lang="cs-CZ" sz="1200" dirty="0" smtClean="0"/>
              <a:t>	Srážka s voz 9x </a:t>
            </a:r>
            <a:r>
              <a:rPr lang="cs-CZ" sz="1100" dirty="0" smtClean="0"/>
              <a:t>(2T,5L), </a:t>
            </a:r>
          </a:p>
          <a:p>
            <a:r>
              <a:rPr lang="cs-CZ" sz="1200" dirty="0" smtClean="0"/>
              <a:t>Nejčastější příčina: </a:t>
            </a:r>
            <a:br>
              <a:rPr lang="cs-CZ" sz="1200" dirty="0" smtClean="0"/>
            </a:br>
            <a:r>
              <a:rPr lang="cs-CZ" sz="1200" dirty="0" smtClean="0"/>
              <a:t>	Proti příkazu P4 8x </a:t>
            </a:r>
            <a:r>
              <a:rPr lang="cs-CZ" sz="1100" dirty="0" smtClean="0"/>
              <a:t>(2T, 5L), 	 </a:t>
            </a:r>
          </a:p>
          <a:p>
            <a:r>
              <a:rPr lang="cs-CZ" sz="1200" dirty="0" smtClean="0"/>
              <a:t>Ve dne </a:t>
            </a:r>
            <a:r>
              <a:rPr lang="cs-CZ" sz="1100" dirty="0" smtClean="0"/>
              <a:t>za nezhoršené vid.:  </a:t>
            </a:r>
            <a:r>
              <a:rPr lang="cs-CZ" sz="1200" dirty="0" smtClean="0"/>
              <a:t>7x </a:t>
            </a:r>
            <a:r>
              <a:rPr lang="cs-CZ" sz="1100" dirty="0" smtClean="0"/>
              <a:t>(2T,5L);  v noci 2x (1L)</a:t>
            </a:r>
            <a:r>
              <a:rPr lang="cs-CZ" sz="1200" dirty="0" smtClean="0"/>
              <a:t/>
            </a:r>
            <a:br>
              <a:rPr lang="cs-CZ" sz="1200" dirty="0" smtClean="0"/>
            </a:br>
            <a:r>
              <a:rPr lang="cs-CZ" sz="1200" dirty="0" smtClean="0"/>
              <a:t>2023-24: 5x (5L)</a:t>
            </a:r>
          </a:p>
          <a:p>
            <a:r>
              <a:rPr lang="cs-CZ" sz="1200" dirty="0" smtClean="0"/>
              <a:t>Nebezpečné vlivy, prvky: </a:t>
            </a:r>
            <a:r>
              <a:rPr lang="cs-CZ" sz="1400" dirty="0" smtClean="0"/>
              <a:t/>
            </a:r>
            <a:br>
              <a:rPr lang="cs-CZ" sz="1400" dirty="0" smtClean="0"/>
            </a:br>
            <a:r>
              <a:rPr lang="cs-CZ" sz="1400" dirty="0" smtClean="0"/>
              <a:t>Rychlost na hlavní komunikaci, prvky v rozhledu  </a:t>
            </a:r>
            <a:endParaRPr lang="cs-CZ" sz="1200" dirty="0" smtClean="0"/>
          </a:p>
          <a:p>
            <a:endParaRPr lang="cs-CZ" sz="1200" b="1" i="1" u="none" strike="noStrike" kern="1200" baseline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1200" b="1" i="1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SEZ:  36 mil Kč</a:t>
            </a:r>
            <a:endParaRPr lang="cs-CZ" sz="1200" dirty="0" smtClean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774DBB-8C01-074A-8D5A-16CE907C5D29}" type="slidenum">
              <a:rPr lang="cs-CZ" smtClean="0"/>
              <a:t>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6675349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i="1" baseline="0" dirty="0" smtClean="0"/>
              <a:t>Přesun DZ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i="1" baseline="0" dirty="0" smtClean="0"/>
              <a:t>Zvýraznění dopravního stínu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i="1" baseline="0" dirty="0" smtClean="0"/>
              <a:t>Snížení rychlosti (25m/s -&gt;  19,5 m/s)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i="1" baseline="0" dirty="0" smtClean="0"/>
              <a:t>Radar (90: 145m - 110: 200m - 130: 260m)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l-PL" i="1" baseline="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l-PL" i="1" baseline="0" dirty="0" smtClean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774DBB-8C01-074A-8D5A-16CE907C5D29}" type="slidenum">
              <a:rPr lang="cs-CZ" smtClean="0"/>
              <a:t>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6675349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i="1" baseline="0" dirty="0" smtClean="0"/>
              <a:t>Přesun DZ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i="1" baseline="0" dirty="0" smtClean="0"/>
              <a:t>Zvýraznění dopravního stínu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i="1" baseline="0" dirty="0" smtClean="0"/>
              <a:t>Snížení rychlosti (25m/s -&gt;  19,5 m/s)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i="1" baseline="0" dirty="0" smtClean="0"/>
              <a:t>Radar (90: 145m - 110: 200m - 130: 260m)</a:t>
            </a:r>
            <a:endParaRPr lang="pl-PL" i="1" baseline="0" dirty="0" smtClean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774DBB-8C01-074A-8D5A-16CE907C5D29}" type="slidenum">
              <a:rPr lang="cs-CZ" smtClean="0"/>
              <a:t>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6675349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774DBB-8C01-074A-8D5A-16CE907C5D29}" type="slidenum">
              <a:rPr lang="cs-CZ" smtClean="0"/>
              <a:t>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090604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446032C8-A0CE-304C-825C-D30B1870AFE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="" xmlns:a16="http://schemas.microsoft.com/office/drawing/2014/main" id="{8E0C2840-C4E1-8248-8BCE-C21D62C73D9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="" xmlns:a16="http://schemas.microsoft.com/office/drawing/2014/main" id="{8E2B3514-52D7-784B-87C8-6B7253317A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3227F-9F7F-4408-9B68-C2D628E2216F}" type="datetimeFigureOut">
              <a:rPr lang="cs-CZ" smtClean="0"/>
              <a:t>4.11.2024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="" xmlns:a16="http://schemas.microsoft.com/office/drawing/2014/main" id="{7783EEB3-7A87-994B-B6AB-FBB344825D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="" xmlns:a16="http://schemas.microsoft.com/office/drawing/2014/main" id="{9006D71A-0E25-E145-8557-4EF4E00650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A7E43-79F7-4E23-9D12-54A68967FDE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07465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E27BC3FF-6BB5-E742-AEF0-8F46CEC898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="" xmlns:a16="http://schemas.microsoft.com/office/drawing/2014/main" id="{08CB913F-C94B-9147-B596-A71FDEE6E70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r>
              <a:rPr lang="cs-CZ"/>
              <a:t>Po kliknutí můžete upravovat styly textu v předloze.
Druhá úroveň
Třetí úroveň
Čtvrtá úroveň
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="" xmlns:a16="http://schemas.microsoft.com/office/drawing/2014/main" id="{371C9189-0536-1141-A40D-1737DAD76E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3227F-9F7F-4408-9B68-C2D628E2216F}" type="datetimeFigureOut">
              <a:rPr lang="cs-CZ" smtClean="0"/>
              <a:t>4.11.2024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="" xmlns:a16="http://schemas.microsoft.com/office/drawing/2014/main" id="{7463A55E-6748-F845-947C-E1F04FA2B8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="" xmlns:a16="http://schemas.microsoft.com/office/drawing/2014/main" id="{AFFA815E-B713-7D4C-9C2F-993BC88412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A7E43-79F7-4E23-9D12-54A68967FDE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68365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="" xmlns:a16="http://schemas.microsoft.com/office/drawing/2014/main" id="{E359B88D-9791-6244-A513-EEB7277CABD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="" xmlns:a16="http://schemas.microsoft.com/office/drawing/2014/main" id="{C29B5A76-26FE-C641-9EAF-48104A59F1F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r>
              <a:rPr lang="cs-CZ"/>
              <a:t>Po kliknutí můžete upravovat styly textu v předloze.
Druhá úroveň
Třetí úroveň
Čtvrtá úroveň
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="" xmlns:a16="http://schemas.microsoft.com/office/drawing/2014/main" id="{7491F11F-2CD9-7048-BA7C-1603AB5716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3227F-9F7F-4408-9B68-C2D628E2216F}" type="datetimeFigureOut">
              <a:rPr lang="cs-CZ" smtClean="0"/>
              <a:t>4.11.2024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="" xmlns:a16="http://schemas.microsoft.com/office/drawing/2014/main" id="{AD444EF4-EFDC-AE41-9FF6-DEF7B9124A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="" xmlns:a16="http://schemas.microsoft.com/office/drawing/2014/main" id="{DE329417-8AC2-F74A-961F-B92A6D32F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A7E43-79F7-4E23-9D12-54A68967FDE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73904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F61E4FA8-F4D7-CA4A-8E6E-5E5EEBA42A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="" xmlns:a16="http://schemas.microsoft.com/office/drawing/2014/main" id="{0795F022-DDD0-1648-852E-1456B3540E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/>
              <a:t>Po kliknutí můžete upravovat styly textu v předloze.
Druhá úroveň
Třetí úroveň
Čtvrtá úroveň
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="" xmlns:a16="http://schemas.microsoft.com/office/drawing/2014/main" id="{842EB7AF-10C9-B349-8893-1E5F90B086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3227F-9F7F-4408-9B68-C2D628E2216F}" type="datetimeFigureOut">
              <a:rPr lang="cs-CZ" smtClean="0"/>
              <a:t>4.11.2024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="" xmlns:a16="http://schemas.microsoft.com/office/drawing/2014/main" id="{021975FB-0E3A-4E44-8AEB-1A31BE0642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="" xmlns:a16="http://schemas.microsoft.com/office/drawing/2014/main" id="{FDA924EB-1E3D-9047-9A74-C303332FCB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A7E43-79F7-4E23-9D12-54A68967FDE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421557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53586A5E-ADAA-2345-AF50-094EC26749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="" xmlns:a16="http://schemas.microsoft.com/office/drawing/2014/main" id="{6A3C0319-BA79-3045-80C9-CFB245B9B0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Po kliknutí můžete upravovat styly textu v předloze.
Druhá úroveň
Třetí úroveň
Čtvrtá úroveň
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="" xmlns:a16="http://schemas.microsoft.com/office/drawing/2014/main" id="{DEEBCFA8-AC22-8142-AB03-3C0F1F2231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3227F-9F7F-4408-9B68-C2D628E2216F}" type="datetimeFigureOut">
              <a:rPr lang="cs-CZ" smtClean="0"/>
              <a:t>4.11.2024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="" xmlns:a16="http://schemas.microsoft.com/office/drawing/2014/main" id="{FDA9AFDE-1CE9-2747-BC5F-D351F193DC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="" xmlns:a16="http://schemas.microsoft.com/office/drawing/2014/main" id="{CC821A92-43A5-234D-A41D-12196B18E4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A7E43-79F7-4E23-9D12-54A68967FDE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237261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D76137FB-56F4-8A41-8396-AAC8094C4D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="" xmlns:a16="http://schemas.microsoft.com/office/drawing/2014/main" id="{C612D9FC-688A-5247-BCB1-227161F30FC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r>
              <a:rPr lang="cs-CZ"/>
              <a:t>Po kliknutí můžete upravovat styly textu v předloze.
Druhá úroveň
Třetí úroveň
Čtvrtá úroveň
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="" xmlns:a16="http://schemas.microsoft.com/office/drawing/2014/main" id="{E7E3003C-7675-334F-AB81-378162E464E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r>
              <a:rPr lang="cs-CZ"/>
              <a:t>Po kliknutí můžete upravovat styly textu v předloze.
Druhá úroveň
Třetí úroveň
Čtvrtá úroveň
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="" xmlns:a16="http://schemas.microsoft.com/office/drawing/2014/main" id="{089F81DA-C8B4-9143-9660-516C97B263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3227F-9F7F-4408-9B68-C2D628E2216F}" type="datetimeFigureOut">
              <a:rPr lang="cs-CZ" smtClean="0"/>
              <a:t>4.11.2024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="" xmlns:a16="http://schemas.microsoft.com/office/drawing/2014/main" id="{A7B00D07-CFFE-5D4B-A6CF-BFF8C4258F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="" xmlns:a16="http://schemas.microsoft.com/office/drawing/2014/main" id="{06C31711-0283-E842-9DF6-2C39FAA122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A7E43-79F7-4E23-9D12-54A68967FDE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38680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AC2C34E2-A734-9A4C-A439-373C0D44EC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="" xmlns:a16="http://schemas.microsoft.com/office/drawing/2014/main" id="{44E8EB32-EB02-CC47-93D1-133CA4178E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r>
              <a:rPr lang="cs-CZ"/>
              <a:t>Po kliknutí můžete upravovat styly textu v předloze.
Druhá úroveň
Třetí úroveň
Čtvrtá úroveň
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="" xmlns:a16="http://schemas.microsoft.com/office/drawing/2014/main" id="{47A52B1C-3EE5-AA4F-A76D-FCCC02E3FE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r>
              <a:rPr lang="cs-CZ"/>
              <a:t>Po kliknutí můžete upravovat styly textu v předloze.
Druhá úroveň
Třetí úroveň
Čtvrtá úroveň
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="" xmlns:a16="http://schemas.microsoft.com/office/drawing/2014/main" id="{1EC670CC-7178-9543-B191-0DC4538D7A4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r>
              <a:rPr lang="cs-CZ"/>
              <a:t>Po kliknutí můžete upravovat styly textu v předloze.
Druhá úroveň
Třetí úroveň
Čtvrtá úroveň
Pátá úroveň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="" xmlns:a16="http://schemas.microsoft.com/office/drawing/2014/main" id="{D62F9A26-8674-B849-A879-FC986AC396D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r>
              <a:rPr lang="cs-CZ"/>
              <a:t>Po kliknutí můžete upravovat styly textu v předloze.
Druhá úroveň
Třetí úroveň
Čtvrtá úroveň
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="" xmlns:a16="http://schemas.microsoft.com/office/drawing/2014/main" id="{AC45D0D3-BB5F-3D47-8CA1-ECA24EA87C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3227F-9F7F-4408-9B68-C2D628E2216F}" type="datetimeFigureOut">
              <a:rPr lang="cs-CZ" smtClean="0"/>
              <a:t>4.11.2024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="" xmlns:a16="http://schemas.microsoft.com/office/drawing/2014/main" id="{25AD8319-AF33-FA49-8AF7-6EF5B830E0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="" xmlns:a16="http://schemas.microsoft.com/office/drawing/2014/main" id="{0D28F8E2-BBA2-4644-A45F-2DC8E90168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A7E43-79F7-4E23-9D12-54A68967FDE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90662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731FE09D-9AFE-5448-9647-79D6FCC7A5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="" xmlns:a16="http://schemas.microsoft.com/office/drawing/2014/main" id="{B48E140B-51B9-9E42-9529-EF5BE82728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3227F-9F7F-4408-9B68-C2D628E2216F}" type="datetimeFigureOut">
              <a:rPr lang="cs-CZ" smtClean="0"/>
              <a:t>4.11.2024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="" xmlns:a16="http://schemas.microsoft.com/office/drawing/2014/main" id="{0AC1768B-A257-5D41-AA50-0F73107AF8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="" xmlns:a16="http://schemas.microsoft.com/office/drawing/2014/main" id="{5D805A2C-9B18-294D-9AEE-4EB30E1147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A7E43-79F7-4E23-9D12-54A68967FDE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854401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="" xmlns:a16="http://schemas.microsoft.com/office/drawing/2014/main" id="{E38B7230-1741-0B4D-9765-DFF577D40C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3227F-9F7F-4408-9B68-C2D628E2216F}" type="datetimeFigureOut">
              <a:rPr lang="cs-CZ" smtClean="0"/>
              <a:t>4.11.2024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="" xmlns:a16="http://schemas.microsoft.com/office/drawing/2014/main" id="{FB93FC39-6507-AB45-9D60-19A83AB2EB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="" xmlns:a16="http://schemas.microsoft.com/office/drawing/2014/main" id="{CB931597-CBB2-CB45-84F1-BBF1A627AA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A7E43-79F7-4E23-9D12-54A68967FDE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50566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5296F88D-67BD-7D44-A337-2014420E4E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="" xmlns:a16="http://schemas.microsoft.com/office/drawing/2014/main" id="{C3412C29-01E0-0840-835A-00EBB7B492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r>
              <a:rPr lang="cs-CZ"/>
              <a:t>Po kliknutí můžete upravovat styly textu v předloze.
Druhá úroveň
Třetí úroveň
Čtvrtá úroveň
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="" xmlns:a16="http://schemas.microsoft.com/office/drawing/2014/main" id="{7B72821B-A191-9049-BD7C-9F8FFC70FF3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r>
              <a:rPr lang="cs-CZ"/>
              <a:t>Po kliknutí můžete upravovat styly textu v předloze.
Druhá úroveň
Třetí úroveň
Čtvrtá úroveň
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="" xmlns:a16="http://schemas.microsoft.com/office/drawing/2014/main" id="{C0215320-2ED0-5C44-99C8-1DCB41CB97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3227F-9F7F-4408-9B68-C2D628E2216F}" type="datetimeFigureOut">
              <a:rPr lang="cs-CZ" smtClean="0"/>
              <a:t>4.11.2024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="" xmlns:a16="http://schemas.microsoft.com/office/drawing/2014/main" id="{16090E6B-494F-9C4D-863D-26BAB12E4F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="" xmlns:a16="http://schemas.microsoft.com/office/drawing/2014/main" id="{70739F2D-944A-FA45-B524-B154AE4CF8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A7E43-79F7-4E23-9D12-54A68967FDE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77704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5692298A-89C9-9A44-8CBC-B2EC56BF6C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="" xmlns:a16="http://schemas.microsoft.com/office/drawing/2014/main" id="{21F034E8-386B-7E4F-B228-4BCD958BE95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="" xmlns:a16="http://schemas.microsoft.com/office/drawing/2014/main" id="{1900EB64-F626-FA49-A03F-A7874D2214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r>
              <a:rPr lang="cs-CZ"/>
              <a:t>Po kliknutí můžete upravovat styly textu v předloze.
Druhá úroveň
Třetí úroveň
Čtvrtá úroveň
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="" xmlns:a16="http://schemas.microsoft.com/office/drawing/2014/main" id="{4891EBB6-2D75-7844-BEFD-296285763A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3227F-9F7F-4408-9B68-C2D628E2216F}" type="datetimeFigureOut">
              <a:rPr lang="cs-CZ" smtClean="0"/>
              <a:t>4.11.2024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="" xmlns:a16="http://schemas.microsoft.com/office/drawing/2014/main" id="{40F5E41B-382E-5E4A-A9BB-03F96CB06B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="" xmlns:a16="http://schemas.microsoft.com/office/drawing/2014/main" id="{05D5439D-B43D-2344-B13F-4C9F62409D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A7E43-79F7-4E23-9D12-54A68967FDE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64128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="" xmlns:a16="http://schemas.microsoft.com/office/drawing/2014/main" id="{470522BE-322E-7444-B705-3CF7C68360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="" xmlns:a16="http://schemas.microsoft.com/office/drawing/2014/main" id="{958B1FCF-1344-8040-90AA-36BFF94870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cs-CZ"/>
              <a:t>Po kliknutí můžete upravovat styly textu v předloze.
Druhá úroveň
Třetí úroveň
Čtvrtá úroveň
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="" xmlns:a16="http://schemas.microsoft.com/office/drawing/2014/main" id="{173AEFBA-C8D6-1E41-AB37-41C463C85FD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E3227F-9F7F-4408-9B68-C2D628E2216F}" type="datetimeFigureOut">
              <a:rPr lang="cs-CZ" smtClean="0"/>
              <a:t>4.11.2024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="" xmlns:a16="http://schemas.microsoft.com/office/drawing/2014/main" id="{0BE8FDD3-65BF-0E47-9A9E-0BD587DD241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="" xmlns:a16="http://schemas.microsoft.com/office/drawing/2014/main" id="{8352FAFA-2C73-9245-A091-FDB56F1EE20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CA7E43-79F7-4E23-9D12-54A68967FDE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35893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jpe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13" Type="http://schemas.microsoft.com/office/2007/relationships/hdphoto" Target="../media/hdphoto2.wdp"/><Relationship Id="rId18" Type="http://schemas.openxmlformats.org/officeDocument/2006/relationships/image" Target="../media/image23.jpeg"/><Relationship Id="rId3" Type="http://schemas.openxmlformats.org/officeDocument/2006/relationships/image" Target="../media/image13.jpeg"/><Relationship Id="rId7" Type="http://schemas.openxmlformats.org/officeDocument/2006/relationships/image" Target="../media/image15.PNG"/><Relationship Id="rId12" Type="http://schemas.openxmlformats.org/officeDocument/2006/relationships/image" Target="../media/image19.jpeg"/><Relationship Id="rId17" Type="http://schemas.microsoft.com/office/2007/relationships/hdphoto" Target="../media/hdphoto3.wdp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22.jpeg"/><Relationship Id="rId20" Type="http://schemas.openxmlformats.org/officeDocument/2006/relationships/image" Target="../media/image2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11" Type="http://schemas.openxmlformats.org/officeDocument/2006/relationships/image" Target="../media/image18.png"/><Relationship Id="rId5" Type="http://schemas.openxmlformats.org/officeDocument/2006/relationships/image" Target="../media/image11.png"/><Relationship Id="rId15" Type="http://schemas.openxmlformats.org/officeDocument/2006/relationships/image" Target="../media/image21.jpg"/><Relationship Id="rId10" Type="http://schemas.openxmlformats.org/officeDocument/2006/relationships/image" Target="../media/image17.png"/><Relationship Id="rId19" Type="http://schemas.microsoft.com/office/2007/relationships/hdphoto" Target="../media/hdphoto4.wdp"/><Relationship Id="rId4" Type="http://schemas.openxmlformats.org/officeDocument/2006/relationships/image" Target="../media/image10.jpeg"/><Relationship Id="rId9" Type="http://schemas.microsoft.com/office/2007/relationships/hdphoto" Target="../media/hdphoto1.wdp"/><Relationship Id="rId14" Type="http://schemas.openxmlformats.org/officeDocument/2006/relationships/image" Target="../media/image20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jpeg"/><Relationship Id="rId4" Type="http://schemas.openxmlformats.org/officeDocument/2006/relationships/image" Target="../media/image2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g"/><Relationship Id="rId3" Type="http://schemas.openxmlformats.org/officeDocument/2006/relationships/image" Target="../media/image25.jpeg"/><Relationship Id="rId7" Type="http://schemas.openxmlformats.org/officeDocument/2006/relationships/image" Target="../media/image28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g"/><Relationship Id="rId5" Type="http://schemas.openxmlformats.org/officeDocument/2006/relationships/image" Target="../media/image11.png"/><Relationship Id="rId10" Type="http://schemas.openxmlformats.org/officeDocument/2006/relationships/image" Target="../media/image31.jpg"/><Relationship Id="rId4" Type="http://schemas.openxmlformats.org/officeDocument/2006/relationships/image" Target="../media/image10.jpeg"/><Relationship Id="rId9" Type="http://schemas.openxmlformats.org/officeDocument/2006/relationships/image" Target="../media/image30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jpe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eg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11.png"/><Relationship Id="rId4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="" xmlns:a16="http://schemas.microsoft.com/office/drawing/2014/main" id="{1AE84109-1A01-C243-9EF8-A453DF080F8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40" t="52" r="11" b="-52"/>
          <a:stretch/>
        </p:blipFill>
        <p:spPr>
          <a:xfrm>
            <a:off x="0" y="0"/>
            <a:ext cx="9144000" cy="6885384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7911" y="6119336"/>
            <a:ext cx="537376" cy="479914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9188" y="6197475"/>
            <a:ext cx="1374826" cy="401775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9787" y="5992653"/>
            <a:ext cx="1142538" cy="814769"/>
          </a:xfrm>
          <a:prstGeom prst="rect">
            <a:avLst/>
          </a:prstGeom>
        </p:spPr>
      </p:pic>
      <p:pic>
        <p:nvPicPr>
          <p:cNvPr id="11" name="Obrázek 10" descr="Obsah obrázku LEGO, hračka, muž&#10;&#10;Popis byl vytvořen automaticky">
            <a:extLst>
              <a:ext uri="{FF2B5EF4-FFF2-40B4-BE49-F238E27FC236}">
                <a16:creationId xmlns="" xmlns:a16="http://schemas.microsoft.com/office/drawing/2014/main" id="{8EC8DC97-EE42-4746-8B70-A8FF15209E9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112" y="275806"/>
            <a:ext cx="3964082" cy="1945301"/>
          </a:xfrm>
          <a:prstGeom prst="rect">
            <a:avLst/>
          </a:prstGeom>
        </p:spPr>
      </p:pic>
      <p:sp>
        <p:nvSpPr>
          <p:cNvPr id="2" name="TextovéPole 1"/>
          <p:cNvSpPr txBox="1"/>
          <p:nvPr/>
        </p:nvSpPr>
        <p:spPr>
          <a:xfrm>
            <a:off x="986158" y="2492896"/>
            <a:ext cx="716884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4000" b="1" dirty="0">
                <a:solidFill>
                  <a:schemeClr val="bg1">
                    <a:lumMod val="95000"/>
                  </a:schemeClr>
                </a:solidFill>
              </a:rPr>
              <a:t>Opatření ke zvýšení bezpečnosti silničního provozu v kraji</a:t>
            </a:r>
            <a:endParaRPr lang="cs-CZ" sz="40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2" name="Podnadpis 2"/>
          <p:cNvSpPr>
            <a:spLocks noGrp="1"/>
          </p:cNvSpPr>
          <p:nvPr>
            <p:ph type="subTitle" idx="1"/>
          </p:nvPr>
        </p:nvSpPr>
        <p:spPr>
          <a:xfrm>
            <a:off x="5292080" y="4509120"/>
            <a:ext cx="3750756" cy="720080"/>
          </a:xfrm>
        </p:spPr>
        <p:txBody>
          <a:bodyPr>
            <a:noAutofit/>
          </a:bodyPr>
          <a:lstStyle/>
          <a:p>
            <a:pPr algn="r"/>
            <a:r>
              <a:rPr lang="cs-CZ" b="1" dirty="0" smtClean="0">
                <a:solidFill>
                  <a:schemeClr val="bg1"/>
                </a:solidFill>
              </a:rPr>
              <a:t>Vytvořeno ve spolupráci </a:t>
            </a:r>
          </a:p>
          <a:p>
            <a:pPr algn="r"/>
            <a:r>
              <a:rPr lang="cs-CZ" b="1" dirty="0" smtClean="0">
                <a:solidFill>
                  <a:schemeClr val="bg1"/>
                </a:solidFill>
              </a:rPr>
              <a:t>Policie ČR a RSE Project</a:t>
            </a:r>
          </a:p>
        </p:txBody>
      </p:sp>
      <p:sp>
        <p:nvSpPr>
          <p:cNvPr id="13" name="Symbol „Zákaz“ 12"/>
          <p:cNvSpPr/>
          <p:nvPr/>
        </p:nvSpPr>
        <p:spPr>
          <a:xfrm>
            <a:off x="1547664" y="275806"/>
            <a:ext cx="720080" cy="760600"/>
          </a:xfrm>
          <a:prstGeom prst="noSmoking">
            <a:avLst/>
          </a:prstGeom>
          <a:solidFill>
            <a:srgbClr val="FF9900"/>
          </a:solidFill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chemeClr val="tx1"/>
              </a:solidFill>
            </a:endParaRPr>
          </a:p>
        </p:txBody>
      </p:sp>
      <p:pic>
        <p:nvPicPr>
          <p:cNvPr id="14" name="Obrázek 13">
            <a:extLst>
              <a:ext uri="{FF2B5EF4-FFF2-40B4-BE49-F238E27FC236}">
                <a16:creationId xmlns="" xmlns:a16="http://schemas.microsoft.com/office/drawing/2014/main" id="{1AE84109-1A01-C243-9EF8-A453DF080F8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997" t="52" r="11" b="69729"/>
          <a:stretch/>
        </p:blipFill>
        <p:spPr>
          <a:xfrm>
            <a:off x="-1" y="0"/>
            <a:ext cx="5724129" cy="2080730"/>
          </a:xfrm>
          <a:prstGeom prst="rect">
            <a:avLst/>
          </a:prstGeom>
        </p:spPr>
      </p:pic>
      <p:pic>
        <p:nvPicPr>
          <p:cNvPr id="1026" name="Picture 2" descr="\\NAS\D.Konference\2023\LOGO DK 2023\PNG_3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122" y="197703"/>
            <a:ext cx="5163865" cy="1677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28597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6" presetClass="entr" presetSubtype="37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3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Obrázek 15">
            <a:extLst>
              <a:ext uri="{FF2B5EF4-FFF2-40B4-BE49-F238E27FC236}">
                <a16:creationId xmlns="" xmlns:a16="http://schemas.microsoft.com/office/drawing/2014/main" id="{C4AA14BE-13D5-EF4E-85B6-BDB12BD69AC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06"/>
          <a:stretch/>
        </p:blipFill>
        <p:spPr>
          <a:xfrm>
            <a:off x="0" y="0"/>
            <a:ext cx="9144000" cy="6871899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="" xmlns:a16="http://schemas.microsoft.com/office/drawing/2014/main" id="{ECA7AA2D-764B-0A40-ADF0-DA567DECFCC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046" r="16706" b="4005"/>
          <a:stretch/>
        </p:blipFill>
        <p:spPr>
          <a:xfrm>
            <a:off x="0" y="5489848"/>
            <a:ext cx="9144000" cy="1368152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336" y="5733256"/>
            <a:ext cx="1363793" cy="972551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="" xmlns:a16="http://schemas.microsoft.com/office/drawing/2014/main" id="{C4AA14BE-13D5-EF4E-85B6-BDB12BD69AC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06" b="80652"/>
          <a:stretch/>
        </p:blipFill>
        <p:spPr>
          <a:xfrm>
            <a:off x="0" y="0"/>
            <a:ext cx="9144000" cy="1326869"/>
          </a:xfrm>
          <a:prstGeom prst="rect">
            <a:avLst/>
          </a:prstGeom>
        </p:spPr>
      </p:pic>
      <p:sp>
        <p:nvSpPr>
          <p:cNvPr id="11" name="TextovéPole 10">
            <a:extLst>
              <a:ext uri="{FF2B5EF4-FFF2-40B4-BE49-F238E27FC236}">
                <a16:creationId xmlns="" xmlns:a16="http://schemas.microsoft.com/office/drawing/2014/main" id="{B7BE0592-1842-B04C-B1FF-C299AFE8F50D}"/>
              </a:ext>
            </a:extLst>
          </p:cNvPr>
          <p:cNvSpPr txBox="1"/>
          <p:nvPr/>
        </p:nvSpPr>
        <p:spPr>
          <a:xfrm>
            <a:off x="-2772816" y="8129587"/>
            <a:ext cx="5328592" cy="400110"/>
          </a:xfrm>
          <a:prstGeom prst="rect">
            <a:avLst/>
          </a:prstGeom>
          <a:solidFill>
            <a:srgbClr val="F18878"/>
          </a:solidFill>
        </p:spPr>
        <p:txBody>
          <a:bodyPr wrap="square" rtlCol="0">
            <a:spAutoFit/>
          </a:bodyPr>
          <a:lstStyle/>
          <a:p>
            <a:r>
              <a:rPr lang="cs-CZ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VÝBĚR RIZIKOVÝCH MÍST</a:t>
            </a:r>
          </a:p>
        </p:txBody>
      </p:sp>
      <p:pic>
        <p:nvPicPr>
          <p:cNvPr id="12" name="Obrázek 11" descr="Obsah obrázku LEGO, hračka, muž&#10;&#10;Popis byl vytvořen automaticky">
            <a:extLst>
              <a:ext uri="{FF2B5EF4-FFF2-40B4-BE49-F238E27FC236}">
                <a16:creationId xmlns="" xmlns:a16="http://schemas.microsoft.com/office/drawing/2014/main" id="{7A4DC78D-FAA5-5149-B4D3-2183100E5A9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-172218"/>
            <a:ext cx="3816801" cy="1873026"/>
          </a:xfrm>
          <a:prstGeom prst="rect">
            <a:avLst/>
          </a:prstGeom>
        </p:spPr>
      </p:pic>
      <p:sp>
        <p:nvSpPr>
          <p:cNvPr id="14" name="Nadpis 1"/>
          <p:cNvSpPr txBox="1">
            <a:spLocks/>
          </p:cNvSpPr>
          <p:nvPr/>
        </p:nvSpPr>
        <p:spPr>
          <a:xfrm>
            <a:off x="273415" y="91934"/>
            <a:ext cx="648072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l-PL" sz="4000" b="1" dirty="0" smtClean="0">
                <a:solidFill>
                  <a:schemeClr val="bg1"/>
                </a:solidFill>
                <a:latin typeface="+mn-lt"/>
              </a:rPr>
              <a:t>Lokalita</a:t>
            </a:r>
            <a:endParaRPr lang="pl-PL" sz="40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5" name="Obdélník 14">
            <a:extLst>
              <a:ext uri="{FF2B5EF4-FFF2-40B4-BE49-F238E27FC236}">
                <a16:creationId xmlns="" xmlns:a16="http://schemas.microsoft.com/office/drawing/2014/main" id="{48C43A74-C49C-6847-8F9C-726272DF5DAC}"/>
              </a:ext>
            </a:extLst>
          </p:cNvPr>
          <p:cNvSpPr/>
          <p:nvPr/>
        </p:nvSpPr>
        <p:spPr>
          <a:xfrm>
            <a:off x="0" y="1295049"/>
            <a:ext cx="9144000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7" name="Zástupný symbol pro obsah 2"/>
          <p:cNvSpPr>
            <a:spLocks noGrp="1"/>
          </p:cNvSpPr>
          <p:nvPr>
            <p:ph idx="1"/>
          </p:nvPr>
        </p:nvSpPr>
        <p:spPr>
          <a:xfrm>
            <a:off x="0" y="1419725"/>
            <a:ext cx="9131205" cy="2016224"/>
          </a:xfrm>
          <a:solidFill>
            <a:schemeClr val="bg1"/>
          </a:solidFill>
        </p:spPr>
        <p:txBody>
          <a:bodyPr>
            <a:normAutofit/>
          </a:bodyPr>
          <a:lstStyle/>
          <a:p>
            <a:pPr marL="0" indent="0">
              <a:buNone/>
            </a:pPr>
            <a:endParaRPr lang="pl-PL" sz="3600" b="1" dirty="0" smtClean="0">
              <a:solidFill>
                <a:srgbClr val="46787B"/>
              </a:solidFill>
            </a:endParaRPr>
          </a:p>
          <a:p>
            <a:pPr algn="ctr"/>
            <a:r>
              <a:rPr lang="pl-PL" sz="3600" b="1" dirty="0" smtClean="0">
                <a:solidFill>
                  <a:srgbClr val="46787B"/>
                </a:solidFill>
              </a:rPr>
              <a:t>Křižovatka na sil. II/181 u městyse Svatava</a:t>
            </a:r>
          </a:p>
        </p:txBody>
      </p:sp>
      <p:pic>
        <p:nvPicPr>
          <p:cNvPr id="2051" name="Picture 3" descr="\\NAS\D.Konference\2023\LOGO DK 2023\PNG_1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8934" y="5644746"/>
            <a:ext cx="3157042" cy="1024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56075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Skupina 1"/>
          <p:cNvGrpSpPr/>
          <p:nvPr/>
        </p:nvGrpSpPr>
        <p:grpSpPr>
          <a:xfrm>
            <a:off x="0" y="-172218"/>
            <a:ext cx="9252897" cy="7030218"/>
            <a:chOff x="0" y="-172218"/>
            <a:chExt cx="9252897" cy="7030218"/>
          </a:xfrm>
        </p:grpSpPr>
        <p:pic>
          <p:nvPicPr>
            <p:cNvPr id="8" name="Obrázek 7">
              <a:extLst>
                <a:ext uri="{FF2B5EF4-FFF2-40B4-BE49-F238E27FC236}">
                  <a16:creationId xmlns="" xmlns:a16="http://schemas.microsoft.com/office/drawing/2014/main" id="{ECA7AA2D-764B-0A40-ADF0-DA567DECFCC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6046" r="16706" b="4005"/>
            <a:stretch/>
          </p:blipFill>
          <p:spPr>
            <a:xfrm>
              <a:off x="0" y="5877272"/>
              <a:ext cx="9144000" cy="980728"/>
            </a:xfrm>
            <a:prstGeom prst="rect">
              <a:avLst/>
            </a:prstGeom>
          </p:spPr>
        </p:pic>
        <p:pic>
          <p:nvPicPr>
            <p:cNvPr id="10" name="Obrázek 9">
              <a:extLst>
                <a:ext uri="{FF2B5EF4-FFF2-40B4-BE49-F238E27FC236}">
                  <a16:creationId xmlns="" xmlns:a16="http://schemas.microsoft.com/office/drawing/2014/main" id="{C4AA14BE-13D5-EF4E-85B6-BDB12BD69AC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6706" b="80652"/>
            <a:stretch/>
          </p:blipFill>
          <p:spPr>
            <a:xfrm>
              <a:off x="0" y="0"/>
              <a:ext cx="9144000" cy="1326869"/>
            </a:xfrm>
            <a:prstGeom prst="rect">
              <a:avLst/>
            </a:prstGeom>
          </p:spPr>
        </p:pic>
        <p:pic>
          <p:nvPicPr>
            <p:cNvPr id="12" name="Obrázek 11" descr="Obsah obrázku LEGO, hračka, muž&#10;&#10;Popis byl vytvořen automaticky">
              <a:extLst>
                <a:ext uri="{FF2B5EF4-FFF2-40B4-BE49-F238E27FC236}">
                  <a16:creationId xmlns="" xmlns:a16="http://schemas.microsoft.com/office/drawing/2014/main" id="{7A4DC78D-FAA5-5149-B4D3-2183100E5A9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36096" y="-172218"/>
              <a:ext cx="3816801" cy="1873026"/>
            </a:xfrm>
            <a:prstGeom prst="rect">
              <a:avLst/>
            </a:prstGeom>
          </p:spPr>
        </p:pic>
      </p:grpSp>
      <p:sp>
        <p:nvSpPr>
          <p:cNvPr id="14" name="Nadpis 1"/>
          <p:cNvSpPr txBox="1">
            <a:spLocks/>
          </p:cNvSpPr>
          <p:nvPr/>
        </p:nvSpPr>
        <p:spPr>
          <a:xfrm>
            <a:off x="273415" y="91934"/>
            <a:ext cx="648072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i-FI" sz="4000" b="1" dirty="0">
                <a:solidFill>
                  <a:schemeClr val="bg1"/>
                </a:solidFill>
                <a:latin typeface="+mn-lt"/>
              </a:rPr>
              <a:t>Křižovatka na sil. II/181 </a:t>
            </a:r>
            <a:r>
              <a:rPr lang="cs-CZ" sz="4000" b="1" dirty="0" smtClean="0">
                <a:solidFill>
                  <a:schemeClr val="bg1"/>
                </a:solidFill>
                <a:latin typeface="+mn-lt"/>
              </a:rPr>
              <a:t/>
            </a:r>
            <a:br>
              <a:rPr lang="cs-CZ" sz="4000" b="1" dirty="0" smtClean="0">
                <a:solidFill>
                  <a:schemeClr val="bg1"/>
                </a:solidFill>
                <a:latin typeface="+mn-lt"/>
              </a:rPr>
            </a:br>
            <a:r>
              <a:rPr lang="fi-FI" sz="4000" b="1" dirty="0" smtClean="0">
                <a:solidFill>
                  <a:schemeClr val="bg1"/>
                </a:solidFill>
                <a:latin typeface="+mn-lt"/>
              </a:rPr>
              <a:t>u </a:t>
            </a:r>
            <a:r>
              <a:rPr lang="fi-FI" sz="4000" b="1" dirty="0">
                <a:solidFill>
                  <a:schemeClr val="bg1"/>
                </a:solidFill>
                <a:latin typeface="+mn-lt"/>
              </a:rPr>
              <a:t>městyse Svatava</a:t>
            </a:r>
          </a:p>
        </p:txBody>
      </p:sp>
      <p:sp>
        <p:nvSpPr>
          <p:cNvPr id="15" name="Obdélník 14">
            <a:extLst>
              <a:ext uri="{FF2B5EF4-FFF2-40B4-BE49-F238E27FC236}">
                <a16:creationId xmlns="" xmlns:a16="http://schemas.microsoft.com/office/drawing/2014/main" id="{48C43A74-C49C-6847-8F9C-726272DF5DAC}"/>
              </a:ext>
            </a:extLst>
          </p:cNvPr>
          <p:cNvSpPr/>
          <p:nvPr/>
        </p:nvSpPr>
        <p:spPr>
          <a:xfrm>
            <a:off x="0" y="1295049"/>
            <a:ext cx="9144000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30"/>
          <a:stretch/>
        </p:blipFill>
        <p:spPr bwMode="auto">
          <a:xfrm>
            <a:off x="0" y="1354882"/>
            <a:ext cx="9151754" cy="45223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7" name="TextovéPole 16"/>
          <p:cNvSpPr txBox="1"/>
          <p:nvPr/>
        </p:nvSpPr>
        <p:spPr>
          <a:xfrm>
            <a:off x="7816147" y="5559075"/>
            <a:ext cx="1292277" cy="246189"/>
          </a:xfrm>
          <a:prstGeom prst="rect">
            <a:avLst/>
          </a:prstGeom>
          <a:noFill/>
        </p:spPr>
        <p:txBody>
          <a:bodyPr wrap="none" lIns="91408" tIns="45704" rIns="91408" bIns="45704" rtlCol="0">
            <a:spAutoFit/>
          </a:bodyPr>
          <a:lstStyle/>
          <a:p>
            <a:r>
              <a:rPr lang="cs-CZ" sz="1000" dirty="0">
                <a:solidFill>
                  <a:schemeClr val="bg1">
                    <a:lumMod val="65000"/>
                  </a:schemeClr>
                </a:solidFill>
              </a:rPr>
              <a:t>www.dopravniinfo.cz</a:t>
            </a:r>
          </a:p>
        </p:txBody>
      </p:sp>
      <p:sp>
        <p:nvSpPr>
          <p:cNvPr id="18" name="TextovéPole 17"/>
          <p:cNvSpPr txBox="1"/>
          <p:nvPr/>
        </p:nvSpPr>
        <p:spPr>
          <a:xfrm>
            <a:off x="11127424" y="4797152"/>
            <a:ext cx="859466" cy="246189"/>
          </a:xfrm>
          <a:prstGeom prst="rect">
            <a:avLst/>
          </a:prstGeom>
          <a:noFill/>
        </p:spPr>
        <p:txBody>
          <a:bodyPr wrap="none" lIns="91408" tIns="45704" rIns="91408" bIns="45704" rtlCol="0">
            <a:spAutoFit/>
          </a:bodyPr>
          <a:lstStyle/>
          <a:p>
            <a:r>
              <a:rPr lang="cs-CZ" sz="1000" dirty="0" smtClean="0">
                <a:solidFill>
                  <a:schemeClr val="bg1">
                    <a:lumMod val="65000"/>
                  </a:schemeClr>
                </a:solidFill>
              </a:rPr>
              <a:t>www.cuzk.cz</a:t>
            </a:r>
            <a:endParaRPr lang="cs-CZ" sz="1000" dirty="0">
              <a:solidFill>
                <a:schemeClr val="bg1">
                  <a:lumMod val="65000"/>
                </a:schemeClr>
              </a:solidFill>
            </a:endParaRPr>
          </a:p>
        </p:txBody>
      </p:sp>
      <p:cxnSp>
        <p:nvCxnSpPr>
          <p:cNvPr id="20" name="Přímá spojnice se šipkou 19"/>
          <p:cNvCxnSpPr/>
          <p:nvPr/>
        </p:nvCxnSpPr>
        <p:spPr>
          <a:xfrm flipH="1">
            <a:off x="3458632" y="2492896"/>
            <a:ext cx="954587" cy="1008112"/>
          </a:xfrm>
          <a:prstGeom prst="straightConnector1">
            <a:avLst/>
          </a:prstGeom>
          <a:ln w="3175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Ovál 20"/>
          <p:cNvSpPr/>
          <p:nvPr/>
        </p:nvSpPr>
        <p:spPr>
          <a:xfrm rot="4964989">
            <a:off x="3210693" y="3638210"/>
            <a:ext cx="163305" cy="157645"/>
          </a:xfrm>
          <a:prstGeom prst="ellipse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6" name="Obrázek 15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70" r="7796"/>
          <a:stretch/>
        </p:blipFill>
        <p:spPr>
          <a:xfrm>
            <a:off x="0" y="1354882"/>
            <a:ext cx="9144000" cy="4522390"/>
          </a:xfrm>
          <a:prstGeom prst="rect">
            <a:avLst/>
          </a:prstGeom>
        </p:spPr>
      </p:pic>
      <p:sp>
        <p:nvSpPr>
          <p:cNvPr id="19" name="TextovéPole 18"/>
          <p:cNvSpPr txBox="1"/>
          <p:nvPr/>
        </p:nvSpPr>
        <p:spPr>
          <a:xfrm>
            <a:off x="8226826" y="5597799"/>
            <a:ext cx="917174" cy="246189"/>
          </a:xfrm>
          <a:prstGeom prst="rect">
            <a:avLst/>
          </a:prstGeom>
          <a:noFill/>
        </p:spPr>
        <p:txBody>
          <a:bodyPr wrap="none" lIns="91408" tIns="45704" rIns="91408" bIns="45704" rtlCol="0">
            <a:spAutoFit/>
          </a:bodyPr>
          <a:lstStyle/>
          <a:p>
            <a:r>
              <a:rPr lang="cs-CZ" sz="1000" dirty="0" smtClean="0">
                <a:solidFill>
                  <a:schemeClr val="bg1">
                    <a:lumMod val="65000"/>
                  </a:schemeClr>
                </a:solidFill>
              </a:rPr>
              <a:t>www.mapy.cz</a:t>
            </a:r>
            <a:endParaRPr lang="cs-CZ" sz="100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38" name="Obrázek 37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502" y="1361698"/>
            <a:ext cx="8050749" cy="4528774"/>
          </a:xfrm>
          <a:prstGeom prst="rect">
            <a:avLst/>
          </a:prstGeom>
        </p:spPr>
      </p:pic>
      <p:pic>
        <p:nvPicPr>
          <p:cNvPr id="25" name="Obrázek 2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7951" y="5947936"/>
            <a:ext cx="1314569" cy="937448"/>
          </a:xfrm>
          <a:prstGeom prst="rect">
            <a:avLst/>
          </a:prstGeom>
        </p:spPr>
      </p:pic>
      <p:pic>
        <p:nvPicPr>
          <p:cNvPr id="24" name="Obrázek 23">
            <a:extLst>
              <a:ext uri="{FF2B5EF4-FFF2-40B4-BE49-F238E27FC236}">
                <a16:creationId xmlns="" xmlns:a16="http://schemas.microsoft.com/office/drawing/2014/main" id="{070EF853-3541-F64C-A3E0-A54ED9E85B74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5947936"/>
            <a:ext cx="2470632" cy="801840"/>
          </a:xfrm>
          <a:prstGeom prst="rect">
            <a:avLst/>
          </a:prstGeom>
        </p:spPr>
      </p:pic>
      <p:pic>
        <p:nvPicPr>
          <p:cNvPr id="43" name="Obrázek 42"/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425" y="1348498"/>
            <a:ext cx="8047902" cy="4528774"/>
          </a:xfrm>
          <a:prstGeom prst="rect">
            <a:avLst/>
          </a:prstGeom>
        </p:spPr>
      </p:pic>
      <p:pic>
        <p:nvPicPr>
          <p:cNvPr id="44" name="Obrázek 43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425" y="1361699"/>
            <a:ext cx="8047902" cy="4528773"/>
          </a:xfrm>
          <a:prstGeom prst="rect">
            <a:avLst/>
          </a:prstGeom>
        </p:spPr>
      </p:pic>
      <p:pic>
        <p:nvPicPr>
          <p:cNvPr id="45" name="Obrázek 44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925" y="1354882"/>
            <a:ext cx="8047901" cy="4528773"/>
          </a:xfrm>
          <a:prstGeom prst="rect">
            <a:avLst/>
          </a:prstGeom>
        </p:spPr>
      </p:pic>
      <p:pic>
        <p:nvPicPr>
          <p:cNvPr id="51" name="Obrázek 50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425" y="1354882"/>
            <a:ext cx="8047901" cy="4527172"/>
          </a:xfrm>
          <a:prstGeom prst="rect">
            <a:avLst/>
          </a:prstGeom>
        </p:spPr>
      </p:pic>
      <p:pic>
        <p:nvPicPr>
          <p:cNvPr id="52" name="Obrázek 51"/>
          <p:cNvPicPr>
            <a:picLocks noChangeAspect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349" y="1363300"/>
            <a:ext cx="8045056" cy="4527172"/>
          </a:xfrm>
          <a:prstGeom prst="rect">
            <a:avLst/>
          </a:prstGeom>
        </p:spPr>
      </p:pic>
      <p:pic>
        <p:nvPicPr>
          <p:cNvPr id="53" name="Obrázek 52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883" y="1355682"/>
            <a:ext cx="8045056" cy="4525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7636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6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8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3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8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3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8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3" dur="2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8" dur="2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1" grpId="0" animBg="1"/>
      <p:bldP spid="1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ek 7">
            <a:extLst>
              <a:ext uri="{FF2B5EF4-FFF2-40B4-BE49-F238E27FC236}">
                <a16:creationId xmlns="" xmlns:a16="http://schemas.microsoft.com/office/drawing/2014/main" id="{ECA7AA2D-764B-0A40-ADF0-DA567DECFCC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046" r="16706" b="4005"/>
          <a:stretch/>
        </p:blipFill>
        <p:spPr>
          <a:xfrm>
            <a:off x="0" y="5877272"/>
            <a:ext cx="9144000" cy="980728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="" xmlns:a16="http://schemas.microsoft.com/office/drawing/2014/main" id="{C4AA14BE-13D5-EF4E-85B6-BDB12BD69AC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06" b="80652"/>
          <a:stretch/>
        </p:blipFill>
        <p:spPr>
          <a:xfrm>
            <a:off x="0" y="0"/>
            <a:ext cx="9144000" cy="1326869"/>
          </a:xfrm>
          <a:prstGeom prst="rect">
            <a:avLst/>
          </a:prstGeom>
        </p:spPr>
      </p:pic>
      <p:pic>
        <p:nvPicPr>
          <p:cNvPr id="12" name="Obrázek 11" descr="Obsah obrázku LEGO, hračka, muž&#10;&#10;Popis byl vytvořen automaticky">
            <a:extLst>
              <a:ext uri="{FF2B5EF4-FFF2-40B4-BE49-F238E27FC236}">
                <a16:creationId xmlns="" xmlns:a16="http://schemas.microsoft.com/office/drawing/2014/main" id="{7A4DC78D-FAA5-5149-B4D3-2183100E5A9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-172218"/>
            <a:ext cx="3816801" cy="1873026"/>
          </a:xfrm>
          <a:prstGeom prst="rect">
            <a:avLst/>
          </a:prstGeom>
        </p:spPr>
      </p:pic>
      <p:sp>
        <p:nvSpPr>
          <p:cNvPr id="14" name="Nadpis 1"/>
          <p:cNvSpPr txBox="1">
            <a:spLocks/>
          </p:cNvSpPr>
          <p:nvPr/>
        </p:nvSpPr>
        <p:spPr>
          <a:xfrm>
            <a:off x="273415" y="91934"/>
            <a:ext cx="648072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l-PL" sz="4000" b="1" dirty="0" smtClean="0">
                <a:solidFill>
                  <a:schemeClr val="bg1"/>
                </a:solidFill>
                <a:latin typeface="+mn-lt"/>
              </a:rPr>
              <a:t>Popis místa, úseku</a:t>
            </a:r>
            <a:endParaRPr lang="pl-PL" sz="40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5" name="Obdélník 14">
            <a:extLst>
              <a:ext uri="{FF2B5EF4-FFF2-40B4-BE49-F238E27FC236}">
                <a16:creationId xmlns="" xmlns:a16="http://schemas.microsoft.com/office/drawing/2014/main" id="{48C43A74-C49C-6847-8F9C-726272DF5DAC}"/>
              </a:ext>
            </a:extLst>
          </p:cNvPr>
          <p:cNvSpPr/>
          <p:nvPr/>
        </p:nvSpPr>
        <p:spPr>
          <a:xfrm>
            <a:off x="0" y="1295049"/>
            <a:ext cx="9144000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7" name="Zástupný symbol pro obsah 2"/>
          <p:cNvSpPr>
            <a:spLocks noGrp="1"/>
          </p:cNvSpPr>
          <p:nvPr>
            <p:ph idx="1"/>
          </p:nvPr>
        </p:nvSpPr>
        <p:spPr>
          <a:xfrm>
            <a:off x="0" y="1416630"/>
            <a:ext cx="9144000" cy="4388634"/>
          </a:xfrm>
          <a:ln>
            <a:noFill/>
          </a:ln>
        </p:spPr>
        <p:txBody>
          <a:bodyPr>
            <a:noAutofit/>
          </a:bodyPr>
          <a:lstStyle/>
          <a:p>
            <a:r>
              <a:rPr lang="cs-CZ" sz="2800" dirty="0" smtClean="0"/>
              <a:t>Styková křižovatka silnice II/181 a III/21030 v </a:t>
            </a:r>
            <a:r>
              <a:rPr lang="cs-CZ" sz="2800" dirty="0" err="1" smtClean="0"/>
              <a:t>extravilánu</a:t>
            </a:r>
            <a:endParaRPr lang="cs-CZ" sz="2800" dirty="0" smtClean="0"/>
          </a:p>
          <a:p>
            <a:r>
              <a:rPr lang="cs-CZ" sz="2400" dirty="0" smtClean="0"/>
              <a:t>Sil. II/181: Svatava (II/210) a MÚK na D6 mezi městy Nové </a:t>
            </a:r>
            <a:r>
              <a:rPr lang="cs-CZ" sz="2400" dirty="0"/>
              <a:t>Sedlo (</a:t>
            </a:r>
            <a:r>
              <a:rPr lang="cs-CZ" sz="2400" dirty="0" smtClean="0"/>
              <a:t>II/209) a Loket (II/209),  „severní obchvat“ Sokolova</a:t>
            </a:r>
            <a:br>
              <a:rPr lang="cs-CZ" sz="2400" dirty="0" smtClean="0"/>
            </a:br>
            <a:r>
              <a:rPr lang="cs-CZ" sz="2400" dirty="0" smtClean="0"/>
              <a:t>Sil. III/21030: </a:t>
            </a:r>
            <a:r>
              <a:rPr lang="cs-CZ" sz="2400" dirty="0" err="1" smtClean="0"/>
              <a:t>Svatavu+Sokolov</a:t>
            </a:r>
            <a:r>
              <a:rPr lang="cs-CZ" sz="2400" dirty="0" smtClean="0"/>
              <a:t> (II/210), s obcemi Josefov, Krajková a městem Luby (II212,II/208); křižovatka mezi Sokolovem a Svatavou</a:t>
            </a:r>
          </a:p>
          <a:p>
            <a:r>
              <a:rPr lang="cs-CZ" sz="2600" dirty="0" smtClean="0"/>
              <a:t>Hl. kom: II/181+III/21030 v oblouku (</a:t>
            </a:r>
            <a:r>
              <a:rPr lang="cs-CZ" sz="2600" dirty="0" err="1" smtClean="0"/>
              <a:t>v</a:t>
            </a:r>
            <a:r>
              <a:rPr lang="cs-CZ" sz="2600" baseline="-25000" dirty="0" err="1" smtClean="0"/>
              <a:t>m</a:t>
            </a:r>
            <a:r>
              <a:rPr lang="cs-CZ" sz="2600" dirty="0" smtClean="0"/>
              <a:t> 110), dvoupruhová, úhel </a:t>
            </a:r>
            <a:r>
              <a:rPr lang="cs-CZ" sz="2600" dirty="0"/>
              <a:t>křížení </a:t>
            </a:r>
            <a:r>
              <a:rPr lang="cs-CZ" sz="2600" dirty="0" smtClean="0"/>
              <a:t>90°, 90km/h , zákaz předjíždění, levý odboč. </a:t>
            </a:r>
            <a:r>
              <a:rPr lang="cs-CZ" sz="2600" dirty="0" smtClean="0"/>
              <a:t>pruh</a:t>
            </a:r>
            <a:endParaRPr lang="cs-CZ" sz="2600" dirty="0" smtClean="0"/>
          </a:p>
          <a:p>
            <a:r>
              <a:rPr lang="cs-CZ" sz="2600" dirty="0" smtClean="0"/>
              <a:t>Vedl.: rampa MÚK II/181 x II/209,  SDZ P4 Dej přednost, dvoupruhová, směrově přímá na konci oblouku, bez </a:t>
            </a:r>
            <a:r>
              <a:rPr lang="cs-CZ" sz="2600" dirty="0" err="1" smtClean="0"/>
              <a:t>přídat</a:t>
            </a:r>
            <a:r>
              <a:rPr lang="cs-CZ" sz="2600" dirty="0" smtClean="0"/>
              <a:t>. pruhů</a:t>
            </a:r>
          </a:p>
          <a:p>
            <a:r>
              <a:rPr lang="cs-CZ" sz="2600" dirty="0" smtClean="0"/>
              <a:t>Okolí</a:t>
            </a:r>
            <a:r>
              <a:rPr lang="cs-CZ" sz="2600" dirty="0"/>
              <a:t>: </a:t>
            </a:r>
            <a:r>
              <a:rPr lang="cs-CZ" sz="2600" dirty="0" smtClean="0"/>
              <a:t>otevřená krajina svahy zářezu, s náletovými dřevinami, nadjezd a zárubní stěny </a:t>
            </a:r>
          </a:p>
          <a:p>
            <a:pPr marL="0" indent="0">
              <a:buNone/>
            </a:pPr>
            <a:endParaRPr lang="cs-CZ" sz="2600" dirty="0"/>
          </a:p>
        </p:txBody>
      </p:sp>
      <p:pic>
        <p:nvPicPr>
          <p:cNvPr id="11" name="Obrázek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7951" y="5947936"/>
            <a:ext cx="1314569" cy="937448"/>
          </a:xfrm>
          <a:prstGeom prst="rect">
            <a:avLst/>
          </a:prstGeom>
        </p:spPr>
      </p:pic>
      <p:pic>
        <p:nvPicPr>
          <p:cNvPr id="17" name="Obrázek 16">
            <a:extLst>
              <a:ext uri="{FF2B5EF4-FFF2-40B4-BE49-F238E27FC236}">
                <a16:creationId xmlns="" xmlns:a16="http://schemas.microsoft.com/office/drawing/2014/main" id="{070EF853-3541-F64C-A3E0-A54ED9E85B7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5947936"/>
            <a:ext cx="2470632" cy="801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9146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ek 7">
            <a:extLst>
              <a:ext uri="{FF2B5EF4-FFF2-40B4-BE49-F238E27FC236}">
                <a16:creationId xmlns="" xmlns:a16="http://schemas.microsoft.com/office/drawing/2014/main" id="{ECA7AA2D-764B-0A40-ADF0-DA567DECFCC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046" r="16706" b="4005"/>
          <a:stretch/>
        </p:blipFill>
        <p:spPr>
          <a:xfrm>
            <a:off x="0" y="6781594"/>
            <a:ext cx="9144000" cy="76406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2946" y="6005028"/>
            <a:ext cx="1153001" cy="814769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="" xmlns:a16="http://schemas.microsoft.com/office/drawing/2014/main" id="{C4AA14BE-13D5-EF4E-85B6-BDB12BD69AC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06" b="80652"/>
          <a:stretch/>
        </p:blipFill>
        <p:spPr>
          <a:xfrm>
            <a:off x="0" y="0"/>
            <a:ext cx="9144000" cy="1326869"/>
          </a:xfrm>
          <a:prstGeom prst="rect">
            <a:avLst/>
          </a:prstGeom>
        </p:spPr>
      </p:pic>
      <p:pic>
        <p:nvPicPr>
          <p:cNvPr id="12" name="Obrázek 11" descr="Obsah obrázku LEGO, hračka, muž&#10;&#10;Popis byl vytvořen automaticky">
            <a:extLst>
              <a:ext uri="{FF2B5EF4-FFF2-40B4-BE49-F238E27FC236}">
                <a16:creationId xmlns="" xmlns:a16="http://schemas.microsoft.com/office/drawing/2014/main" id="{7A4DC78D-FAA5-5149-B4D3-2183100E5A9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-172218"/>
            <a:ext cx="3816801" cy="1873026"/>
          </a:xfrm>
          <a:prstGeom prst="rect">
            <a:avLst/>
          </a:prstGeom>
        </p:spPr>
      </p:pic>
      <p:sp>
        <p:nvSpPr>
          <p:cNvPr id="14" name="Nadpis 1"/>
          <p:cNvSpPr txBox="1">
            <a:spLocks/>
          </p:cNvSpPr>
          <p:nvPr/>
        </p:nvSpPr>
        <p:spPr>
          <a:xfrm>
            <a:off x="273415" y="91934"/>
            <a:ext cx="648072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l-PL" sz="4000" b="1" dirty="0" smtClean="0">
                <a:solidFill>
                  <a:schemeClr val="bg1"/>
                </a:solidFill>
                <a:latin typeface="+mn-lt"/>
              </a:rPr>
              <a:t>Nehodovost místa</a:t>
            </a:r>
            <a:endParaRPr lang="pl-PL" sz="40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5" name="Obdélník 14">
            <a:extLst>
              <a:ext uri="{FF2B5EF4-FFF2-40B4-BE49-F238E27FC236}">
                <a16:creationId xmlns="" xmlns:a16="http://schemas.microsoft.com/office/drawing/2014/main" id="{48C43A74-C49C-6847-8F9C-726272DF5DAC}"/>
              </a:ext>
            </a:extLst>
          </p:cNvPr>
          <p:cNvSpPr/>
          <p:nvPr/>
        </p:nvSpPr>
        <p:spPr>
          <a:xfrm>
            <a:off x="0" y="1295049"/>
            <a:ext cx="9144000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Zástupný symbol pro obsah 2"/>
          <p:cNvSpPr>
            <a:spLocks noGrp="1"/>
          </p:cNvSpPr>
          <p:nvPr>
            <p:ph idx="1"/>
          </p:nvPr>
        </p:nvSpPr>
        <p:spPr>
          <a:xfrm>
            <a:off x="-27231" y="1508104"/>
            <a:ext cx="9144000" cy="5349896"/>
          </a:xfrm>
          <a:ln>
            <a:noFill/>
          </a:ln>
        </p:spPr>
        <p:txBody>
          <a:bodyPr>
            <a:normAutofit/>
          </a:bodyPr>
          <a:lstStyle/>
          <a:p>
            <a:r>
              <a:rPr lang="cs-CZ" sz="3000" dirty="0"/>
              <a:t>Od </a:t>
            </a:r>
            <a:r>
              <a:rPr lang="cs-CZ" sz="3000" dirty="0" smtClean="0"/>
              <a:t>01/2019 </a:t>
            </a:r>
            <a:r>
              <a:rPr lang="cs-CZ" sz="3000" dirty="0"/>
              <a:t>celkem </a:t>
            </a:r>
            <a:r>
              <a:rPr lang="cs-CZ" sz="3000" dirty="0" smtClean="0"/>
              <a:t>10 nehod (šetřených PČR)</a:t>
            </a:r>
            <a:endParaRPr lang="cs-CZ" sz="3000" dirty="0"/>
          </a:p>
          <a:p>
            <a:r>
              <a:rPr lang="cs-CZ" sz="3000" dirty="0" smtClean="0"/>
              <a:t>Následky: 2 os. těžce a 8 os. lehce zraněno</a:t>
            </a:r>
            <a:endParaRPr lang="cs-CZ" sz="3000" dirty="0"/>
          </a:p>
          <a:p>
            <a:r>
              <a:rPr lang="cs-CZ" sz="3000" dirty="0" smtClean="0"/>
              <a:t>Nejčastější druh nehody: </a:t>
            </a:r>
            <a:br>
              <a:rPr lang="cs-CZ" sz="3000" dirty="0" smtClean="0"/>
            </a:br>
            <a:r>
              <a:rPr lang="cs-CZ" sz="3000" dirty="0" smtClean="0"/>
              <a:t>	Srážka </a:t>
            </a:r>
            <a:r>
              <a:rPr lang="cs-CZ" sz="3000" dirty="0"/>
              <a:t>s </a:t>
            </a:r>
            <a:r>
              <a:rPr lang="cs-CZ" sz="3000" dirty="0" smtClean="0"/>
              <a:t>voz </a:t>
            </a:r>
            <a:r>
              <a:rPr lang="cs-CZ" sz="3000" dirty="0" smtClean="0"/>
              <a:t>9x </a:t>
            </a:r>
            <a:r>
              <a:rPr lang="cs-CZ" sz="2600" dirty="0" smtClean="0"/>
              <a:t>(</a:t>
            </a:r>
            <a:r>
              <a:rPr lang="cs-CZ" sz="2600" dirty="0" smtClean="0"/>
              <a:t>2T,5L</a:t>
            </a:r>
            <a:r>
              <a:rPr lang="cs-CZ" sz="2600" dirty="0" smtClean="0"/>
              <a:t>), </a:t>
            </a:r>
          </a:p>
          <a:p>
            <a:r>
              <a:rPr lang="cs-CZ" sz="3000" dirty="0" smtClean="0"/>
              <a:t>Nejčastější příčina: </a:t>
            </a:r>
            <a:br>
              <a:rPr lang="cs-CZ" sz="3000" dirty="0" smtClean="0"/>
            </a:br>
            <a:r>
              <a:rPr lang="cs-CZ" sz="3000" dirty="0"/>
              <a:t>	Proti příkazu </a:t>
            </a:r>
            <a:r>
              <a:rPr lang="cs-CZ" sz="3000" dirty="0" smtClean="0"/>
              <a:t>P4 </a:t>
            </a:r>
            <a:r>
              <a:rPr lang="cs-CZ" sz="3000" dirty="0" smtClean="0"/>
              <a:t>8x </a:t>
            </a:r>
            <a:r>
              <a:rPr lang="cs-CZ" sz="2600" dirty="0" smtClean="0"/>
              <a:t>(2T, 5L</a:t>
            </a:r>
            <a:r>
              <a:rPr lang="cs-CZ" sz="2600" dirty="0" smtClean="0"/>
              <a:t>), 	 </a:t>
            </a:r>
          </a:p>
          <a:p>
            <a:r>
              <a:rPr lang="cs-CZ" sz="3000" dirty="0" smtClean="0"/>
              <a:t>Ve dne </a:t>
            </a:r>
            <a:r>
              <a:rPr lang="cs-CZ" sz="2600" dirty="0"/>
              <a:t>za nezhoršené vid.:  </a:t>
            </a:r>
            <a:r>
              <a:rPr lang="cs-CZ" sz="3000" dirty="0" smtClean="0"/>
              <a:t>7x </a:t>
            </a:r>
            <a:r>
              <a:rPr lang="cs-CZ" sz="2600" dirty="0" smtClean="0"/>
              <a:t>(</a:t>
            </a:r>
            <a:r>
              <a:rPr lang="cs-CZ" sz="2600" dirty="0" smtClean="0"/>
              <a:t>2T,5L</a:t>
            </a:r>
            <a:r>
              <a:rPr lang="cs-CZ" sz="2600" dirty="0" smtClean="0"/>
              <a:t>);  v noci </a:t>
            </a:r>
            <a:r>
              <a:rPr lang="cs-CZ" sz="2600" dirty="0" smtClean="0"/>
              <a:t>2x (1L</a:t>
            </a:r>
            <a:r>
              <a:rPr lang="cs-CZ" sz="2600" dirty="0" smtClean="0"/>
              <a:t>)</a:t>
            </a:r>
            <a:r>
              <a:rPr lang="cs-CZ" sz="3000" dirty="0"/>
              <a:t/>
            </a:r>
            <a:br>
              <a:rPr lang="cs-CZ" sz="3000" dirty="0"/>
            </a:br>
            <a:r>
              <a:rPr lang="cs-CZ" sz="3000" dirty="0" smtClean="0"/>
              <a:t>2023-24: </a:t>
            </a:r>
            <a:r>
              <a:rPr lang="cs-CZ" sz="3000" dirty="0" smtClean="0"/>
              <a:t>5x (5L</a:t>
            </a:r>
            <a:r>
              <a:rPr lang="cs-CZ" sz="3000" dirty="0" smtClean="0"/>
              <a:t>)</a:t>
            </a:r>
          </a:p>
          <a:p>
            <a:r>
              <a:rPr lang="cs-CZ" sz="3000" dirty="0" smtClean="0"/>
              <a:t>Nebezpečné vlivy, prvky: </a:t>
            </a:r>
            <a:r>
              <a:rPr lang="cs-CZ" sz="3400" dirty="0" smtClean="0"/>
              <a:t/>
            </a:r>
            <a:br>
              <a:rPr lang="cs-CZ" sz="3400" dirty="0" smtClean="0"/>
            </a:br>
            <a:r>
              <a:rPr lang="cs-CZ" sz="3400" dirty="0" smtClean="0"/>
              <a:t>Rychlost na hlavní komunikaci, prvky v rozhledu  </a:t>
            </a:r>
            <a:endParaRPr lang="cs-CZ" sz="3000" dirty="0" smtClean="0"/>
          </a:p>
        </p:txBody>
      </p:sp>
    </p:spTree>
    <p:extLst>
      <p:ext uri="{BB962C8B-B14F-4D97-AF65-F5344CB8AC3E}">
        <p14:creationId xmlns:p14="http://schemas.microsoft.com/office/powerpoint/2010/main" val="3789283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ek 7">
            <a:extLst>
              <a:ext uri="{FF2B5EF4-FFF2-40B4-BE49-F238E27FC236}">
                <a16:creationId xmlns="" xmlns:a16="http://schemas.microsoft.com/office/drawing/2014/main" id="{ECA7AA2D-764B-0A40-ADF0-DA567DECFCC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046" r="16706" b="4005"/>
          <a:stretch/>
        </p:blipFill>
        <p:spPr>
          <a:xfrm>
            <a:off x="0" y="6484222"/>
            <a:ext cx="9144000" cy="373778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="" xmlns:a16="http://schemas.microsoft.com/office/drawing/2014/main" id="{C4AA14BE-13D5-EF4E-85B6-BDB12BD69AC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06" b="80652"/>
          <a:stretch/>
        </p:blipFill>
        <p:spPr>
          <a:xfrm>
            <a:off x="0" y="0"/>
            <a:ext cx="9144000" cy="1326869"/>
          </a:xfrm>
          <a:prstGeom prst="rect">
            <a:avLst/>
          </a:prstGeom>
        </p:spPr>
      </p:pic>
      <p:pic>
        <p:nvPicPr>
          <p:cNvPr id="12" name="Obrázek 11" descr="Obsah obrázku LEGO, hračka, muž&#10;&#10;Popis byl vytvořen automaticky">
            <a:extLst>
              <a:ext uri="{FF2B5EF4-FFF2-40B4-BE49-F238E27FC236}">
                <a16:creationId xmlns="" xmlns:a16="http://schemas.microsoft.com/office/drawing/2014/main" id="{7A4DC78D-FAA5-5149-B4D3-2183100E5A9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-172218"/>
            <a:ext cx="3816801" cy="1873026"/>
          </a:xfrm>
          <a:prstGeom prst="rect">
            <a:avLst/>
          </a:prstGeom>
        </p:spPr>
      </p:pic>
      <p:sp>
        <p:nvSpPr>
          <p:cNvPr id="15" name="Obdélník 14">
            <a:extLst>
              <a:ext uri="{FF2B5EF4-FFF2-40B4-BE49-F238E27FC236}">
                <a16:creationId xmlns="" xmlns:a16="http://schemas.microsoft.com/office/drawing/2014/main" id="{48C43A74-C49C-6847-8F9C-726272DF5DAC}"/>
              </a:ext>
            </a:extLst>
          </p:cNvPr>
          <p:cNvSpPr/>
          <p:nvPr/>
        </p:nvSpPr>
        <p:spPr>
          <a:xfrm>
            <a:off x="0" y="1295049"/>
            <a:ext cx="9144000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" name="Nadpis 1"/>
          <p:cNvSpPr txBox="1">
            <a:spLocks/>
          </p:cNvSpPr>
          <p:nvPr/>
        </p:nvSpPr>
        <p:spPr>
          <a:xfrm>
            <a:off x="273415" y="91934"/>
            <a:ext cx="648072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i-FI" sz="4000" b="1" dirty="0">
                <a:solidFill>
                  <a:schemeClr val="bg1"/>
                </a:solidFill>
                <a:latin typeface="+mn-lt"/>
              </a:rPr>
              <a:t>Křižovatka na sil. II/181 </a:t>
            </a:r>
            <a:br>
              <a:rPr lang="fi-FI" sz="4000" b="1" dirty="0">
                <a:solidFill>
                  <a:schemeClr val="bg1"/>
                </a:solidFill>
                <a:latin typeface="+mn-lt"/>
              </a:rPr>
            </a:br>
            <a:r>
              <a:rPr lang="fi-FI" sz="4000" b="1" dirty="0">
                <a:solidFill>
                  <a:schemeClr val="bg1"/>
                </a:solidFill>
                <a:latin typeface="+mn-lt"/>
              </a:rPr>
              <a:t>u městyse Svatava</a:t>
            </a:r>
          </a:p>
        </p:txBody>
      </p:sp>
      <p:pic>
        <p:nvPicPr>
          <p:cNvPr id="19" name="Obrázek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6400"/>
            <a:ext cx="9148304" cy="5148000"/>
          </a:xfrm>
          <a:prstGeom prst="rect">
            <a:avLst/>
          </a:prstGeom>
        </p:spPr>
      </p:pic>
      <p:sp>
        <p:nvSpPr>
          <p:cNvPr id="22" name="Symbol „Zákaz“ 21"/>
          <p:cNvSpPr/>
          <p:nvPr/>
        </p:nvSpPr>
        <p:spPr>
          <a:xfrm>
            <a:off x="11844808" y="5771011"/>
            <a:ext cx="1944216" cy="1800200"/>
          </a:xfrm>
          <a:prstGeom prst="noSmoking">
            <a:avLst/>
          </a:prstGeom>
          <a:solidFill>
            <a:srgbClr val="FF9900"/>
          </a:solidFill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chemeClr val="tx1"/>
              </a:solidFill>
            </a:endParaRPr>
          </a:p>
        </p:txBody>
      </p:sp>
      <p:pic>
        <p:nvPicPr>
          <p:cNvPr id="18" name="Obrázek 1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6400"/>
            <a:ext cx="9148301" cy="5147999"/>
          </a:xfrm>
          <a:prstGeom prst="rect">
            <a:avLst/>
          </a:prstGeom>
        </p:spPr>
      </p:pic>
      <p:pic>
        <p:nvPicPr>
          <p:cNvPr id="16" name="Obrázek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6400"/>
            <a:ext cx="9148301" cy="5147998"/>
          </a:xfrm>
          <a:prstGeom prst="rect">
            <a:avLst/>
          </a:prstGeom>
        </p:spPr>
      </p:pic>
      <p:pic>
        <p:nvPicPr>
          <p:cNvPr id="17" name="Obrázek 1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6400"/>
            <a:ext cx="9148301" cy="5147999"/>
          </a:xfrm>
          <a:prstGeom prst="rect">
            <a:avLst/>
          </a:prstGeom>
        </p:spPr>
      </p:pic>
      <p:pic>
        <p:nvPicPr>
          <p:cNvPr id="20" name="Obrázek 1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6400"/>
            <a:ext cx="9148301" cy="5147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5258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ek 7">
            <a:extLst>
              <a:ext uri="{FF2B5EF4-FFF2-40B4-BE49-F238E27FC236}">
                <a16:creationId xmlns="" xmlns:a16="http://schemas.microsoft.com/office/drawing/2014/main" id="{ECA7AA2D-764B-0A40-ADF0-DA567DECFCC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046" r="16706" b="4005"/>
          <a:stretch/>
        </p:blipFill>
        <p:spPr>
          <a:xfrm>
            <a:off x="0" y="5877272"/>
            <a:ext cx="9144000" cy="980728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="" xmlns:a16="http://schemas.microsoft.com/office/drawing/2014/main" id="{C4AA14BE-13D5-EF4E-85B6-BDB12BD69AC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06" b="80652"/>
          <a:stretch/>
        </p:blipFill>
        <p:spPr>
          <a:xfrm>
            <a:off x="0" y="0"/>
            <a:ext cx="9144000" cy="1326869"/>
          </a:xfrm>
          <a:prstGeom prst="rect">
            <a:avLst/>
          </a:prstGeom>
        </p:spPr>
      </p:pic>
      <p:pic>
        <p:nvPicPr>
          <p:cNvPr id="12" name="Obrázek 11" descr="Obsah obrázku LEGO, hračka, muž&#10;&#10;Popis byl vytvořen automaticky">
            <a:extLst>
              <a:ext uri="{FF2B5EF4-FFF2-40B4-BE49-F238E27FC236}">
                <a16:creationId xmlns="" xmlns:a16="http://schemas.microsoft.com/office/drawing/2014/main" id="{7A4DC78D-FAA5-5149-B4D3-2183100E5A9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-172218"/>
            <a:ext cx="3816801" cy="1873026"/>
          </a:xfrm>
          <a:prstGeom prst="rect">
            <a:avLst/>
          </a:prstGeom>
        </p:spPr>
      </p:pic>
      <p:sp>
        <p:nvSpPr>
          <p:cNvPr id="14" name="Nadpis 1"/>
          <p:cNvSpPr txBox="1">
            <a:spLocks/>
          </p:cNvSpPr>
          <p:nvPr/>
        </p:nvSpPr>
        <p:spPr>
          <a:xfrm>
            <a:off x="273415" y="91934"/>
            <a:ext cx="648072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l-PL" sz="4000" b="1" dirty="0" smtClean="0">
                <a:solidFill>
                  <a:schemeClr val="bg1"/>
                </a:solidFill>
                <a:latin typeface="+mn-lt"/>
              </a:rPr>
              <a:t>Návrhy úprav</a:t>
            </a:r>
            <a:endParaRPr lang="pl-PL" sz="40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5" name="Obdélník 14">
            <a:extLst>
              <a:ext uri="{FF2B5EF4-FFF2-40B4-BE49-F238E27FC236}">
                <a16:creationId xmlns="" xmlns:a16="http://schemas.microsoft.com/office/drawing/2014/main" id="{48C43A74-C49C-6847-8F9C-726272DF5DAC}"/>
              </a:ext>
            </a:extLst>
          </p:cNvPr>
          <p:cNvSpPr/>
          <p:nvPr/>
        </p:nvSpPr>
        <p:spPr>
          <a:xfrm>
            <a:off x="0" y="1295049"/>
            <a:ext cx="9144000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1" name="Obrázek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068" y="1343508"/>
            <a:ext cx="8050240" cy="4530090"/>
          </a:xfrm>
          <a:prstGeom prst="rect">
            <a:avLst/>
          </a:prstGeom>
        </p:spPr>
      </p:pic>
      <p:sp>
        <p:nvSpPr>
          <p:cNvPr id="27" name="Zástupný symbol pro obsah 2"/>
          <p:cNvSpPr>
            <a:spLocks noGrp="1"/>
          </p:cNvSpPr>
          <p:nvPr>
            <p:ph idx="1"/>
          </p:nvPr>
        </p:nvSpPr>
        <p:spPr>
          <a:xfrm>
            <a:off x="3347864" y="4005064"/>
            <a:ext cx="6639033" cy="480735"/>
          </a:xfrm>
          <a:ln>
            <a:noFill/>
          </a:ln>
        </p:spPr>
        <p:txBody>
          <a:bodyPr>
            <a:noAutofit/>
          </a:bodyPr>
          <a:lstStyle/>
          <a:p>
            <a:r>
              <a:rPr lang="cs-CZ" sz="2800" dirty="0" smtClean="0">
                <a:ln w="12700" cmpd="sng">
                  <a:solidFill>
                    <a:srgbClr val="46787B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Přesun DZ</a:t>
            </a:r>
          </a:p>
          <a:p>
            <a:r>
              <a:rPr lang="cs-CZ" sz="2800" dirty="0" smtClean="0">
                <a:ln w="12700" cmpd="sng">
                  <a:solidFill>
                    <a:srgbClr val="46787B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Ořez vegetace</a:t>
            </a:r>
          </a:p>
          <a:p>
            <a:r>
              <a:rPr lang="cs-CZ" sz="2800" dirty="0">
                <a:ln w="12700" cmpd="sng">
                  <a:solidFill>
                    <a:srgbClr val="46787B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Snížení rychlosti</a:t>
            </a:r>
          </a:p>
          <a:p>
            <a:r>
              <a:rPr lang="cs-CZ" sz="2800" dirty="0" smtClean="0">
                <a:ln w="12700" cmpd="sng">
                  <a:solidFill>
                    <a:srgbClr val="46787B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Měření rychlosti</a:t>
            </a:r>
          </a:p>
          <a:p>
            <a:endParaRPr lang="cs-CZ" sz="2800" dirty="0" smtClean="0">
              <a:ln w="12700" cmpd="sng">
                <a:solidFill>
                  <a:srgbClr val="46787B"/>
                </a:solidFill>
                <a:prstDash val="solid"/>
              </a:ln>
              <a:solidFill>
                <a:srgbClr val="FFFF0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pPr marL="0" indent="0">
              <a:buNone/>
            </a:pPr>
            <a:endParaRPr lang="cs-CZ" sz="2800" dirty="0">
              <a:ln w="12700" cmpd="sng">
                <a:solidFill>
                  <a:srgbClr val="46787B"/>
                </a:solidFill>
                <a:prstDash val="solid"/>
              </a:ln>
              <a:solidFill>
                <a:srgbClr val="FFFF0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pPr marL="0" indent="0">
              <a:buNone/>
            </a:pPr>
            <a:endParaRPr lang="cs-CZ" sz="2800" dirty="0" smtClean="0"/>
          </a:p>
        </p:txBody>
      </p:sp>
      <p:sp>
        <p:nvSpPr>
          <p:cNvPr id="13" name="Symbol „Zákaz“ 12"/>
          <p:cNvSpPr/>
          <p:nvPr/>
        </p:nvSpPr>
        <p:spPr>
          <a:xfrm>
            <a:off x="10548664" y="3212976"/>
            <a:ext cx="1944216" cy="1800200"/>
          </a:xfrm>
          <a:prstGeom prst="noSmoking">
            <a:avLst/>
          </a:prstGeom>
          <a:solidFill>
            <a:srgbClr val="FF9900"/>
          </a:solidFill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chemeClr val="tx1"/>
              </a:solidFill>
            </a:endParaRPr>
          </a:p>
        </p:txBody>
      </p:sp>
      <p:pic>
        <p:nvPicPr>
          <p:cNvPr id="17" name="Obrázek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7951" y="5947936"/>
            <a:ext cx="1314569" cy="937448"/>
          </a:xfrm>
          <a:prstGeom prst="rect">
            <a:avLst/>
          </a:prstGeom>
        </p:spPr>
      </p:pic>
      <p:pic>
        <p:nvPicPr>
          <p:cNvPr id="19" name="Obrázek 18">
            <a:extLst>
              <a:ext uri="{FF2B5EF4-FFF2-40B4-BE49-F238E27FC236}">
                <a16:creationId xmlns="" xmlns:a16="http://schemas.microsoft.com/office/drawing/2014/main" id="{070EF853-3541-F64C-A3E0-A54ED9E85B7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5947936"/>
            <a:ext cx="2470632" cy="801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0386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uiExpand="1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="" xmlns:a16="http://schemas.microsoft.com/office/drawing/2014/main" id="{C4AA14BE-13D5-EF4E-85B6-BDB12BD69AC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06"/>
          <a:stretch/>
        </p:blipFill>
        <p:spPr>
          <a:xfrm>
            <a:off x="0" y="0"/>
            <a:ext cx="9144000" cy="6871899"/>
          </a:xfrm>
          <a:prstGeom prst="rect">
            <a:avLst/>
          </a:prstGeom>
        </p:spPr>
      </p:pic>
      <p:sp>
        <p:nvSpPr>
          <p:cNvPr id="9" name="TextovéPole 8">
            <a:extLst>
              <a:ext uri="{FF2B5EF4-FFF2-40B4-BE49-F238E27FC236}">
                <a16:creationId xmlns="" xmlns:a16="http://schemas.microsoft.com/office/drawing/2014/main" id="{C275668F-E393-634F-BD30-0758118832E1}"/>
              </a:ext>
            </a:extLst>
          </p:cNvPr>
          <p:cNvSpPr txBox="1"/>
          <p:nvPr/>
        </p:nvSpPr>
        <p:spPr>
          <a:xfrm>
            <a:off x="1331639" y="3409836"/>
            <a:ext cx="41044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>
                <a:solidFill>
                  <a:prstClr val="white"/>
                </a:solidFill>
              </a:rPr>
              <a:t>Děkuji za </a:t>
            </a:r>
            <a:r>
              <a:rPr lang="cs-CZ" sz="2800" b="1" dirty="0" smtClean="0">
                <a:solidFill>
                  <a:prstClr val="white"/>
                </a:solidFill>
              </a:rPr>
              <a:t>pozornost </a:t>
            </a:r>
            <a:endParaRPr lang="cs-CZ" sz="2800" b="1" dirty="0">
              <a:solidFill>
                <a:prstClr val="white"/>
              </a:solidFill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1650856" y="5877272"/>
            <a:ext cx="45053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>
                <a:solidFill>
                  <a:prstClr val="white"/>
                </a:solidFill>
                <a:ea typeface="+mj-ea"/>
                <a:cs typeface="+mj-cs"/>
              </a:rPr>
              <a:t>www.rseproject.cz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="" xmlns:a16="http://schemas.microsoft.com/office/drawing/2014/main" id="{81C029F9-5A7A-2C49-95BF-43486F5C761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1542" y="4797152"/>
            <a:ext cx="1738370" cy="1239670"/>
          </a:xfrm>
          <a:prstGeom prst="rect">
            <a:avLst/>
          </a:prstGeom>
        </p:spPr>
      </p:pic>
      <p:pic>
        <p:nvPicPr>
          <p:cNvPr id="11" name="Obrázek 10" descr="Obsah obrázku LEGO, hračka, muž&#10;&#10;Popis byl vytvořen automaticky">
            <a:extLst>
              <a:ext uri="{FF2B5EF4-FFF2-40B4-BE49-F238E27FC236}">
                <a16:creationId xmlns="" xmlns:a16="http://schemas.microsoft.com/office/drawing/2014/main" id="{7A4DC78D-FAA5-5149-B4D3-2183100E5A9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1592" y="475854"/>
            <a:ext cx="3816801" cy="1873026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="" xmlns:a16="http://schemas.microsoft.com/office/drawing/2014/main" id="{070EF853-3541-F64C-A3E0-A54ED9E85B7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548" y="620688"/>
            <a:ext cx="4433508" cy="1440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8184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117732</TotalTime>
  <Words>580</Words>
  <Application>Microsoft Office PowerPoint</Application>
  <PresentationFormat>Předvádění na obrazovce (4:3)</PresentationFormat>
  <Paragraphs>74</Paragraphs>
  <Slides>8</Slides>
  <Notes>8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8</vt:i4>
      </vt:variant>
    </vt:vector>
  </HeadingPairs>
  <TitlesOfParts>
    <vt:vector size="9" baseType="lpstr">
      <vt:lpstr>Motiv Office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Tom Opluštil</dc:creator>
  <cp:lastModifiedBy>RSE1</cp:lastModifiedBy>
  <cp:revision>1458</cp:revision>
  <cp:lastPrinted>2023-10-24T07:44:26Z</cp:lastPrinted>
  <dcterms:created xsi:type="dcterms:W3CDTF">2017-03-15T09:26:25Z</dcterms:created>
  <dcterms:modified xsi:type="dcterms:W3CDTF">2024-11-05T08:17:48Z</dcterms:modified>
</cp:coreProperties>
</file>