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1"/>
  </p:notesMasterIdLst>
  <p:sldIdLst>
    <p:sldId id="349" r:id="rId2"/>
    <p:sldId id="363" r:id="rId3"/>
    <p:sldId id="269" r:id="rId4"/>
    <p:sldId id="271" r:id="rId5"/>
    <p:sldId id="270" r:id="rId6"/>
    <p:sldId id="261" r:id="rId7"/>
    <p:sldId id="318" r:id="rId8"/>
    <p:sldId id="330" r:id="rId9"/>
    <p:sldId id="337" r:id="rId10"/>
    <p:sldId id="272" r:id="rId11"/>
    <p:sldId id="274" r:id="rId12"/>
    <p:sldId id="308" r:id="rId13"/>
    <p:sldId id="335" r:id="rId14"/>
    <p:sldId id="311" r:id="rId15"/>
    <p:sldId id="334" r:id="rId16"/>
    <p:sldId id="338" r:id="rId17"/>
    <p:sldId id="331" r:id="rId18"/>
    <p:sldId id="302" r:id="rId19"/>
    <p:sldId id="306" r:id="rId20"/>
    <p:sldId id="307" r:id="rId21"/>
    <p:sldId id="310" r:id="rId22"/>
    <p:sldId id="309" r:id="rId23"/>
    <p:sldId id="314" r:id="rId24"/>
    <p:sldId id="317" r:id="rId25"/>
    <p:sldId id="336" r:id="rId26"/>
    <p:sldId id="305" r:id="rId27"/>
    <p:sldId id="353" r:id="rId28"/>
    <p:sldId id="352" r:id="rId29"/>
    <p:sldId id="350" r:id="rId30"/>
    <p:sldId id="351" r:id="rId31"/>
    <p:sldId id="284" r:id="rId32"/>
    <p:sldId id="289" r:id="rId33"/>
    <p:sldId id="298" r:id="rId34"/>
    <p:sldId id="333" r:id="rId35"/>
    <p:sldId id="332" r:id="rId36"/>
    <p:sldId id="365" r:id="rId37"/>
    <p:sldId id="366" r:id="rId38"/>
    <p:sldId id="364" r:id="rId39"/>
    <p:sldId id="359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878"/>
    <a:srgbClr val="467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9" autoAdjust="0"/>
    <p:restoredTop sz="94634" autoAdjust="0"/>
  </p:normalViewPr>
  <p:slideViewPr>
    <p:cSldViewPr showGuides="1">
      <p:cViewPr varScale="1">
        <p:scale>
          <a:sx n="148" d="100"/>
          <a:sy n="148" d="100"/>
        </p:scale>
        <p:origin x="212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Kompletace\Souhrn%20m&#237;st%20DK%202014-2023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Kompletace\Souhrn%20m&#237;st%20DK%202014-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Rozložení rizikových míst z DK na typech komunikací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804141144106862"/>
          <c:y val="0.14459984607692006"/>
          <c:w val="0.64985656275375325"/>
          <c:h val="0.674173995304999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69CA-428A-8D06-F8A547220A2E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69CA-428A-8D06-F8A547220A2E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69CA-428A-8D06-F8A547220A2E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69CA-428A-8D06-F8A547220A2E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69CA-428A-8D06-F8A547220A2E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69CA-428A-8D06-F8A547220A2E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69CA-428A-8D06-F8A547220A2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Grafy!$B$28:$B$34</c:f>
              <c:strCache>
                <c:ptCount val="7"/>
                <c:pt idx="0">
                  <c:v>Dálnice</c:v>
                </c:pt>
                <c:pt idx="1">
                  <c:v>Silnice pro motorová vozidla</c:v>
                </c:pt>
                <c:pt idx="2">
                  <c:v>I. třída</c:v>
                </c:pt>
                <c:pt idx="3">
                  <c:v>II. třída</c:v>
                </c:pt>
                <c:pt idx="4">
                  <c:v>III. třída</c:v>
                </c:pt>
                <c:pt idx="5">
                  <c:v>Město/obec</c:v>
                </c:pt>
                <c:pt idx="6">
                  <c:v>Železniční trať</c:v>
                </c:pt>
              </c:strCache>
            </c:strRef>
          </c:cat>
          <c:val>
            <c:numRef>
              <c:f>Grafy!$C$28:$C$34</c:f>
              <c:numCache>
                <c:formatCode>General</c:formatCode>
                <c:ptCount val="7"/>
                <c:pt idx="0">
                  <c:v>6</c:v>
                </c:pt>
                <c:pt idx="1">
                  <c:v>3</c:v>
                </c:pt>
                <c:pt idx="2">
                  <c:v>171</c:v>
                </c:pt>
                <c:pt idx="3">
                  <c:v>131</c:v>
                </c:pt>
                <c:pt idx="4">
                  <c:v>81</c:v>
                </c:pt>
                <c:pt idx="5">
                  <c:v>103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9CA-428A-8D06-F8A547220A2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54937856"/>
        <c:axId val="54984704"/>
      </c:barChart>
      <c:catAx>
        <c:axId val="54937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984704"/>
        <c:crosses val="autoZero"/>
        <c:auto val="1"/>
        <c:lblAlgn val="ctr"/>
        <c:lblOffset val="100"/>
        <c:noMultiLvlLbl val="0"/>
      </c:catAx>
      <c:valAx>
        <c:axId val="54984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93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Riziková místa projednávaná na DK 2014 až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5.2198287955641277E-2"/>
          <c:y val="0.15124292340580212"/>
          <c:w val="0.92995800947715679"/>
          <c:h val="0.556991406914108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Grafy!$F$73</c:f>
              <c:strCache>
                <c:ptCount val="1"/>
                <c:pt idx="0">
                  <c:v>realizováno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Grafy!$F$74:$F$87</c:f>
              <c:numCache>
                <c:formatCode>General</c:formatCode>
                <c:ptCount val="14"/>
                <c:pt idx="0">
                  <c:v>16</c:v>
                </c:pt>
                <c:pt idx="1">
                  <c:v>14</c:v>
                </c:pt>
                <c:pt idx="2">
                  <c:v>17</c:v>
                </c:pt>
                <c:pt idx="3">
                  <c:v>16</c:v>
                </c:pt>
                <c:pt idx="4">
                  <c:v>12</c:v>
                </c:pt>
                <c:pt idx="5">
                  <c:v>17</c:v>
                </c:pt>
                <c:pt idx="6">
                  <c:v>11</c:v>
                </c:pt>
                <c:pt idx="7">
                  <c:v>9</c:v>
                </c:pt>
                <c:pt idx="8">
                  <c:v>21</c:v>
                </c:pt>
                <c:pt idx="9">
                  <c:v>10</c:v>
                </c:pt>
                <c:pt idx="10">
                  <c:v>19</c:v>
                </c:pt>
                <c:pt idx="11">
                  <c:v>18</c:v>
                </c:pt>
                <c:pt idx="12">
                  <c:v>14</c:v>
                </c:pt>
                <c:pt idx="1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42-41A9-8D22-F61F1FFDD66D}"/>
            </c:ext>
          </c:extLst>
        </c:ser>
        <c:ser>
          <c:idx val="1"/>
          <c:order val="1"/>
          <c:tx>
            <c:strRef>
              <c:f>Grafy!$G$73</c:f>
              <c:strCache>
                <c:ptCount val="1"/>
                <c:pt idx="0">
                  <c:v>v řešení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Grafy!$G$74:$G$87</c:f>
              <c:numCache>
                <c:formatCode>General</c:formatCode>
                <c:ptCount val="14"/>
                <c:pt idx="0">
                  <c:v>8</c:v>
                </c:pt>
                <c:pt idx="1">
                  <c:v>10</c:v>
                </c:pt>
                <c:pt idx="2">
                  <c:v>5</c:v>
                </c:pt>
                <c:pt idx="3">
                  <c:v>8</c:v>
                </c:pt>
                <c:pt idx="4">
                  <c:v>12</c:v>
                </c:pt>
                <c:pt idx="5">
                  <c:v>9</c:v>
                </c:pt>
                <c:pt idx="6">
                  <c:v>11</c:v>
                </c:pt>
                <c:pt idx="7">
                  <c:v>14</c:v>
                </c:pt>
                <c:pt idx="8">
                  <c:v>7</c:v>
                </c:pt>
                <c:pt idx="9">
                  <c:v>11</c:v>
                </c:pt>
                <c:pt idx="10">
                  <c:v>9</c:v>
                </c:pt>
                <c:pt idx="11">
                  <c:v>6</c:v>
                </c:pt>
                <c:pt idx="12">
                  <c:v>13</c:v>
                </c:pt>
                <c:pt idx="1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42-41A9-8D22-F61F1FFDD66D}"/>
            </c:ext>
          </c:extLst>
        </c:ser>
        <c:ser>
          <c:idx val="2"/>
          <c:order val="2"/>
          <c:tx>
            <c:strRef>
              <c:f>Grafy!$H$73</c:f>
              <c:strCache>
                <c:ptCount val="1"/>
                <c:pt idx="0">
                  <c:v>neřeší se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Grafy!$H$74:$H$87</c:f>
              <c:numCache>
                <c:formatCode>General</c:formatCode>
                <c:ptCount val="14"/>
                <c:pt idx="0">
                  <c:v>6</c:v>
                </c:pt>
                <c:pt idx="1">
                  <c:v>2</c:v>
                </c:pt>
                <c:pt idx="2">
                  <c:v>4</c:v>
                </c:pt>
                <c:pt idx="3">
                  <c:v>3</c:v>
                </c:pt>
                <c:pt idx="4">
                  <c:v>5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3</c:v>
                </c:pt>
                <c:pt idx="9">
                  <c:v>3</c:v>
                </c:pt>
                <c:pt idx="10">
                  <c:v>2</c:v>
                </c:pt>
                <c:pt idx="11">
                  <c:v>2</c:v>
                </c:pt>
                <c:pt idx="12">
                  <c:v>1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42-41A9-8D22-F61F1FFDD66D}"/>
            </c:ext>
          </c:extLst>
        </c:ser>
        <c:ser>
          <c:idx val="3"/>
          <c:order val="3"/>
          <c:tx>
            <c:strRef>
              <c:f>Grafy!$I$73</c:f>
              <c:strCache>
                <c:ptCount val="1"/>
                <c:pt idx="0">
                  <c:v>počet míst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Grafy!$I$74:$I$87</c:f>
              <c:numCache>
                <c:formatCode>General</c:formatCode>
                <c:ptCount val="14"/>
                <c:pt idx="0">
                  <c:v>30</c:v>
                </c:pt>
                <c:pt idx="1">
                  <c:v>26</c:v>
                </c:pt>
                <c:pt idx="2">
                  <c:v>26</c:v>
                </c:pt>
                <c:pt idx="3">
                  <c:v>27</c:v>
                </c:pt>
                <c:pt idx="4">
                  <c:v>29</c:v>
                </c:pt>
                <c:pt idx="5">
                  <c:v>29</c:v>
                </c:pt>
                <c:pt idx="6">
                  <c:v>25</c:v>
                </c:pt>
                <c:pt idx="7">
                  <c:v>25</c:v>
                </c:pt>
                <c:pt idx="8">
                  <c:v>31</c:v>
                </c:pt>
                <c:pt idx="9">
                  <c:v>24</c:v>
                </c:pt>
                <c:pt idx="10">
                  <c:v>30</c:v>
                </c:pt>
                <c:pt idx="11">
                  <c:v>26</c:v>
                </c:pt>
                <c:pt idx="12">
                  <c:v>28</c:v>
                </c:pt>
                <c:pt idx="1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542-41A9-8D22-F61F1FFDD6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2484992"/>
        <c:axId val="252503168"/>
      </c:barChart>
      <c:catAx>
        <c:axId val="25248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2503168"/>
        <c:crosses val="autoZero"/>
        <c:auto val="1"/>
        <c:lblAlgn val="ctr"/>
        <c:lblOffset val="100"/>
        <c:noMultiLvlLbl val="0"/>
      </c:catAx>
      <c:valAx>
        <c:axId val="252503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2484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0.67496</cdr:x>
      <cdr:y>0.73663</cdr:y>
    </cdr:from>
    <cdr:to>
      <cdr:x>0.84547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619501" y="334803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0.04618</cdr:x>
      <cdr:y>0.87654</cdr:y>
    </cdr:from>
    <cdr:to>
      <cdr:x>0.95027</cdr:x>
      <cdr:y>1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247652" y="3043238"/>
          <a:ext cx="4848224" cy="428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</cdr:x>
      <cdr:y>0.87483</cdr:y>
    </cdr:from>
    <cdr:to>
      <cdr:x>0.95139</cdr:x>
      <cdr:y>1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0" y="3462262"/>
          <a:ext cx="6524627" cy="4953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1" algn="l"/>
          <a:r>
            <a:rPr lang="cs-CZ" sz="1000"/>
            <a:t>Pozn.</a:t>
          </a:r>
          <a:r>
            <a:rPr lang="cs-CZ" sz="1000" baseline="0"/>
            <a:t> Město/obec znamená riziková místa na různých typech komunikací, u jejichž úprav by investorem mělo být</a:t>
          </a:r>
        </a:p>
        <a:p xmlns:a="http://schemas.openxmlformats.org/drawingml/2006/main">
          <a:pPr lvl="1" algn="l"/>
          <a:r>
            <a:rPr lang="cs-CZ" sz="1000" baseline="0"/>
            <a:t>město nebo obec, na jejichž území místo leží, nebo by se na úpravách měly města nebo obce alespoň podílet.</a:t>
          </a:r>
          <a:endParaRPr lang="cs-CZ" sz="10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174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303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136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3372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033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399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865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1185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8415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484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185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3017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710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3280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8169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5190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330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9576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68571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2495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835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851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1725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8362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4911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66873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2858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D6F81-6F64-D376-3A10-6ECC35C6C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B970C8D-2E97-5912-F204-E7636FBDF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43F0B8C-0C67-F6DC-A08F-C1118E0627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66F496-3C25-8C4A-333B-B677371C20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1072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76A4D-D6E2-3923-9529-8EBACB857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98DAB4D-F8EC-18CF-5A7E-7C9DD62DE3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D1642AB-BD3F-B51F-8C9C-297F1E1AD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A572ECE-22F7-743F-D51C-EF5537E40B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5447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4525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584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38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3205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403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750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6910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916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8.jp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1.jp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62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0.jpeg"/><Relationship Id="rId7" Type="http://schemas.openxmlformats.org/officeDocument/2006/relationships/hyperlink" Target="mailto:martin.landsfeld@samdi.cz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dopravnikonference.com" TargetMode="External"/><Relationship Id="rId5" Type="http://schemas.openxmlformats.org/officeDocument/2006/relationships/hyperlink" Target="http://www.dopravnikonference.com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-13692"/>
            <a:ext cx="9144000" cy="6885384"/>
          </a:xfrm>
          <a:prstGeom prst="rect">
            <a:avLst/>
          </a:prstGeom>
          <a:solidFill>
            <a:srgbClr val="46787B"/>
          </a:solidFill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15301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86" y="2955100"/>
            <a:ext cx="1374826" cy="4017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322317"/>
            <a:ext cx="79928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Zhodnocení vývoje opatření </a:t>
            </a:r>
            <a:b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rizikových místech 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DK 2014 – 2023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11. 2024, Karlovarský kraj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RSE Project s.r.o.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54E88EB7-6401-4BBA-A168-F99AD399F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79" y="2540726"/>
            <a:ext cx="1725542" cy="123052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0C8702C-114D-4B7C-7E72-4CAFC5AA2B79}"/>
              </a:ext>
            </a:extLst>
          </p:cNvPr>
          <p:cNvSpPr/>
          <p:nvPr/>
        </p:nvSpPr>
        <p:spPr>
          <a:xfrm>
            <a:off x="2627784" y="1628800"/>
            <a:ext cx="720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925756D4-956E-DDD1-091E-63CA043BB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23" y="116632"/>
            <a:ext cx="3816801" cy="187302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59CA283-C91E-9D93-9F6F-330C7C799933}"/>
              </a:ext>
            </a:extLst>
          </p:cNvPr>
          <p:cNvSpPr/>
          <p:nvPr/>
        </p:nvSpPr>
        <p:spPr>
          <a:xfrm>
            <a:off x="0" y="548680"/>
            <a:ext cx="5487623" cy="1125839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ek 24" descr="Obsah obrázku text&#10;&#10;Popis byl vytvořen automaticky">
            <a:extLst>
              <a:ext uri="{FF2B5EF4-FFF2-40B4-BE49-F238E27FC236}">
                <a16:creationId xmlns:a16="http://schemas.microsoft.com/office/drawing/2014/main" id="{F548F947-4FF0-F725-3E6B-B9F88F046C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7270"/>
            <a:ext cx="3963319" cy="1287426"/>
          </a:xfrm>
          <a:prstGeom prst="rect">
            <a:avLst/>
          </a:prstGeom>
        </p:spPr>
      </p:pic>
      <p:pic>
        <p:nvPicPr>
          <p:cNvPr id="4" name="7DBE262B-FAC7-4612-8082-BCA36E2678FB" descr="2FD83780-B645-4E12-B7C4-B4CCB8F2FF39">
            <a:extLst>
              <a:ext uri="{FF2B5EF4-FFF2-40B4-BE49-F238E27FC236}">
                <a16:creationId xmlns:a16="http://schemas.microsoft.com/office/drawing/2014/main" id="{4EB8E87B-0A68-AC6A-6E7F-5A339B5A7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biLevel thresh="25000"/>
          </a:blip>
          <a:srcRect/>
          <a:stretch>
            <a:fillRect/>
          </a:stretch>
        </p:blipFill>
        <p:spPr bwMode="auto">
          <a:xfrm>
            <a:off x="7164288" y="2939721"/>
            <a:ext cx="1211576" cy="23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663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II/209 u obce Horní Slavkov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AEFAA66-17FF-55DA-B481-EB82B6A95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37" t="2401" r="4633" b="8291"/>
          <a:stretch/>
        </p:blipFill>
        <p:spPr>
          <a:xfrm>
            <a:off x="7129" y="1334121"/>
            <a:ext cx="9144000" cy="551723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4" name="Šipka: doleva 3">
            <a:extLst>
              <a:ext uri="{FF2B5EF4-FFF2-40B4-BE49-F238E27FC236}">
                <a16:creationId xmlns:a16="http://schemas.microsoft.com/office/drawing/2014/main" id="{73D57575-17B8-B225-5829-D813287325BD}"/>
              </a:ext>
            </a:extLst>
          </p:cNvPr>
          <p:cNvSpPr/>
          <p:nvPr/>
        </p:nvSpPr>
        <p:spPr>
          <a:xfrm>
            <a:off x="5652120" y="3120629"/>
            <a:ext cx="2736304" cy="194421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II/209 u obce Horní Slavkov</a:t>
            </a:r>
            <a:endParaRPr lang="pl-PL" sz="18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t="-128" r="338" b="128"/>
          <a:stretch/>
        </p:blipFill>
        <p:spPr>
          <a:xfrm>
            <a:off x="-2377" y="1272674"/>
            <a:ext cx="9165389" cy="557868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11560" y="5796172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Provedena instalace SDZ Z3 do směrových oblouků, položení mikrokoberce.</a:t>
            </a:r>
          </a:p>
        </p:txBody>
      </p:sp>
    </p:spTree>
    <p:extLst>
      <p:ext uri="{BB962C8B-B14F-4D97-AF65-F5344CB8AC3E}">
        <p14:creationId xmlns:p14="http://schemas.microsoft.com/office/powerpoint/2010/main" val="16991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I/20 u Vodné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83CA63AC-B5B3-B35E-84B1-A0BABB0B05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-2" y="1304471"/>
            <a:ext cx="9144000" cy="5553529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DB48C1DB-49E8-7A36-4626-47825DB90A8F}"/>
              </a:ext>
            </a:extLst>
          </p:cNvPr>
          <p:cNvSpPr/>
          <p:nvPr/>
        </p:nvSpPr>
        <p:spPr>
          <a:xfrm>
            <a:off x="6074683" y="3672366"/>
            <a:ext cx="2016224" cy="1656184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I/20 u Vodné</a:t>
            </a:r>
            <a:endParaRPr lang="pl-PL" sz="18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7" r="3706" b="4179"/>
          <a:stretch/>
        </p:blipFill>
        <p:spPr>
          <a:xfrm>
            <a:off x="-4" y="1304471"/>
            <a:ext cx="9143998" cy="555382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42720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2016 provedena obnova povrchu vozovky.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30CN 1Ú 4TZ 26LZ po realizaci 11CN 6LZ </a:t>
            </a:r>
          </a:p>
        </p:txBody>
      </p:sp>
    </p:spTree>
    <p:extLst>
      <p:ext uri="{BB962C8B-B14F-4D97-AF65-F5344CB8AC3E}">
        <p14:creationId xmlns:p14="http://schemas.microsoft.com/office/powerpoint/2010/main" val="192121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Obchvat obce Velká Hleďsebe (Trstěnice - Drmoul)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FC253D7-0FB1-1EA2-71C7-BA1FDD4240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1"/>
            <a:ext cx="9151129" cy="5517233"/>
          </a:xfrm>
          <a:prstGeom prst="rect">
            <a:avLst/>
          </a:prstGeom>
        </p:spPr>
      </p:pic>
      <p:sp>
        <p:nvSpPr>
          <p:cNvPr id="2" name="Bublinový popisek: se šipkou dolů 1">
            <a:extLst>
              <a:ext uri="{FF2B5EF4-FFF2-40B4-BE49-F238E27FC236}">
                <a16:creationId xmlns:a16="http://schemas.microsoft.com/office/drawing/2014/main" id="{CDBE206C-B38D-27B6-3A74-8E11A6844CAB}"/>
              </a:ext>
            </a:extLst>
          </p:cNvPr>
          <p:cNvSpPr/>
          <p:nvPr/>
        </p:nvSpPr>
        <p:spPr>
          <a:xfrm>
            <a:off x="3311860" y="4869160"/>
            <a:ext cx="2664296" cy="1296144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Obchvat obce Velká Hleďsebe (Trstěnice - Drmoul)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r="5053" b="10183"/>
          <a:stretch/>
        </p:blipFill>
        <p:spPr>
          <a:xfrm>
            <a:off x="0" y="1329206"/>
            <a:ext cx="9165391" cy="552879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83568" y="5714682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2018 provedeno přeznačení VDZ, doplnění SDZ, zahájena realizace stavby obchvatu.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stavbou obchvatu místo zaniklo, nahrazeno MÚK.</a:t>
            </a:r>
          </a:p>
        </p:txBody>
      </p:sp>
    </p:spTree>
    <p:extLst>
      <p:ext uri="{BB962C8B-B14F-4D97-AF65-F5344CB8AC3E}">
        <p14:creationId xmlns:p14="http://schemas.microsoft.com/office/powerpoint/2010/main" val="68685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II/217 u obce Studánka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15" name="TextovéPole 14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6C97176-6DE8-2828-E216-C0AF79A0B6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1"/>
            <a:ext cx="9151129" cy="5528233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ED7EE70C-2372-CA23-9816-70C61F126C45}"/>
              </a:ext>
            </a:extLst>
          </p:cNvPr>
          <p:cNvSpPr/>
          <p:nvPr/>
        </p:nvSpPr>
        <p:spPr>
          <a:xfrm>
            <a:off x="3779912" y="1740878"/>
            <a:ext cx="2016224" cy="151767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II/210 u Kraslic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7C0BB766-A3F4-5F10-7158-3BA87A8F8B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r="32" b="20625"/>
          <a:stretch/>
        </p:blipFill>
        <p:spPr>
          <a:xfrm>
            <a:off x="-7131" y="1304709"/>
            <a:ext cx="9151129" cy="5528232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60967" y="6027364"/>
            <a:ext cx="8558503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2021 - Úprava úseku je dokončena, položení nového mikrokoberce, instalace SDZ .</a:t>
            </a:r>
          </a:p>
        </p:txBody>
      </p:sp>
    </p:spTree>
    <p:extLst>
      <p:ext uri="{BB962C8B-B14F-4D97-AF65-F5344CB8AC3E}">
        <p14:creationId xmlns:p14="http://schemas.microsoft.com/office/powerpoint/2010/main" val="41639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 I/6 u Karlových Varů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126A2E16-9025-D046-26EE-A632F8EC3C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00697"/>
            <a:ext cx="9151129" cy="5557303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F7C18666-5DA9-F9AE-05CA-45F3C3C498F4}"/>
              </a:ext>
            </a:extLst>
          </p:cNvPr>
          <p:cNvSpPr/>
          <p:nvPr/>
        </p:nvSpPr>
        <p:spPr>
          <a:xfrm>
            <a:off x="6516216" y="2637008"/>
            <a:ext cx="2376264" cy="1583983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 I/6 u Karlových Varů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r="11787" b="9231"/>
          <a:stretch/>
        </p:blipFill>
        <p:spPr>
          <a:xfrm>
            <a:off x="0" y="1204783"/>
            <a:ext cx="9158260" cy="566458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90300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2018 instalace bezpečnostní protismykové úpravy v červeném provedení. V roce 2022 zahájeno úsekové měření rychlosti.</a:t>
            </a:r>
          </a:p>
        </p:txBody>
      </p:sp>
    </p:spTree>
    <p:extLst>
      <p:ext uri="{BB962C8B-B14F-4D97-AF65-F5344CB8AC3E}">
        <p14:creationId xmlns:p14="http://schemas.microsoft.com/office/powerpoint/2010/main" val="270022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Směrové oblouky na silnici I/64 u Hazlova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28D02A1-939E-1564-77CF-ADEFEB4188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1"/>
            <a:ext cx="9151129" cy="5523879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525B1D3C-069D-31D2-A6F1-B61B0177D1F9}"/>
              </a:ext>
            </a:extLst>
          </p:cNvPr>
          <p:cNvSpPr/>
          <p:nvPr/>
        </p:nvSpPr>
        <p:spPr>
          <a:xfrm>
            <a:off x="1908234" y="3126456"/>
            <a:ext cx="2663766" cy="1432189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Směrové oblouky na silnici I/64 u Hazlova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 t="214" r="2885" b="-214"/>
          <a:stretch/>
        </p:blipFill>
        <p:spPr>
          <a:xfrm>
            <a:off x="-14262" y="1343019"/>
            <a:ext cx="9158260" cy="554944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5035054"/>
            <a:ext cx="8211219" cy="163121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Provedeno položení BPÚ, instalace PDZ (říjen 2018),instalace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meteohlásky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37CN 1TZ 2LT po realizaci  v 2019 2CN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2024 – nový povrch, zatím bez BPÚ do doby zjištění stavu financování přeložky</a:t>
            </a:r>
          </a:p>
        </p:txBody>
      </p:sp>
    </p:spTree>
    <p:extLst>
      <p:ext uri="{BB962C8B-B14F-4D97-AF65-F5344CB8AC3E}">
        <p14:creationId xmlns:p14="http://schemas.microsoft.com/office/powerpoint/2010/main" val="80161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II/217 u obce Studánka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15" name="TextovéPole 14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6C97176-6DE8-2828-E216-C0AF79A0B6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46735"/>
            <a:ext cx="9151129" cy="5528233"/>
          </a:xfrm>
          <a:prstGeom prst="rect">
            <a:avLst/>
          </a:prstGeom>
        </p:spPr>
      </p:pic>
      <p:sp>
        <p:nvSpPr>
          <p:cNvPr id="3" name="Bublinový popisek: se šipkou nahoru 2">
            <a:extLst>
              <a:ext uri="{FF2B5EF4-FFF2-40B4-BE49-F238E27FC236}">
                <a16:creationId xmlns:a16="http://schemas.microsoft.com/office/drawing/2014/main" id="{34E7F07A-7C2E-D895-0CE9-230E9A018AF4}"/>
              </a:ext>
            </a:extLst>
          </p:cNvPr>
          <p:cNvSpPr/>
          <p:nvPr/>
        </p:nvSpPr>
        <p:spPr>
          <a:xfrm>
            <a:off x="6434878" y="1760705"/>
            <a:ext cx="2448272" cy="1155513"/>
          </a:xfrm>
          <a:prstGeom prst="up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I/13 u obce Smilov </a:t>
            </a:r>
            <a:endParaRPr lang="pl-PL" sz="18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D19F2D86-FBC2-9C2F-CF0F-168F9395D8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4" b="12734"/>
          <a:stretch/>
        </p:blipFill>
        <p:spPr>
          <a:xfrm>
            <a:off x="0" y="1329039"/>
            <a:ext cx="9158260" cy="5540166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24647" y="6033558"/>
            <a:ext cx="8558503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Aplikace protismykového nátěru jednom pruhu.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2024 – nový povrch, BPÚ bude provedena na jaře 2025</a:t>
            </a:r>
          </a:p>
        </p:txBody>
      </p:sp>
    </p:spTree>
    <p:extLst>
      <p:ext uri="{BB962C8B-B14F-4D97-AF65-F5344CB8AC3E}">
        <p14:creationId xmlns:p14="http://schemas.microsoft.com/office/powerpoint/2010/main" val="21809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ECC05BC-DC3F-3157-7520-D3D5B1FF5E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3" r="46850" b="10277"/>
          <a:stretch/>
        </p:blipFill>
        <p:spPr>
          <a:xfrm>
            <a:off x="0" y="1408124"/>
            <a:ext cx="9143998" cy="544987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7" b="12717"/>
          <a:stretch/>
        </p:blipFill>
        <p:spPr>
          <a:xfrm>
            <a:off x="0" y="1724900"/>
            <a:ext cx="9178644" cy="5133100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II/217 u obce Krásná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Parametry směrového oblouku, horší čitelnost trasy, </a:t>
            </a:r>
            <a:b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vliv povětrnostních podmínek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7" y="5949280"/>
            <a:ext cx="8558503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2022 -  V současné době se zpracovává dotační projekt SFDI.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Získána dotace, probíhá příprava realizace úprav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Hotovo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66CB0C9-C64D-D84C-82EB-D34A3A87F0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CA3CE7E-663F-532A-4A5B-936DC92B1B1C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</p:spTree>
    <p:extLst>
      <p:ext uri="{BB962C8B-B14F-4D97-AF65-F5344CB8AC3E}">
        <p14:creationId xmlns:p14="http://schemas.microsoft.com/office/powerpoint/2010/main" val="520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I/13 za obcí Stráž nad Ohří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CDCFC90-0A64-3C1D-7FCD-913ED0809E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7129" y="1334121"/>
            <a:ext cx="9144000" cy="5523879"/>
          </a:xfrm>
          <a:prstGeom prst="rect">
            <a:avLst/>
          </a:prstGeom>
        </p:spPr>
      </p:pic>
      <p:sp>
        <p:nvSpPr>
          <p:cNvPr id="3" name="Bublinový popisek: se šipkou nahoru 2">
            <a:extLst>
              <a:ext uri="{FF2B5EF4-FFF2-40B4-BE49-F238E27FC236}">
                <a16:creationId xmlns:a16="http://schemas.microsoft.com/office/drawing/2014/main" id="{859255D2-0CC7-A2A8-2C59-FB5DB2C2E377}"/>
              </a:ext>
            </a:extLst>
          </p:cNvPr>
          <p:cNvSpPr/>
          <p:nvPr/>
        </p:nvSpPr>
        <p:spPr>
          <a:xfrm>
            <a:off x="6228184" y="2135095"/>
            <a:ext cx="2448272" cy="1440160"/>
          </a:xfrm>
          <a:prstGeom prst="up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I/13 za obcí Stráž nad Ohří</a:t>
            </a: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b="2523"/>
          <a:stretch/>
        </p:blipFill>
        <p:spPr>
          <a:xfrm>
            <a:off x="-13140" y="1327329"/>
            <a:ext cx="9150011" cy="557761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73519" y="5584046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2017 proběhla realizace PDZ napojeného na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meteohlásku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-&gt; za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nepř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klim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podmínek upozorňuje na nebezpečí smyku a sníží rychlost na 70 km/hod.</a:t>
            </a:r>
          </a:p>
        </p:txBody>
      </p:sp>
    </p:spTree>
    <p:extLst>
      <p:ext uri="{BB962C8B-B14F-4D97-AF65-F5344CB8AC3E}">
        <p14:creationId xmlns:p14="http://schemas.microsoft.com/office/powerpoint/2010/main" val="43797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I/6 u Horních Tašovic – pilíře podjezdu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5888B7E-4448-2B97-37C4-F3315D2629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7129" y="1334121"/>
            <a:ext cx="9144000" cy="5517233"/>
          </a:xfrm>
          <a:prstGeom prst="rect">
            <a:avLst/>
          </a:prstGeom>
        </p:spPr>
      </p:pic>
      <p:sp>
        <p:nvSpPr>
          <p:cNvPr id="3" name="Bublinový popisek: se šipkou nahoru 2">
            <a:extLst>
              <a:ext uri="{FF2B5EF4-FFF2-40B4-BE49-F238E27FC236}">
                <a16:creationId xmlns:a16="http://schemas.microsoft.com/office/drawing/2014/main" id="{F07B4EE1-2266-BC94-FAE5-8F7D4FA5CA8B}"/>
              </a:ext>
            </a:extLst>
          </p:cNvPr>
          <p:cNvSpPr/>
          <p:nvPr/>
        </p:nvSpPr>
        <p:spPr>
          <a:xfrm>
            <a:off x="5894006" y="3892987"/>
            <a:ext cx="2206386" cy="1224136"/>
          </a:xfrm>
          <a:prstGeom prst="up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I/6 u Horních Tašovic – pilíře podjezdu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4290" r="10436"/>
          <a:stretch/>
        </p:blipFill>
        <p:spPr>
          <a:xfrm>
            <a:off x="-7131" y="1340767"/>
            <a:ext cx="9151129" cy="555421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03992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2017 proběhla instalace nového ocelového svodidla chránící pilíř podjezdu.</a:t>
            </a:r>
          </a:p>
        </p:txBody>
      </p:sp>
    </p:spTree>
    <p:extLst>
      <p:ext uri="{BB962C8B-B14F-4D97-AF65-F5344CB8AC3E}">
        <p14:creationId xmlns:p14="http://schemas.microsoft.com/office/powerpoint/2010/main" val="171003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BD94367D-3386-542F-86E1-1A4B1FBDC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4141054"/>
            <a:ext cx="4431738" cy="223738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CB778DD-DC45-5613-3D45-92BC1488C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80" y="4138353"/>
            <a:ext cx="4285848" cy="2332204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BDDD7332-1B39-EB39-7E1B-FBC6653CDC78}"/>
              </a:ext>
            </a:extLst>
          </p:cNvPr>
          <p:cNvSpPr/>
          <p:nvPr/>
        </p:nvSpPr>
        <p:spPr>
          <a:xfrm>
            <a:off x="251520" y="1845283"/>
            <a:ext cx="586814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Celkem představeno na DK 2014 - 2023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383 rizikových míst.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Stav prosinec 2023: 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realizováno na 207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se připravuje na 135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Neřeší se zatím 41 míst.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4686197" y="1540823"/>
            <a:ext cx="44156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Na místech došlo v minulosti k </a:t>
            </a:r>
            <a:r>
              <a:rPr lang="cs-CZ" sz="2000" b="1" dirty="0">
                <a:solidFill>
                  <a:srgbClr val="FF0000"/>
                </a:solidFill>
              </a:rPr>
              <a:t>7662 </a:t>
            </a:r>
            <a:r>
              <a:rPr lang="cs-CZ" sz="2000" dirty="0"/>
              <a:t>dopravním nehodám.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Dle údajů CDV v. v. i. činí socioekonomická ztráta z nehodovosti na místech částku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	13,5 mld. Kč.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EE48E71-AA99-4115-8537-E986142AEE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r="1917" b="531"/>
          <a:stretch/>
        </p:blipFill>
        <p:spPr>
          <a:xfrm>
            <a:off x="0" y="1398927"/>
            <a:ext cx="9144000" cy="513643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46646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míst z DK 2014 – 2023 Česká republika</a:t>
            </a:r>
          </a:p>
        </p:txBody>
      </p:sp>
      <p:pic>
        <p:nvPicPr>
          <p:cNvPr id="4" name="Picture 2" descr="\\NAS\D.Konference\2023\LOGO DK 2023\PNG_3.png">
            <a:extLst>
              <a:ext uri="{FF2B5EF4-FFF2-40B4-BE49-F238E27FC236}">
                <a16:creationId xmlns:a16="http://schemas.microsoft.com/office/drawing/2014/main" id="{783FB519-0EDE-1426-8583-A47DA87A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3816424" cy="123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960948" y="5142793"/>
            <a:ext cx="7366119" cy="156966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13,5 mld. Kč</a:t>
            </a:r>
          </a:p>
        </p:txBody>
      </p:sp>
    </p:spTree>
    <p:extLst>
      <p:ext uri="{BB962C8B-B14F-4D97-AF65-F5344CB8AC3E}">
        <p14:creationId xmlns:p14="http://schemas.microsoft.com/office/powerpoint/2010/main" val="340128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II/222 u obce Počerny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D78420B-7804-2C09-5DEC-D8BA782F88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-2" y="1340767"/>
            <a:ext cx="9144000" cy="5517233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FC03F4D0-862E-3007-6F2F-308D385D3316}"/>
              </a:ext>
            </a:extLst>
          </p:cNvPr>
          <p:cNvSpPr/>
          <p:nvPr/>
        </p:nvSpPr>
        <p:spPr>
          <a:xfrm>
            <a:off x="5840230" y="2348880"/>
            <a:ext cx="2116146" cy="1666473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II/222 u obce Počerny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r="1685" b="9676"/>
          <a:stretch/>
        </p:blipFill>
        <p:spPr>
          <a:xfrm>
            <a:off x="-2" y="1340766"/>
            <a:ext cx="9165200" cy="551723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8" y="5962259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2018 provedená úprava SDZ a VDZ, proběhlo kácení zeleně, položení mikrokoberce.</a:t>
            </a:r>
          </a:p>
        </p:txBody>
      </p:sp>
    </p:spTree>
    <p:extLst>
      <p:ext uri="{BB962C8B-B14F-4D97-AF65-F5344CB8AC3E}">
        <p14:creationId xmlns:p14="http://schemas.microsoft.com/office/powerpoint/2010/main" val="137027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silnici II/230 u Chotěnova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2FA28AA-D195-D93E-C912-A9AAFBB277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1"/>
            <a:ext cx="9151129" cy="5517233"/>
          </a:xfrm>
          <a:prstGeom prst="rect">
            <a:avLst/>
          </a:prstGeom>
        </p:spPr>
      </p:pic>
      <p:sp>
        <p:nvSpPr>
          <p:cNvPr id="2" name="Bublinový popisek: se šipkou dolů 1">
            <a:extLst>
              <a:ext uri="{FF2B5EF4-FFF2-40B4-BE49-F238E27FC236}">
                <a16:creationId xmlns:a16="http://schemas.microsoft.com/office/drawing/2014/main" id="{DDF2305A-70E0-64EA-4531-D73625CC53EC}"/>
              </a:ext>
            </a:extLst>
          </p:cNvPr>
          <p:cNvSpPr/>
          <p:nvPr/>
        </p:nvSpPr>
        <p:spPr>
          <a:xfrm>
            <a:off x="3635896" y="5150405"/>
            <a:ext cx="2736304" cy="1336213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silnici II/230 u Chotěnova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8250" b="9018"/>
          <a:stretch/>
        </p:blipFill>
        <p:spPr>
          <a:xfrm>
            <a:off x="-21311" y="1354650"/>
            <a:ext cx="9151129" cy="558379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46686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2018 instalace betonových zábran do plochy sjezdu, položení mikrokoberce, odstranění zeleně.</a:t>
            </a:r>
          </a:p>
        </p:txBody>
      </p:sp>
    </p:spTree>
    <p:extLst>
      <p:ext uri="{BB962C8B-B14F-4D97-AF65-F5344CB8AC3E}">
        <p14:creationId xmlns:p14="http://schemas.microsoft.com/office/powerpoint/2010/main" val="13616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pro motorová vozidla, Karlovy Vary - Dvory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35CA0F80-FA87-D64B-6202-4BB11E9EA4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1"/>
            <a:ext cx="9151129" cy="5517233"/>
          </a:xfrm>
          <a:prstGeom prst="rect">
            <a:avLst/>
          </a:prstGeom>
        </p:spPr>
      </p:pic>
      <p:sp>
        <p:nvSpPr>
          <p:cNvPr id="2" name="Bublinový popisek: se šipkou nahoru 1">
            <a:extLst>
              <a:ext uri="{FF2B5EF4-FFF2-40B4-BE49-F238E27FC236}">
                <a16:creationId xmlns:a16="http://schemas.microsoft.com/office/drawing/2014/main" id="{4A6F2678-1EB0-E2EA-3EDB-051C2DE94FAB}"/>
              </a:ext>
            </a:extLst>
          </p:cNvPr>
          <p:cNvSpPr/>
          <p:nvPr/>
        </p:nvSpPr>
        <p:spPr>
          <a:xfrm>
            <a:off x="4463452" y="3433841"/>
            <a:ext cx="2664296" cy="1440160"/>
          </a:xfrm>
          <a:prstGeom prst="up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pro motorová vozidla, Karlovy Vary - Dvory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r="8285" b="9474"/>
          <a:stretch/>
        </p:blipFill>
        <p:spPr>
          <a:xfrm>
            <a:off x="-7131" y="1334121"/>
            <a:ext cx="9158259" cy="552387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679592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2016 přeznačení na silnici pro mot. vozidla -&gt; snížení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dov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rychl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na 110 km/hod. V roce 2018 realizováno oplocení, sledování nehodovosti se zvěří.</a:t>
            </a:r>
          </a:p>
        </p:txBody>
      </p:sp>
    </p:spTree>
    <p:extLst>
      <p:ext uri="{BB962C8B-B14F-4D97-AF65-F5344CB8AC3E}">
        <p14:creationId xmlns:p14="http://schemas.microsoft.com/office/powerpoint/2010/main" val="15303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na dálnici D6 u Nového Sedla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E9589D2-B9DC-1BB0-02C0-D65E8EBC98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1"/>
            <a:ext cx="9151129" cy="5523879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5D486FFB-17E6-014E-0065-39E4FFBF4840}"/>
              </a:ext>
            </a:extLst>
          </p:cNvPr>
          <p:cNvSpPr/>
          <p:nvPr/>
        </p:nvSpPr>
        <p:spPr>
          <a:xfrm>
            <a:off x="2987824" y="2833947"/>
            <a:ext cx="2211124" cy="144016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na dálnici D6 u Nového Sedla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t="190" r="191" b="-190"/>
          <a:stretch/>
        </p:blipFill>
        <p:spPr>
          <a:xfrm>
            <a:off x="-7131" y="1349393"/>
            <a:ext cx="9151129" cy="554911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411811"/>
            <a:ext cx="8211219" cy="132343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Došlo k umístění SDZ doporučené rychlosti a A1b „Zatáčka vlevo“, v měsíci červnu budou výsledky měření PVV a poté bude provedeno další opatření pokud bude potřeba.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37CN 1Ú 1TZ 7LZ po realizaci 2019 10CN 2LZ</a:t>
            </a:r>
          </a:p>
        </p:txBody>
      </p:sp>
    </p:spTree>
    <p:extLst>
      <p:ext uri="{BB962C8B-B14F-4D97-AF65-F5344CB8AC3E}">
        <p14:creationId xmlns:p14="http://schemas.microsoft.com/office/powerpoint/2010/main" val="366989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I/64 u Hazlova  – pilíře podjezdu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F94B7F7-B16E-B1BB-4290-69F796A784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1"/>
            <a:ext cx="9151129" cy="5563284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71799973-F438-0057-66D0-8BCAFACE7AA5}"/>
              </a:ext>
            </a:extLst>
          </p:cNvPr>
          <p:cNvSpPr/>
          <p:nvPr/>
        </p:nvSpPr>
        <p:spPr>
          <a:xfrm>
            <a:off x="2021960" y="3333329"/>
            <a:ext cx="2406024" cy="1518815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I/64 u Hazlova  – pilíře podjezdu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389F5ED0-FF81-4CD4-ADD9-4CB1B2A52D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4"/>
          <a:stretch/>
        </p:blipFill>
        <p:spPr>
          <a:xfrm>
            <a:off x="-7131" y="1354887"/>
            <a:ext cx="9158260" cy="557237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6149340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2020 proběhla instalace ocelových svodidel.</a:t>
            </a:r>
          </a:p>
        </p:txBody>
      </p:sp>
    </p:spTree>
    <p:extLst>
      <p:ext uri="{BB962C8B-B14F-4D97-AF65-F5344CB8AC3E}">
        <p14:creationId xmlns:p14="http://schemas.microsoft.com/office/powerpoint/2010/main" val="311192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II/217 u obce Studánka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15" name="TextovéPole 14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6C97176-6DE8-2828-E216-C0AF79A0B6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1"/>
            <a:ext cx="9151129" cy="5528233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ED7EE70C-2372-CA23-9816-70C61F126C45}"/>
              </a:ext>
            </a:extLst>
          </p:cNvPr>
          <p:cNvSpPr/>
          <p:nvPr/>
        </p:nvSpPr>
        <p:spPr>
          <a:xfrm>
            <a:off x="6996080" y="4177292"/>
            <a:ext cx="2088232" cy="1870897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I/20 u Toužimi – pilíře nadjezdu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19F33CE-CCB0-6A35-B6DA-AFCC898B2C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7" r="5757" b="12227"/>
          <a:stretch/>
        </p:blipFill>
        <p:spPr>
          <a:xfrm>
            <a:off x="0" y="1345031"/>
            <a:ext cx="9162060" cy="5528233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416847" y="5796172"/>
            <a:ext cx="8558503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Úprava úseku je dokončena, položení nového mikrokoberce, instalace SDZ .</a:t>
            </a:r>
          </a:p>
        </p:txBody>
      </p:sp>
    </p:spTree>
    <p:extLst>
      <p:ext uri="{BB962C8B-B14F-4D97-AF65-F5344CB8AC3E}">
        <p14:creationId xmlns:p14="http://schemas.microsoft.com/office/powerpoint/2010/main" val="311885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P113 na silnici II/213 u Skalné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68646FFD-61E2-90F0-9775-7F54089F9E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1"/>
            <a:ext cx="9151129" cy="5517233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3EFA978E-30D4-0E15-CE7F-D73E146B4659}"/>
              </a:ext>
            </a:extLst>
          </p:cNvPr>
          <p:cNvSpPr/>
          <p:nvPr/>
        </p:nvSpPr>
        <p:spPr>
          <a:xfrm>
            <a:off x="2771800" y="2996952"/>
            <a:ext cx="2880320" cy="144016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P113 na silnici II/213 u Skalné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2" b="3916"/>
          <a:stretch/>
        </p:blipFill>
        <p:spPr>
          <a:xfrm>
            <a:off x="0" y="1334120"/>
            <a:ext cx="9151129" cy="555630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09583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2017 doplněno VDZ, zrcadlo, které zlepšuje rozhledové poměry při vjezdu do křižovatky ve směru od Plesné. </a:t>
            </a:r>
          </a:p>
        </p:txBody>
      </p:sp>
    </p:spTree>
    <p:extLst>
      <p:ext uri="{BB962C8B-B14F-4D97-AF65-F5344CB8AC3E}">
        <p14:creationId xmlns:p14="http://schemas.microsoft.com/office/powerpoint/2010/main" val="205693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II/217 u obce Studánka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15" name="TextovéPole 14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F38DE59-EAB7-87CA-5D79-7FBBE0A6CD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50" r="8263" b="11957"/>
          <a:stretch/>
        </p:blipFill>
        <p:spPr>
          <a:xfrm>
            <a:off x="-1" y="1325935"/>
            <a:ext cx="9158259" cy="5532066"/>
          </a:xfrm>
          <a:prstGeom prst="rect">
            <a:avLst/>
          </a:prstGeom>
        </p:spPr>
      </p:pic>
      <p:sp>
        <p:nvSpPr>
          <p:cNvPr id="3" name="Bublinový popisek: se šipkou nahoru 2">
            <a:extLst>
              <a:ext uri="{FF2B5EF4-FFF2-40B4-BE49-F238E27FC236}">
                <a16:creationId xmlns:a16="http://schemas.microsoft.com/office/drawing/2014/main" id="{34E7F07A-7C2E-D895-0CE9-230E9A018AF4}"/>
              </a:ext>
            </a:extLst>
          </p:cNvPr>
          <p:cNvSpPr/>
          <p:nvPr/>
        </p:nvSpPr>
        <p:spPr>
          <a:xfrm>
            <a:off x="3275856" y="4110851"/>
            <a:ext cx="2448272" cy="1263864"/>
          </a:xfrm>
          <a:prstGeom prst="up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silnici II/220 u Děpoltovic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D19F2D86-FBC2-9C2F-CF0F-168F9395D8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1" b="9561"/>
          <a:stretch/>
        </p:blipFill>
        <p:spPr>
          <a:xfrm>
            <a:off x="3480" y="1340768"/>
            <a:ext cx="9158260" cy="5540166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266613" y="6093296"/>
            <a:ext cx="8558503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2022 došlo k rozšíření křižovatky , doplněn odbočovací pruh.</a:t>
            </a:r>
          </a:p>
        </p:txBody>
      </p:sp>
    </p:spTree>
    <p:extLst>
      <p:ext uri="{BB962C8B-B14F-4D97-AF65-F5344CB8AC3E}">
        <p14:creationId xmlns:p14="http://schemas.microsoft.com/office/powerpoint/2010/main" val="53264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II/217 u obce Studánka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15" name="TextovéPole 14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81F317-4033-5419-5E77-8FD28EF221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5379" b="10800"/>
          <a:stretch/>
        </p:blipFill>
        <p:spPr>
          <a:xfrm>
            <a:off x="0" y="1317834"/>
            <a:ext cx="9158260" cy="5540166"/>
          </a:xfrm>
          <a:prstGeom prst="rect">
            <a:avLst/>
          </a:prstGeom>
        </p:spPr>
      </p:pic>
      <p:sp>
        <p:nvSpPr>
          <p:cNvPr id="3" name="Bublinový popisek: se šipkou nahoru 2">
            <a:extLst>
              <a:ext uri="{FF2B5EF4-FFF2-40B4-BE49-F238E27FC236}">
                <a16:creationId xmlns:a16="http://schemas.microsoft.com/office/drawing/2014/main" id="{34E7F07A-7C2E-D895-0CE9-230E9A018AF4}"/>
              </a:ext>
            </a:extLst>
          </p:cNvPr>
          <p:cNvSpPr/>
          <p:nvPr/>
        </p:nvSpPr>
        <p:spPr>
          <a:xfrm>
            <a:off x="3491880" y="4525174"/>
            <a:ext cx="2448272" cy="1263864"/>
          </a:xfrm>
          <a:prstGeom prst="up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8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ul. Sokolovské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D19F2D86-FBC2-9C2F-CF0F-168F9395D8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4" b="9704"/>
          <a:stretch/>
        </p:blipFill>
        <p:spPr>
          <a:xfrm>
            <a:off x="0" y="1281969"/>
            <a:ext cx="9158260" cy="5540166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51554" y="5774832"/>
            <a:ext cx="8558503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Doplněno VDZ V12e „bílá klikatá čára“ která upozorňuje na místo vyžadující zvýšenou opatrnost.</a:t>
            </a:r>
          </a:p>
        </p:txBody>
      </p:sp>
    </p:spTree>
    <p:extLst>
      <p:ext uri="{BB962C8B-B14F-4D97-AF65-F5344CB8AC3E}">
        <p14:creationId xmlns:p14="http://schemas.microsoft.com/office/powerpoint/2010/main" val="333343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047CE28-78E2-E067-B0C9-7378F93B5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3538" b="9833"/>
          <a:stretch/>
        </p:blipFill>
        <p:spPr>
          <a:xfrm>
            <a:off x="-3" y="1608225"/>
            <a:ext cx="9143998" cy="524977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>
          <a:xfrm>
            <a:off x="-21663" y="1680310"/>
            <a:ext cx="9182907" cy="519919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Vjezd do ul. Tržiště v Karlových Varech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Stav vozovky v oblouku, nepřehlednost úseku a parametry trasy.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5841356"/>
            <a:ext cx="8558503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V přípravě úprava DZ, doplnění SSZ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Osazeno SSZ, nehod ubylo, na konferenci zaznělo, že se zvažuje osazení i na další vjezdy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3EFD5CA-B4BF-8400-9962-025D28FD26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859160C-FD77-B300-0D03-E8C82CBA4DFA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</p:spTree>
    <p:extLst>
      <p:ext uri="{BB962C8B-B14F-4D97-AF65-F5344CB8AC3E}">
        <p14:creationId xmlns:p14="http://schemas.microsoft.com/office/powerpoint/2010/main" val="359518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00600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Riziková místa na typech komunikací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545F6E9-1268-E12E-C1A8-0352F52D8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13208"/>
            <a:ext cx="3816424" cy="1239709"/>
          </a:xfrm>
          <a:prstGeom prst="rect">
            <a:avLst/>
          </a:prstGeom>
        </p:spPr>
      </p:pic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7738F517-AD8E-42D4-A4E3-203C51CDD98F}"/>
              </a:ext>
            </a:extLst>
          </p:cNvPr>
          <p:cNvGraphicFramePr>
            <a:graphicFrameLocks/>
          </p:cNvGraphicFramePr>
          <p:nvPr/>
        </p:nvGraphicFramePr>
        <p:xfrm>
          <a:off x="383063" y="1855145"/>
          <a:ext cx="7732425" cy="3767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810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5BD4FCC-47F6-EE2D-8FC1-32E359D841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1" r="4325" b="14647"/>
          <a:stretch/>
        </p:blipFill>
        <p:spPr>
          <a:xfrm>
            <a:off x="-4928" y="1696123"/>
            <a:ext cx="9143997" cy="516187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>
          <a:xfrm>
            <a:off x="0" y="1653044"/>
            <a:ext cx="9144000" cy="519919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sil. I/13 u Květnové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Značně odlišné parametry oblouku od sousedních v trase,</a:t>
            </a:r>
            <a:b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pevné překážky kolem komunikace</a:t>
            </a:r>
          </a:p>
          <a:p>
            <a:pPr algn="just"/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225965" y="4912400"/>
            <a:ext cx="8558503" cy="15696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Provedeno v roce 2022 zdrsnění povrchu. Hotový BA, PD se zpracovává, na základě dendrologického průzkumu budou odstraněny stromy, provede se úprava HV, odstranění svodidla – vznik únikové zóny. PD letos, stejně jako SP. Realizace v plánu 2025. Případně narovnání oblouku v závislosti na přípravě 4-pruhu.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Realizace odstranění stromů, svodidla a </a:t>
            </a:r>
            <a:r>
              <a:rPr lang="cs-CZ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úpravy 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plánu </a:t>
            </a:r>
            <a:r>
              <a:rPr lang="cs-CZ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jaře 2025</a:t>
            </a:r>
            <a:endParaRPr lang="cs-C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734EB2F-D79F-D528-3F10-19CEFAAECA85}"/>
              </a:ext>
            </a:extLst>
          </p:cNvPr>
          <p:cNvSpPr txBox="1">
            <a:spLocks/>
          </p:cNvSpPr>
          <p:nvPr/>
        </p:nvSpPr>
        <p:spPr>
          <a:xfrm>
            <a:off x="1481750" y="104673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Karlovarský kraj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C8FE350-1029-0C08-1301-A80D6A3855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8783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3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r="9696" b="4079"/>
          <a:stretch/>
        </p:blipFill>
        <p:spPr bwMode="auto">
          <a:xfrm>
            <a:off x="0" y="1364414"/>
            <a:ext cx="9144000" cy="549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0" b="12400"/>
          <a:stretch/>
        </p:blipFill>
        <p:spPr>
          <a:xfrm>
            <a:off x="1538" y="1700808"/>
            <a:ext cx="9144000" cy="5157192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I/21 u Žirovic – opěry podjezdu a stromy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92747" y="1756902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překážky v blízkosti jízdního pruhu, vysoké riziko vážného následku v případě střetu s PP.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8" y="2357701"/>
            <a:ext cx="8482584" cy="424731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2016 - ŘSD nechalo zpracovat BI dálnic a silnic I. tříd v KVK -&gt; vznikl elaborát pro zadání PD k řešení závad plynoucích z BI.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je zadáno zpracování PD k řešení PP. Prioritou pro ŘSD KVK bylo řešení nevyhovujících sjezdů, PP bude ŘSD řešit komplexně v celém KVK v roce 2018 -&gt; budou se instalovat ocel. nebo bet. svodidla, kde nebude </a:t>
            </a:r>
            <a:r>
              <a:rPr lang="cs-CZ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</a:t>
            </a: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šířka bude snaha o odstranění PP nebo proběhnou alespoň nátěry PP apod.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postupné odstraňování stromů (nyní na I/6 a I/13).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řešení PP pro KVK bude probíhat komplexně na silnicích I/64, I/21, I/20 po dokončení rekonstrukce silnice u Hazlova v říjnu 2018.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opozdilo se zpracování PD , problém s vlastníky pozemků, realizace se posouvá na letošní rok 2019.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2020 - problém se stromy které tvoří alej a jejich odstranění není reálné. Ochránění svodidly je finančně velmi nákladné. Na stromy bude zpracován dendrologický průzkum a na základě jeho výsledků bude navrženo reálné opatření.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 Průzkum neumožňuje pokácet stromy v celém úseku, s tím souvisí náročnost případné úpravy.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Po udělení souhlasu SŽ budou osazeny reflexní desky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Probíhá soutěž na zhotovitele, smlouva před podpisem, realizace do 12/2024</a:t>
            </a:r>
          </a:p>
        </p:txBody>
      </p:sp>
    </p:spTree>
    <p:extLst>
      <p:ext uri="{BB962C8B-B14F-4D97-AF65-F5344CB8AC3E}">
        <p14:creationId xmlns:p14="http://schemas.microsoft.com/office/powerpoint/2010/main" val="33837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r="8202" b="3871"/>
          <a:stretch/>
        </p:blipFill>
        <p:spPr bwMode="auto">
          <a:xfrm>
            <a:off x="-2" y="1352572"/>
            <a:ext cx="9144002" cy="550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/>
        </p:blipFill>
        <p:spPr>
          <a:xfrm>
            <a:off x="-3" y="1412777"/>
            <a:ext cx="9144000" cy="544522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I/21 u Střížova – portál velkoplošného DZ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překážky v blízkosti jízdního pruhu, vysoké riziko vážného následku v případě střetu s PP.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2591612"/>
            <a:ext cx="8482584" cy="424731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2016 - ŘSD nechalo zpracovat BI dálnic a silnic I. tříd v KVK -&gt; vznikl elaborát pro zadání PD k řešení závad plynoucích z BI.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je zadáno zpracování PD k řešení PP. Prioritou pro ŘSD KVK bylo řešení nevyhovujících sjezdů, PP bude ŘSD řešit komplexně v celém KVK v roce 2018 -&gt; budou se instalovat ocel. nebo bet. svodidla, kde nebude </a:t>
            </a:r>
            <a:r>
              <a:rPr lang="cs-CZ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</a:t>
            </a: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šířka bude snaha o odstranění PP nebo proběhnou alespoň nátěry PP apod.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řešení PP pro KVK bude probíhat komplexně na silnicích I/64, I/21, I/20 po dokončení rekonstrukce silnice u Hazlova v říjnu 2018.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opozdilo se zpracování PD , problém s vlastníky pozemků, realizace se posouvá na letošní rok 2019.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2020+2021 - zde se bude jednat o komplexnější řešení, jelikož na problematický úsek navazují další, neméně problematická místa.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v současně době zpracováváme diagnostiku a připravujeme PD, v rámci budeme řešit ochranu portálů realizace 2023-24.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Hotová diagnostika, PD zadána. V rámci připravované opravy budou osazena betonová svodidla, realizace nejdříve 2025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V listopadu bude zahájen VZ na opravu tohoto úseku, budou doplněna i betonová svodidla, ZS 2025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42913" t="31874" r="31100" b="8619"/>
          <a:stretch/>
        </p:blipFill>
        <p:spPr>
          <a:xfrm>
            <a:off x="0" y="1363627"/>
            <a:ext cx="9129668" cy="549437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" r="450"/>
          <a:stretch/>
        </p:blipFill>
        <p:spPr>
          <a:xfrm>
            <a:off x="1" y="1669616"/>
            <a:ext cx="9143999" cy="5188385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ul. Jáchymovské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omezený rozhled, psychologické vnímání.</a:t>
            </a: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225966" y="3788000"/>
            <a:ext cx="8482584" cy="280076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2019 -  Byla zadána technická studie na řešení křižovatky, termín dokončení listopad roku 2020. Následně se budou realizovat opatření které vyplynou z TS.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TS již byla dokončená a na základě doporučení budou provedeny úpravy a již byla zadána PD na vytvoření nové okružní křižovatky.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Dokončena PD na úpravu, probíhá příprava podkladů pro stavební povolení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Probíhá PD stavebního povolení.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Probíhá stavební řízení, realizace výhledově, potřeba zajistit finanční prostředky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V rámci stavebního řízení námitka, dopracovává se přeložka kanalizace, pokračuje stavební řízení, SP 2025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4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DE4753-EA87-D8B3-B3A4-B33F0E5C7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4" t="-700" r="47638" b="10704"/>
          <a:stretch/>
        </p:blipFill>
        <p:spPr>
          <a:xfrm>
            <a:off x="-2" y="1391489"/>
            <a:ext cx="9143998" cy="546651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" r="512"/>
          <a:stretch/>
        </p:blipFill>
        <p:spPr>
          <a:xfrm>
            <a:off x="-4" y="1681976"/>
            <a:ext cx="9143998" cy="519485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Ulice K.H. Borovského v Sokolově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Směrové vedení v místě dělicího ostrůvku při daných intenzitách a charakteru provozu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83063" y="5213082"/>
            <a:ext cx="8558503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V současné době jednáme s městem Sokolov o úpravě chodníku, rozděleno na 3 etapy, provedlo se základní vyhodnocení nehod a návrhy na opatření.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Připraveny spodní úseky, realizace letos, řešený úsek by měl navazovat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Toto místo zatím neřešeno, je v pořadí</a:t>
            </a:r>
          </a:p>
        </p:txBody>
      </p:sp>
      <p:sp>
        <p:nvSpPr>
          <p:cNvPr id="29" name="TextovéPole 28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Karlovarský kraj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B9C022C-F3CA-BD86-5BD5-03DD87F9AA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8783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9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79F132-C9D3-4185-1E3B-9292E1EC3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4" t="-4270" r="7476" b="10148"/>
          <a:stretch/>
        </p:blipFill>
        <p:spPr>
          <a:xfrm>
            <a:off x="-14110" y="1173187"/>
            <a:ext cx="9158110" cy="568481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" r="331"/>
          <a:stretch/>
        </p:blipFill>
        <p:spPr>
          <a:xfrm>
            <a:off x="-26509" y="1709088"/>
            <a:ext cx="9182907" cy="519919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sil. III/21036 u města Oloví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Stav vozovky v oblouku, nepřehlednost úseku </a:t>
            </a:r>
            <a:b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a parametry trasy</a:t>
            </a:r>
          </a:p>
          <a:p>
            <a:pPr algn="just"/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364756" y="5805264"/>
            <a:ext cx="8558503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Opatřeni se zatím nerealizují,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Zatím probíhá řešení ostatních úseku, tento je v pořadí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Provedena oprava svodidla, </a:t>
            </a:r>
            <a:r>
              <a:rPr lang="cs-CZ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osazeno zrcadlo </a:t>
            </a:r>
            <a:endParaRPr lang="cs-C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66FA931-044C-440D-CAC4-92EED2E7DB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87836"/>
            <a:ext cx="1168860" cy="114721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36A35D3-543D-D93B-F242-9AFD89E5D78D}"/>
              </a:ext>
            </a:extLst>
          </p:cNvPr>
          <p:cNvSpPr txBox="1">
            <a:spLocks/>
          </p:cNvSpPr>
          <p:nvPr/>
        </p:nvSpPr>
        <p:spPr>
          <a:xfrm>
            <a:off x="1481750" y="104673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Karlovarský kraj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37FDB-CC65-2509-AEA7-887679897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6512644-AE52-CAD2-AB03-275F1F6A7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2" b="8602"/>
          <a:stretch/>
        </p:blipFill>
        <p:spPr>
          <a:xfrm>
            <a:off x="-13841" y="1173186"/>
            <a:ext cx="9158110" cy="5684814"/>
          </a:xfrm>
          <a:prstGeom prst="rect">
            <a:avLst/>
          </a:prstGeom>
        </p:spPr>
      </p:pic>
      <p:pic>
        <p:nvPicPr>
          <p:cNvPr id="6" name="Obrázek 5" descr="Obsah obrázku venku, strom, výjev, cesta&#10;&#10;Popis byl vytvořen automaticky">
            <a:extLst>
              <a:ext uri="{FF2B5EF4-FFF2-40B4-BE49-F238E27FC236}">
                <a16:creationId xmlns:a16="http://schemas.microsoft.com/office/drawing/2014/main" id="{461EC16A-BF5D-27C4-9F1A-7AD54BB483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7" y="669562"/>
            <a:ext cx="9158110" cy="618843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C9FBC08-5B6F-B883-35E9-E3D19887F1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19A02755-EFAE-8C66-2CDC-F62EE2708B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F725CDC5-3668-5475-5EAB-94BD331DFD02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45EC8238-AC53-7DDF-5A35-4131531A5A9B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23696F4-BD81-1D88-2807-7F3595BDF2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>
          <a:xfrm>
            <a:off x="-19455" y="1679739"/>
            <a:ext cx="9182907" cy="519919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AF7BED11-4865-B1BE-54CB-97784C1D7715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sil. II/181 u města Nové Sedlo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7CF73297-2271-B80E-AB54-76DA4779C13A}"/>
              </a:ext>
            </a:extLst>
          </p:cNvPr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Horší čitelnost trasy v klesání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859824E6-DFF6-17C5-2E02-CC8168022F06}"/>
              </a:ext>
            </a:extLst>
          </p:cNvPr>
          <p:cNvSpPr/>
          <p:nvPr/>
        </p:nvSpPr>
        <p:spPr>
          <a:xfrm>
            <a:off x="364756" y="5805264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Provedena oprava svodidla, osazeno zrcadlo, příprava projektu na přestavbu OK v rámci obchvatu Nového Sedla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2C76562-4FA9-7FA9-D6EB-66891960D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87836"/>
            <a:ext cx="1168860" cy="114721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F83E1D1-294A-D5D8-2C24-C1977A67CBD2}"/>
              </a:ext>
            </a:extLst>
          </p:cNvPr>
          <p:cNvSpPr txBox="1">
            <a:spLocks/>
          </p:cNvSpPr>
          <p:nvPr/>
        </p:nvSpPr>
        <p:spPr>
          <a:xfrm>
            <a:off x="1481750" y="104673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Karlovarský kraj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1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239F1-1A91-2921-34FB-F366477BB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A12B23-B1D3-369F-F549-83DA7F1E0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" b="2563"/>
          <a:stretch/>
        </p:blipFill>
        <p:spPr>
          <a:xfrm>
            <a:off x="42135" y="1173186"/>
            <a:ext cx="9112379" cy="5684814"/>
          </a:xfrm>
          <a:prstGeom prst="rect">
            <a:avLst/>
          </a:prstGeom>
        </p:spPr>
      </p:pic>
      <p:pic>
        <p:nvPicPr>
          <p:cNvPr id="7" name="Obrázek 6" descr="Obsah obrázku venku, výjev, cesta, vozidlo&#10;&#10;Popis byl vytvořen automaticky">
            <a:extLst>
              <a:ext uri="{FF2B5EF4-FFF2-40B4-BE49-F238E27FC236}">
                <a16:creationId xmlns:a16="http://schemas.microsoft.com/office/drawing/2014/main" id="{6ACE5B41-0134-DBF6-614E-07A9C25D4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1" y="883642"/>
            <a:ext cx="9182907" cy="597435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91BBDAA-3403-5CA1-5B5C-1725BA6403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135F7B62-66C2-C0C1-FF7C-25BDB2EE61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197D8A0A-5843-8EFB-CBE0-5F4124FAF9C2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A501BB4D-AB33-0051-8526-CD303D73EA91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9C56BE05-A61C-9EC7-B5AA-D8C12150E4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>
          <a:xfrm>
            <a:off x="-15641" y="1658807"/>
            <a:ext cx="9182907" cy="519919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0E40FD8E-D29C-1274-EB97-AEE0B7F89B77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Přechody na ul. Bezručova v Karlových Varech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C4155C50-181C-68A2-4376-99458F875143}"/>
              </a:ext>
            </a:extLst>
          </p:cNvPr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Nevhodný vstup na přechod, dlouhý přechod pro chodce bariérové přístupy (návazné trasy)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7BF1E608-5F62-6026-DFDA-62589F056C80}"/>
              </a:ext>
            </a:extLst>
          </p:cNvPr>
          <p:cNvSpPr/>
          <p:nvPr/>
        </p:nvSpPr>
        <p:spPr>
          <a:xfrm>
            <a:off x="364756" y="5805264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Spodní část přechodů v přípravě, probíhá majetkoprávní vypořádání, oba přechody budou řešeny společně, ZS po roce 2025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36FEEB4-0916-3D5B-F3EF-BA5B2F8506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87836"/>
            <a:ext cx="1168860" cy="114721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F8E7E06-D33D-3CD5-948F-023D4404A7F0}"/>
              </a:ext>
            </a:extLst>
          </p:cNvPr>
          <p:cNvSpPr txBox="1">
            <a:spLocks/>
          </p:cNvSpPr>
          <p:nvPr/>
        </p:nvSpPr>
        <p:spPr>
          <a:xfrm>
            <a:off x="1481750" y="104673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Karlovarský kraj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32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976664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k vývoji opatření na místech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16832"/>
            <a:ext cx="8298308" cy="4527557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Průběžně zveřejňujeme nově zjištěné informace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     k vývoji opatření na místech na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webových stránkách</a:t>
            </a:r>
          </a:p>
          <a:p>
            <a:pPr marL="0" indent="0" algn="just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Dopravní konference.</a:t>
            </a:r>
          </a:p>
          <a:p>
            <a:pPr marL="0" indent="0" algn="ctr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www.dopravnikonference.com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Sdělte nám prosím nové informace k RM: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601 367 009 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info@dopravnikonference.com</a:t>
            </a:r>
            <a:endParaRPr lang="cs-CZ" sz="1700" b="1" dirty="0">
              <a:solidFill>
                <a:srgbClr val="417D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martin.landsfeld@samdi.cz</a:t>
            </a:r>
            <a:endParaRPr lang="cs-CZ" sz="1700" b="1" dirty="0">
              <a:solidFill>
                <a:srgbClr val="417D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417D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stránky: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- vyhledat Dopravní konference s BESIPEM.</a:t>
            </a:r>
          </a:p>
          <a:p>
            <a:pPr marL="0" indent="0" algn="ctr">
              <a:buNone/>
            </a:pPr>
            <a:endParaRPr lang="cs-CZ" sz="2800" b="1" dirty="0"/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</p:txBody>
      </p:sp>
      <p:pic>
        <p:nvPicPr>
          <p:cNvPr id="15" name="Obrázek 14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066B74CE-9ED5-445A-BEBC-72F9A2C7DB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13" y="4077072"/>
            <a:ext cx="2234128" cy="267106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9"/>
          <a:srcRect l="7475" t="9982" r="67325"/>
          <a:stretch/>
        </p:blipFill>
        <p:spPr>
          <a:xfrm>
            <a:off x="6372200" y="1806411"/>
            <a:ext cx="2448272" cy="223731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5D573CF-F81B-91B9-4862-A38BAC8D5A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5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-6949"/>
            <a:ext cx="9144000" cy="687189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08B5A331-135A-704A-8023-D4942898B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624"/>
            <a:ext cx="4695549" cy="230425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A2C0746-A86D-DE41-A8A5-AD8BDC598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06" y="5685191"/>
            <a:ext cx="537376" cy="4799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80A33C6-E316-A044-9A2E-969EE40E7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83" y="5763330"/>
            <a:ext cx="1374826" cy="4017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166377" y="4197844"/>
            <a:ext cx="3909679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</p:txBody>
      </p:sp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BB5EB444-7C20-4DC4-B0B7-A80F4CC523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546312"/>
            <a:ext cx="1211576" cy="8640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691A9D4-134F-A905-1E46-0FC15EA177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978" y="5786026"/>
            <a:ext cx="1516754" cy="28783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9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475252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Počty rizikových míst v krajích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614AB61-068E-DF2E-BE57-A8A451863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26" y="-17881"/>
            <a:ext cx="3815407" cy="1239379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>
          <a:xfrm rot="18918014">
            <a:off x="4897353" y="4923825"/>
            <a:ext cx="1077486" cy="2507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E8F540C4-F352-7007-E3B3-9157751CA7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2665115"/>
              </p:ext>
            </p:extLst>
          </p:nvPr>
        </p:nvGraphicFramePr>
        <p:xfrm>
          <a:off x="-24388" y="1916832"/>
          <a:ext cx="9252564" cy="3859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407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68863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Časová náročnost realizací opatření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323528" y="1829001"/>
            <a:ext cx="84614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b="1" dirty="0"/>
              <a:t> 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Většinu úprav míst již správci řeší ze střednědobého a   dlouhodobého hlediska, což je časově náročné (i na několik let).</a:t>
            </a: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   Souvisí to např.: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bezpečnostních inspekcí.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dokumentací pro DÚR, DSP a DPS, (EIA) respektive nově dokumentaci pro povolení záměru (DPZ).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nalezení finančních prostředků na realizaci.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výběrem dodavatele stavby.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konečnou přestavbou místa.</a:t>
            </a:r>
          </a:p>
          <a:p>
            <a:pPr marL="0" lvl="2"/>
            <a:endParaRPr lang="pl-PL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1146" lvl="2" indent="-391146">
              <a:buFont typeface="Wingdings" panose="05000000000000000000" pitchFamily="2" charset="2"/>
              <a:buChar char="§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Naším cílem je, aby se v letošním roce podařila realizovat opatření na dalších místech.</a:t>
            </a:r>
          </a:p>
        </p:txBody>
      </p:sp>
      <p:pic>
        <p:nvPicPr>
          <p:cNvPr id="5" name="Picture 2" descr="\\NAS\D.Konference\2023\LOGO DK 2023\PNG_3.png">
            <a:extLst>
              <a:ext uri="{FF2B5EF4-FFF2-40B4-BE49-F238E27FC236}">
                <a16:creationId xmlns:a16="http://schemas.microsoft.com/office/drawing/2014/main" id="{34168794-3AFF-D681-2649-B7B6F5E9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07" y="56392"/>
            <a:ext cx="3813184" cy="123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5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vod, elektronika&#10;&#10;Popis byl vytvořen automaticky">
            <a:extLst>
              <a:ext uri="{FF2B5EF4-FFF2-40B4-BE49-F238E27FC236}">
                <a16:creationId xmlns:a16="http://schemas.microsoft.com/office/drawing/2014/main" id="{C12E318B-CD7F-3A46-B8B1-7C5807FC14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8816"/>
          <a:stretch/>
        </p:blipFill>
        <p:spPr>
          <a:xfrm>
            <a:off x="0" y="0"/>
            <a:ext cx="9144000" cy="68927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E284A2-4839-5442-AFD8-CD992628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1552571" cy="1523820"/>
          </a:xfrm>
          <a:prstGeom prst="rect">
            <a:avLst/>
          </a:prstGeom>
        </p:spPr>
      </p:pic>
      <p:pic>
        <p:nvPicPr>
          <p:cNvPr id="32" name="Obrázek 31" descr="Obsah obrázku LEGO, hračka&#10;&#10;Popis byl vytvořen automaticky">
            <a:extLst>
              <a:ext uri="{FF2B5EF4-FFF2-40B4-BE49-F238E27FC236}">
                <a16:creationId xmlns:a16="http://schemas.microsoft.com/office/drawing/2014/main" id="{49EFE489-C200-4048-8CEC-6ECB4E63F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731541"/>
            <a:ext cx="10153128" cy="35167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331640" y="2306840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 provedena nebo dokončena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realizace opatření na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lokalitách!</a:t>
            </a:r>
          </a:p>
        </p:txBody>
      </p:sp>
    </p:spTree>
    <p:extLst>
      <p:ext uri="{BB962C8B-B14F-4D97-AF65-F5344CB8AC3E}">
        <p14:creationId xmlns:p14="http://schemas.microsoft.com/office/powerpoint/2010/main" val="17702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Oblouk na II/230 nedaleko Dolního hamru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81B3CC4-4534-DFD7-A6B1-1C5B17D50D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2"/>
            <a:ext cx="9151129" cy="5523878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D94430BD-4D99-90CB-E579-066FD4F00B0B}"/>
              </a:ext>
            </a:extLst>
          </p:cNvPr>
          <p:cNvSpPr/>
          <p:nvPr/>
        </p:nvSpPr>
        <p:spPr>
          <a:xfrm>
            <a:off x="3347865" y="4408526"/>
            <a:ext cx="2325956" cy="165618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Oblouk na II/230 nedaleko Dolního hamru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8D749651-119F-4DF2-ABD3-973BFB662C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"/>
          <a:stretch/>
        </p:blipFill>
        <p:spPr>
          <a:xfrm>
            <a:off x="-39303" y="1340767"/>
            <a:ext cx="9163086" cy="552387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796171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2020 proběhla obnova povrchu, doplnění SDZ doporučená rychlost 30 km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retroreflexi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svodidla pro motorkáře..</a:t>
            </a:r>
          </a:p>
        </p:txBody>
      </p:sp>
    </p:spTree>
    <p:extLst>
      <p:ext uri="{BB962C8B-B14F-4D97-AF65-F5344CB8AC3E}">
        <p14:creationId xmlns:p14="http://schemas.microsoft.com/office/powerpoint/2010/main" val="185133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II/217 u obce Studánka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15" name="TextovéPole 14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6C97176-6DE8-2828-E216-C0AF79A0B6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34121"/>
            <a:ext cx="9151129" cy="5528233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ED7EE70C-2372-CA23-9816-70C61F126C45}"/>
              </a:ext>
            </a:extLst>
          </p:cNvPr>
          <p:cNvSpPr/>
          <p:nvPr/>
        </p:nvSpPr>
        <p:spPr>
          <a:xfrm>
            <a:off x="1403648" y="1953763"/>
            <a:ext cx="2232248" cy="1704071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II/217 u obce Studánka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2200"/>
          <a:stretch/>
        </p:blipFill>
        <p:spPr>
          <a:xfrm>
            <a:off x="-7131" y="1340768"/>
            <a:ext cx="9151129" cy="5523880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292747" y="6165304"/>
            <a:ext cx="8558503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2020 proběhl ořez zeleně a doplněny směrové sloupky.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2023 – zdrsnění povrchu</a:t>
            </a:r>
          </a:p>
        </p:txBody>
      </p:sp>
    </p:spTree>
    <p:extLst>
      <p:ext uri="{BB962C8B-B14F-4D97-AF65-F5344CB8AC3E}">
        <p14:creationId xmlns:p14="http://schemas.microsoft.com/office/powerpoint/2010/main" val="5628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II/217 u obce Studánka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15" name="TextovéPole 14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Karlovarský kraj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6C97176-6DE8-2828-E216-C0AF79A0B6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t="2401" r="4633" b="8291"/>
          <a:stretch/>
        </p:blipFill>
        <p:spPr>
          <a:xfrm>
            <a:off x="0" y="1346735"/>
            <a:ext cx="9151129" cy="5528233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ED7EE70C-2372-CA23-9816-70C61F126C45}"/>
              </a:ext>
            </a:extLst>
          </p:cNvPr>
          <p:cNvSpPr/>
          <p:nvPr/>
        </p:nvSpPr>
        <p:spPr>
          <a:xfrm>
            <a:off x="5580112" y="2314197"/>
            <a:ext cx="2088232" cy="1454328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III/2224 u Jimlíkova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9B475DC-20F2-DBCA-9969-EF37258E90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7" b="12227"/>
          <a:stretch/>
        </p:blipFill>
        <p:spPr>
          <a:xfrm>
            <a:off x="-7131" y="1338112"/>
            <a:ext cx="9158260" cy="5536856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64756" y="5944643"/>
            <a:ext cx="8558503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Opaření je dokončeno ,v úseku byla doplněny směrové sloupky, provedena pokládka vodorovného značení, základní prokácení zeleně.</a:t>
            </a:r>
          </a:p>
        </p:txBody>
      </p:sp>
    </p:spTree>
    <p:extLst>
      <p:ext uri="{BB962C8B-B14F-4D97-AF65-F5344CB8AC3E}">
        <p14:creationId xmlns:p14="http://schemas.microsoft.com/office/powerpoint/2010/main" val="50022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4608</TotalTime>
  <Words>2306</Words>
  <Application>Microsoft Office PowerPoint</Application>
  <PresentationFormat>Předvádění na obrazovce (4:3)</PresentationFormat>
  <Paragraphs>260</Paragraphs>
  <Slides>39</Slides>
  <Notes>38</Notes>
  <HiddenSlides>6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Martin Landsfeld</cp:lastModifiedBy>
  <cp:revision>271</cp:revision>
  <dcterms:created xsi:type="dcterms:W3CDTF">2017-03-15T09:26:25Z</dcterms:created>
  <dcterms:modified xsi:type="dcterms:W3CDTF">2024-12-11T14:16:37Z</dcterms:modified>
</cp:coreProperties>
</file>