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9"/>
  </p:notesMasterIdLst>
  <p:sldIdLst>
    <p:sldId id="349" r:id="rId2"/>
    <p:sldId id="363" r:id="rId3"/>
    <p:sldId id="269" r:id="rId4"/>
    <p:sldId id="271" r:id="rId5"/>
    <p:sldId id="270" r:id="rId6"/>
    <p:sldId id="261" r:id="rId7"/>
    <p:sldId id="272" r:id="rId8"/>
    <p:sldId id="305" r:id="rId9"/>
    <p:sldId id="307" r:id="rId10"/>
    <p:sldId id="310" r:id="rId11"/>
    <p:sldId id="313" r:id="rId12"/>
    <p:sldId id="334" r:id="rId13"/>
    <p:sldId id="338" r:id="rId14"/>
    <p:sldId id="314" r:id="rId15"/>
    <p:sldId id="302" r:id="rId16"/>
    <p:sldId id="315" r:id="rId17"/>
    <p:sldId id="311" r:id="rId18"/>
    <p:sldId id="312" r:id="rId19"/>
    <p:sldId id="336" r:id="rId20"/>
    <p:sldId id="337" r:id="rId21"/>
    <p:sldId id="286" r:id="rId22"/>
    <p:sldId id="298" r:id="rId23"/>
    <p:sldId id="333" r:id="rId24"/>
    <p:sldId id="316" r:id="rId25"/>
    <p:sldId id="299" r:id="rId26"/>
    <p:sldId id="306" r:id="rId27"/>
    <p:sldId id="308" r:id="rId28"/>
    <p:sldId id="350" r:id="rId29"/>
    <p:sldId id="366" r:id="rId30"/>
    <p:sldId id="284" r:id="rId31"/>
    <p:sldId id="285" r:id="rId32"/>
    <p:sldId id="295" r:id="rId33"/>
    <p:sldId id="331" r:id="rId34"/>
    <p:sldId id="351" r:id="rId35"/>
    <p:sldId id="365" r:id="rId36"/>
    <p:sldId id="364" r:id="rId37"/>
    <p:sldId id="359" r:id="rId38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8878"/>
    <a:srgbClr val="467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0" autoAdjust="0"/>
    <p:restoredTop sz="94634" autoAdjust="0"/>
  </p:normalViewPr>
  <p:slideViewPr>
    <p:cSldViewPr showGuides="1">
      <p:cViewPr varScale="1">
        <p:scale>
          <a:sx n="148" d="100"/>
          <a:sy n="148" d="100"/>
        </p:scale>
        <p:origin x="229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Kompletace\Souhrn%20m&#237;st%20DK%202014-202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SAMDI\Dopravn&#237;%20konference\Kompletace\Souhrn%20m&#237;st%20DK%202014-202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Rozložení rizikových míst z DK na typech komunikací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0.2804141144106862"/>
          <c:y val="0.14459984607692006"/>
          <c:w val="0.64985656275375325"/>
          <c:h val="0.67417399530499977"/>
        </c:manualLayout>
      </c:layout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9CA-428A-8D06-F8A547220A2E}"/>
              </c:ext>
            </c:extLst>
          </c:dPt>
          <c:dPt>
            <c:idx val="1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69CA-428A-8D06-F8A547220A2E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9CA-428A-8D06-F8A547220A2E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69CA-428A-8D06-F8A547220A2E}"/>
              </c:ext>
            </c:extLst>
          </c:dPt>
          <c:dPt>
            <c:idx val="4"/>
            <c:invertIfNegative val="0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69CA-428A-8D06-F8A547220A2E}"/>
              </c:ext>
            </c:extLst>
          </c:dPt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69CA-428A-8D06-F8A547220A2E}"/>
              </c:ext>
            </c:extLst>
          </c:dPt>
          <c:dPt>
            <c:idx val="6"/>
            <c:invertIfNegative val="0"/>
            <c:bubble3D val="0"/>
            <c:spPr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D-69CA-428A-8D06-F8A547220A2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Grafy!$B$28:$B$34</c:f>
              <c:strCache>
                <c:ptCount val="7"/>
                <c:pt idx="0">
                  <c:v>Dálnice</c:v>
                </c:pt>
                <c:pt idx="1">
                  <c:v>Silnice pro motorová vozidla</c:v>
                </c:pt>
                <c:pt idx="2">
                  <c:v>I. třída</c:v>
                </c:pt>
                <c:pt idx="3">
                  <c:v>II. třída</c:v>
                </c:pt>
                <c:pt idx="4">
                  <c:v>III. třída</c:v>
                </c:pt>
                <c:pt idx="5">
                  <c:v>Město/obec</c:v>
                </c:pt>
                <c:pt idx="6">
                  <c:v>Železniční trať</c:v>
                </c:pt>
              </c:strCache>
            </c:strRef>
          </c:cat>
          <c:val>
            <c:numRef>
              <c:f>Grafy!$C$28:$C$34</c:f>
              <c:numCache>
                <c:formatCode>General</c:formatCode>
                <c:ptCount val="7"/>
                <c:pt idx="0">
                  <c:v>6</c:v>
                </c:pt>
                <c:pt idx="1">
                  <c:v>3</c:v>
                </c:pt>
                <c:pt idx="2">
                  <c:v>171</c:v>
                </c:pt>
                <c:pt idx="3">
                  <c:v>131</c:v>
                </c:pt>
                <c:pt idx="4">
                  <c:v>81</c:v>
                </c:pt>
                <c:pt idx="5">
                  <c:v>103</c:v>
                </c:pt>
                <c:pt idx="6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69CA-428A-8D06-F8A547220A2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5"/>
        <c:overlap val="-20"/>
        <c:axId val="54937856"/>
        <c:axId val="54984704"/>
      </c:barChart>
      <c:catAx>
        <c:axId val="549378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984704"/>
        <c:crosses val="autoZero"/>
        <c:auto val="1"/>
        <c:lblAlgn val="ctr"/>
        <c:lblOffset val="100"/>
        <c:noMultiLvlLbl val="0"/>
      </c:catAx>
      <c:valAx>
        <c:axId val="549847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54937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Riziková místa projednávaná na DK 2014 až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>
        <c:manualLayout>
          <c:layoutTarget val="inner"/>
          <c:xMode val="edge"/>
          <c:yMode val="edge"/>
          <c:x val="5.2198287955641277E-2"/>
          <c:y val="0.15124292340580212"/>
          <c:w val="0.92995800947715679"/>
          <c:h val="0.5569914069141087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Grafy!$F$73</c:f>
              <c:strCache>
                <c:ptCount val="1"/>
                <c:pt idx="0">
                  <c:v>realizováno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Grafy!$F$74:$F$87</c:f>
              <c:numCache>
                <c:formatCode>General</c:formatCode>
                <c:ptCount val="14"/>
                <c:pt idx="0">
                  <c:v>16</c:v>
                </c:pt>
                <c:pt idx="1">
                  <c:v>14</c:v>
                </c:pt>
                <c:pt idx="2">
                  <c:v>17</c:v>
                </c:pt>
                <c:pt idx="3">
                  <c:v>16</c:v>
                </c:pt>
                <c:pt idx="4">
                  <c:v>12</c:v>
                </c:pt>
                <c:pt idx="5">
                  <c:v>17</c:v>
                </c:pt>
                <c:pt idx="6">
                  <c:v>11</c:v>
                </c:pt>
                <c:pt idx="7">
                  <c:v>9</c:v>
                </c:pt>
                <c:pt idx="8">
                  <c:v>21</c:v>
                </c:pt>
                <c:pt idx="9">
                  <c:v>10</c:v>
                </c:pt>
                <c:pt idx="10">
                  <c:v>19</c:v>
                </c:pt>
                <c:pt idx="11">
                  <c:v>18</c:v>
                </c:pt>
                <c:pt idx="12">
                  <c:v>14</c:v>
                </c:pt>
                <c:pt idx="13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542-41A9-8D22-F61F1FFDD66D}"/>
            </c:ext>
          </c:extLst>
        </c:ser>
        <c:ser>
          <c:idx val="1"/>
          <c:order val="1"/>
          <c:tx>
            <c:strRef>
              <c:f>Grafy!$G$73</c:f>
              <c:strCache>
                <c:ptCount val="1"/>
                <c:pt idx="0">
                  <c:v>v řešení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Grafy!$G$74:$G$87</c:f>
              <c:numCache>
                <c:formatCode>General</c:formatCode>
                <c:ptCount val="14"/>
                <c:pt idx="0">
                  <c:v>8</c:v>
                </c:pt>
                <c:pt idx="1">
                  <c:v>10</c:v>
                </c:pt>
                <c:pt idx="2">
                  <c:v>5</c:v>
                </c:pt>
                <c:pt idx="3">
                  <c:v>8</c:v>
                </c:pt>
                <c:pt idx="4">
                  <c:v>12</c:v>
                </c:pt>
                <c:pt idx="5">
                  <c:v>9</c:v>
                </c:pt>
                <c:pt idx="6">
                  <c:v>11</c:v>
                </c:pt>
                <c:pt idx="7">
                  <c:v>14</c:v>
                </c:pt>
                <c:pt idx="8">
                  <c:v>7</c:v>
                </c:pt>
                <c:pt idx="9">
                  <c:v>11</c:v>
                </c:pt>
                <c:pt idx="10">
                  <c:v>9</c:v>
                </c:pt>
                <c:pt idx="11">
                  <c:v>6</c:v>
                </c:pt>
                <c:pt idx="12">
                  <c:v>13</c:v>
                </c:pt>
                <c:pt idx="1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542-41A9-8D22-F61F1FFDD66D}"/>
            </c:ext>
          </c:extLst>
        </c:ser>
        <c:ser>
          <c:idx val="2"/>
          <c:order val="2"/>
          <c:tx>
            <c:strRef>
              <c:f>Grafy!$H$73</c:f>
              <c:strCache>
                <c:ptCount val="1"/>
                <c:pt idx="0">
                  <c:v>neřeší se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Grafy!$H$74:$H$87</c:f>
              <c:numCache>
                <c:formatCode>General</c:formatCode>
                <c:ptCount val="14"/>
                <c:pt idx="0">
                  <c:v>6</c:v>
                </c:pt>
                <c:pt idx="1">
                  <c:v>2</c:v>
                </c:pt>
                <c:pt idx="2">
                  <c:v>4</c:v>
                </c:pt>
                <c:pt idx="3">
                  <c:v>3</c:v>
                </c:pt>
                <c:pt idx="4">
                  <c:v>5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3</c:v>
                </c:pt>
                <c:pt idx="9">
                  <c:v>3</c:v>
                </c:pt>
                <c:pt idx="10">
                  <c:v>2</c:v>
                </c:pt>
                <c:pt idx="11">
                  <c:v>2</c:v>
                </c:pt>
                <c:pt idx="12">
                  <c:v>1</c:v>
                </c:pt>
                <c:pt idx="1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542-41A9-8D22-F61F1FFDD66D}"/>
            </c:ext>
          </c:extLst>
        </c:ser>
        <c:ser>
          <c:idx val="3"/>
          <c:order val="3"/>
          <c:tx>
            <c:strRef>
              <c:f>Grafy!$I$73</c:f>
              <c:strCache>
                <c:ptCount val="1"/>
                <c:pt idx="0">
                  <c:v>počet míst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Grafy!$E$74:$E$87</c:f>
              <c:strCache>
                <c:ptCount val="14"/>
                <c:pt idx="0">
                  <c:v>Moravskoslezský kraj</c:v>
                </c:pt>
                <c:pt idx="1">
                  <c:v>Ústecký kraj</c:v>
                </c:pt>
                <c:pt idx="2">
                  <c:v>Olomoucký kraj</c:v>
                </c:pt>
                <c:pt idx="3">
                  <c:v>Královehradecký kraj</c:v>
                </c:pt>
                <c:pt idx="4">
                  <c:v>Pardubický kraj</c:v>
                </c:pt>
                <c:pt idx="5">
                  <c:v>Plzeňský kraj</c:v>
                </c:pt>
                <c:pt idx="6">
                  <c:v>Jihočeský kraj</c:v>
                </c:pt>
                <c:pt idx="7">
                  <c:v>Jihomoravský kraj</c:v>
                </c:pt>
                <c:pt idx="8">
                  <c:v>Karlovarský kraj</c:v>
                </c:pt>
                <c:pt idx="9">
                  <c:v>Zlínský kraj</c:v>
                </c:pt>
                <c:pt idx="10">
                  <c:v>Kraj Vysočina</c:v>
                </c:pt>
                <c:pt idx="11">
                  <c:v>Liberecký kraj</c:v>
                </c:pt>
                <c:pt idx="12">
                  <c:v>Středočeský kraj</c:v>
                </c:pt>
                <c:pt idx="13">
                  <c:v>Hlavní město Praha</c:v>
                </c:pt>
              </c:strCache>
            </c:strRef>
          </c:cat>
          <c:val>
            <c:numRef>
              <c:f>Grafy!$I$74:$I$87</c:f>
              <c:numCache>
                <c:formatCode>General</c:formatCode>
                <c:ptCount val="14"/>
                <c:pt idx="0">
                  <c:v>30</c:v>
                </c:pt>
                <c:pt idx="1">
                  <c:v>26</c:v>
                </c:pt>
                <c:pt idx="2">
                  <c:v>26</c:v>
                </c:pt>
                <c:pt idx="3">
                  <c:v>27</c:v>
                </c:pt>
                <c:pt idx="4">
                  <c:v>29</c:v>
                </c:pt>
                <c:pt idx="5">
                  <c:v>29</c:v>
                </c:pt>
                <c:pt idx="6">
                  <c:v>25</c:v>
                </c:pt>
                <c:pt idx="7">
                  <c:v>25</c:v>
                </c:pt>
                <c:pt idx="8">
                  <c:v>31</c:v>
                </c:pt>
                <c:pt idx="9">
                  <c:v>24</c:v>
                </c:pt>
                <c:pt idx="10">
                  <c:v>30</c:v>
                </c:pt>
                <c:pt idx="11">
                  <c:v>26</c:v>
                </c:pt>
                <c:pt idx="12">
                  <c:v>28</c:v>
                </c:pt>
                <c:pt idx="13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542-41A9-8D22-F61F1FFDD66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2484992"/>
        <c:axId val="252503168"/>
      </c:barChart>
      <c:catAx>
        <c:axId val="2524849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2503168"/>
        <c:crosses val="autoZero"/>
        <c:auto val="1"/>
        <c:lblAlgn val="ctr"/>
        <c:lblOffset val="100"/>
        <c:noMultiLvlLbl val="0"/>
      </c:catAx>
      <c:valAx>
        <c:axId val="25250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2524849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0.67496</cdr:x>
      <cdr:y>0.73663</cdr:y>
    </cdr:from>
    <cdr:to>
      <cdr:x>0.84547</cdr:x>
      <cdr:y>1</cdr:y>
    </cdr:to>
    <cdr:sp macro="" textlink="">
      <cdr:nvSpPr>
        <cdr:cNvPr id="2" name="TextovéPole 1"/>
        <cdr:cNvSpPr txBox="1"/>
      </cdr:nvSpPr>
      <cdr:spPr>
        <a:xfrm xmlns:a="http://schemas.openxmlformats.org/drawingml/2006/main">
          <a:off x="3619501" y="3348039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0.04618</cdr:x>
      <cdr:y>0.87654</cdr:y>
    </cdr:from>
    <cdr:to>
      <cdr:x>0.95027</cdr:x>
      <cdr:y>1</cdr:y>
    </cdr:to>
    <cdr:sp macro="" textlink="">
      <cdr:nvSpPr>
        <cdr:cNvPr id="3" name="TextovéPole 2"/>
        <cdr:cNvSpPr txBox="1"/>
      </cdr:nvSpPr>
      <cdr:spPr>
        <a:xfrm xmlns:a="http://schemas.openxmlformats.org/drawingml/2006/main">
          <a:off x="247652" y="3043238"/>
          <a:ext cx="4848224" cy="4286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cs-CZ" sz="1100"/>
        </a:p>
      </cdr:txBody>
    </cdr:sp>
  </cdr:relSizeAnchor>
  <cdr:relSizeAnchor xmlns:cdr="http://schemas.openxmlformats.org/drawingml/2006/chartDrawing">
    <cdr:from>
      <cdr:x>0</cdr:x>
      <cdr:y>0.87483</cdr:y>
    </cdr:from>
    <cdr:to>
      <cdr:x>0.95139</cdr:x>
      <cdr:y>1</cdr:y>
    </cdr:to>
    <cdr:sp macro="" textlink="">
      <cdr:nvSpPr>
        <cdr:cNvPr id="4" name="TextovéPole 1"/>
        <cdr:cNvSpPr txBox="1"/>
      </cdr:nvSpPr>
      <cdr:spPr>
        <a:xfrm xmlns:a="http://schemas.openxmlformats.org/drawingml/2006/main">
          <a:off x="0" y="3462262"/>
          <a:ext cx="6524627" cy="4953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lvl="1" algn="l"/>
          <a:r>
            <a:rPr lang="cs-CZ" sz="1000"/>
            <a:t>Pozn.</a:t>
          </a:r>
          <a:r>
            <a:rPr lang="cs-CZ" sz="1000" baseline="0"/>
            <a:t> Město/obec znamená riziková místa na různých typech komunikací, u jejichž úprav by investorem mělo být</a:t>
          </a:r>
        </a:p>
        <a:p xmlns:a="http://schemas.openxmlformats.org/drawingml/2006/main">
          <a:pPr lvl="1" algn="l"/>
          <a:r>
            <a:rPr lang="cs-CZ" sz="1000" baseline="0"/>
            <a:t>město nebo obec, na jejichž území místo leží, nebo by se na úpravách měly města nebo obce alespoň podílet.</a:t>
          </a:r>
          <a:endParaRPr lang="cs-CZ" sz="100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8162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3263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81968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95463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061184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1935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00386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2385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9790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667719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1859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41755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049117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4168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672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5829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21067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933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38587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46898E-118E-2B3A-C996-A06EC36C11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415C1B23-A815-E9AE-4F4C-FEE83F9010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77C0FF0D-9715-EA42-9324-2317B03282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B5FF10F-4B83-8E5E-8085-42A79FAB0E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1636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2172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511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37507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75854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386539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43423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F9B86-1885-7B24-3553-2D05D1A25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>
            <a:extLst>
              <a:ext uri="{FF2B5EF4-FFF2-40B4-BE49-F238E27FC236}">
                <a16:creationId xmlns:a16="http://schemas.microsoft.com/office/drawing/2014/main" id="{21A440A5-FB77-C1E4-A786-BC1DFD5EDD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>
            <a:extLst>
              <a:ext uri="{FF2B5EF4-FFF2-40B4-BE49-F238E27FC236}">
                <a16:creationId xmlns:a16="http://schemas.microsoft.com/office/drawing/2014/main" id="{4CE899C5-AE1A-15DB-E399-E6FD537DD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0176A4C-5EC2-5EF9-3FCD-14CDDE927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350864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34525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98584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93808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53205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5916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70673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1095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EA3159-BAF2-4167-90CD-B788B82191D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965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25.11.2024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0.jpeg"/><Relationship Id="rId4" Type="http://schemas.openxmlformats.org/officeDocument/2006/relationships/image" Target="../media/image6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10.jpeg"/><Relationship Id="rId7" Type="http://schemas.openxmlformats.org/officeDocument/2006/relationships/hyperlink" Target="mailto:martin.landsfeld@samdi.cz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dopravnikonference.com" TargetMode="External"/><Relationship Id="rId5" Type="http://schemas.openxmlformats.org/officeDocument/2006/relationships/hyperlink" Target="http://www.dopravnikonference.com/" TargetMode="External"/><Relationship Id="rId10" Type="http://schemas.openxmlformats.org/officeDocument/2006/relationships/image" Target="../media/image13.png"/><Relationship Id="rId4" Type="http://schemas.openxmlformats.org/officeDocument/2006/relationships/image" Target="../media/image5.png"/><Relationship Id="rId9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9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70.png"/><Relationship Id="rId9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ek 12">
            <a:extLst>
              <a:ext uri="{FF2B5EF4-FFF2-40B4-BE49-F238E27FC236}">
                <a16:creationId xmlns:a16="http://schemas.microsoft.com/office/drawing/2014/main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-13692"/>
            <a:ext cx="9144000" cy="6885384"/>
          </a:xfrm>
          <a:prstGeom prst="rect">
            <a:avLst/>
          </a:prstGeom>
          <a:solidFill>
            <a:srgbClr val="46787B"/>
          </a:solidFill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815301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2186" y="2955100"/>
            <a:ext cx="1374826" cy="4017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539552" y="4322317"/>
            <a:ext cx="79928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Zhodnocení vývoje opatření </a:t>
            </a:r>
            <a:b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rizikových místech </a:t>
            </a:r>
            <a:r>
              <a:rPr lang="cs-CZ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 DK 2014 – 2023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11. 2024, Plzeňský kraj</a:t>
            </a:r>
          </a:p>
          <a:p>
            <a:pPr algn="ctr"/>
            <a:r>
              <a:rPr lang="cs-CZ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RSE Project s.r.o.</a:t>
            </a: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cs-CZ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54E88EB7-6401-4BBA-A168-F99AD399FCA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79" y="2540726"/>
            <a:ext cx="1725542" cy="1230522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0C8702C-114D-4B7C-7E72-4CAFC5AA2B79}"/>
              </a:ext>
            </a:extLst>
          </p:cNvPr>
          <p:cNvSpPr/>
          <p:nvPr/>
        </p:nvSpPr>
        <p:spPr>
          <a:xfrm>
            <a:off x="2627784" y="1628800"/>
            <a:ext cx="72008" cy="457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4" name="Obrázek 23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925756D4-956E-DDD1-091E-63CA043BB3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623" y="116632"/>
            <a:ext cx="3816801" cy="187302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59CA283-C91E-9D93-9F6F-330C7C799933}"/>
              </a:ext>
            </a:extLst>
          </p:cNvPr>
          <p:cNvSpPr/>
          <p:nvPr/>
        </p:nvSpPr>
        <p:spPr>
          <a:xfrm>
            <a:off x="0" y="548680"/>
            <a:ext cx="5487623" cy="1125839"/>
          </a:xfrm>
          <a:prstGeom prst="rect">
            <a:avLst/>
          </a:prstGeom>
          <a:solidFill>
            <a:srgbClr val="0B5254"/>
          </a:solidFill>
          <a:ln>
            <a:solidFill>
              <a:srgbClr val="0B52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5" name="Obrázek 24" descr="Obsah obrázku text&#10;&#10;Popis byl vytvořen automaticky">
            <a:extLst>
              <a:ext uri="{FF2B5EF4-FFF2-40B4-BE49-F238E27FC236}">
                <a16:creationId xmlns:a16="http://schemas.microsoft.com/office/drawing/2014/main" id="{F548F947-4FF0-F725-3E6B-B9F88F046C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77270"/>
            <a:ext cx="3963319" cy="1287426"/>
          </a:xfrm>
          <a:prstGeom prst="rect">
            <a:avLst/>
          </a:prstGeom>
        </p:spPr>
      </p:pic>
      <p:pic>
        <p:nvPicPr>
          <p:cNvPr id="4" name="7DBE262B-FAC7-4612-8082-BCA36E2678FB" descr="2FD83780-B645-4E12-B7C4-B4CCB8F2FF39">
            <a:extLst>
              <a:ext uri="{FF2B5EF4-FFF2-40B4-BE49-F238E27FC236}">
                <a16:creationId xmlns:a16="http://schemas.microsoft.com/office/drawing/2014/main" id="{4EB8E87B-0A68-AC6A-6E7F-5A339B5A7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25000"/>
          </a:blip>
          <a:srcRect/>
          <a:stretch>
            <a:fillRect/>
          </a:stretch>
        </p:blipFill>
        <p:spPr bwMode="auto">
          <a:xfrm>
            <a:off x="7164288" y="2939721"/>
            <a:ext cx="1211576" cy="231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663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Rozvadova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5AB3F90F-193F-59F9-7FAA-D01B7A2FB8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0" y="1353812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01CFF85E-888B-9B27-9671-E069D7A8EF5C}"/>
              </a:ext>
            </a:extLst>
          </p:cNvPr>
          <p:cNvSpPr/>
          <p:nvPr/>
        </p:nvSpPr>
        <p:spPr>
          <a:xfrm>
            <a:off x="2239375" y="2969569"/>
            <a:ext cx="2016224" cy="151216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Rozvadova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1"/>
          <a:stretch/>
        </p:blipFill>
        <p:spPr>
          <a:xfrm>
            <a:off x="1" y="1340767"/>
            <a:ext cx="9152465" cy="555707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6389" y="5549093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Výměnu stávajících DZ Z3 (standartní provedení) za Z3 s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retroreflexním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podkladem, protismyková úprava zdrsnění mikrokoberce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26CN 11LZ po realizaci 2018 – 0CN</a:t>
            </a:r>
          </a:p>
        </p:txBody>
      </p:sp>
    </p:spTree>
    <p:extLst>
      <p:ext uri="{BB962C8B-B14F-4D97-AF65-F5344CB8AC3E}">
        <p14:creationId xmlns:p14="http://schemas.microsoft.com/office/powerpoint/2010/main" val="1239259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Směrové oblouky na I/21 u Plané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C21B1C80-2101-3275-1FBC-3302D60A56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0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C42A0337-8C1B-2F86-FEE6-C804163D0FDF}"/>
              </a:ext>
            </a:extLst>
          </p:cNvPr>
          <p:cNvSpPr/>
          <p:nvPr/>
        </p:nvSpPr>
        <p:spPr>
          <a:xfrm rot="10800000" flipV="1">
            <a:off x="539552" y="1843850"/>
            <a:ext cx="2053533" cy="1370320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Směrové oblouky na I/21 u Plané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51"/>
          <a:stretch/>
        </p:blipFill>
        <p:spPr>
          <a:xfrm>
            <a:off x="3" y="1318809"/>
            <a:ext cx="9143997" cy="55473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4340" y="5973367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Provedená protismyková úprava komunikace, došlo k zahuštění směrových sloupků bylo obnoveno VDZ.</a:t>
            </a:r>
          </a:p>
        </p:txBody>
      </p:sp>
    </p:spTree>
    <p:extLst>
      <p:ext uri="{BB962C8B-B14F-4D97-AF65-F5344CB8AC3E}">
        <p14:creationId xmlns:p14="http://schemas.microsoft.com/office/powerpoint/2010/main" val="405488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26DE26C-6874-198A-B9AB-29FA4A835F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34" t="1" r="7476" b="11071"/>
          <a:stretch/>
        </p:blipFill>
        <p:spPr>
          <a:xfrm>
            <a:off x="-2" y="1495106"/>
            <a:ext cx="9143998" cy="5362894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" r="142"/>
          <a:stretch/>
        </p:blipFill>
        <p:spPr>
          <a:xfrm>
            <a:off x="0" y="1719463"/>
            <a:ext cx="9150475" cy="515995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III/19524 u Pařezova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Kombinace směrového a výškového oblouku, pevné překážky, omezená čitelnost trasy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5" y="5949280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Hotovo  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B882D98-B50F-E730-828A-747B56229A84}"/>
              </a:ext>
            </a:extLst>
          </p:cNvPr>
          <p:cNvSpPr txBox="1">
            <a:spLocks/>
          </p:cNvSpPr>
          <p:nvPr/>
        </p:nvSpPr>
        <p:spPr>
          <a:xfrm>
            <a:off x="1479840" y="2751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5E50296-13BB-5679-6987-6645B8D8F6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3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7925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62CEFEAD-B6BA-CE94-A2AE-FD407DFA2D9C}"/>
              </a:ext>
            </a:extLst>
          </p:cNvPr>
          <p:cNvSpPr/>
          <p:nvPr/>
        </p:nvSpPr>
        <p:spPr>
          <a:xfrm>
            <a:off x="3324224" y="3045699"/>
            <a:ext cx="2160240" cy="1656184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I/20 u obce Nezbavětice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6DC00965-8E64-3094-60CA-0FF39B7C804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b="10097"/>
          <a:stretch/>
        </p:blipFill>
        <p:spPr>
          <a:xfrm>
            <a:off x="0" y="1324709"/>
            <a:ext cx="9164087" cy="55332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42243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Ověřeny PVV, tyto v pořádku, proveden mikrokoberec, SDZ Z3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745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- exit 73 Černice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E419EA3-67A1-0CBC-0D56-F8808AC597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3A1FD52F-CAE6-F458-8E54-CB49BAA7A58C}"/>
              </a:ext>
            </a:extLst>
          </p:cNvPr>
          <p:cNvSpPr/>
          <p:nvPr/>
        </p:nvSpPr>
        <p:spPr>
          <a:xfrm>
            <a:off x="5508104" y="2786712"/>
            <a:ext cx="2088232" cy="1512168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- exit 73 Černice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50"/>
          <a:stretch/>
        </p:blipFill>
        <p:spPr>
          <a:xfrm>
            <a:off x="-4168" y="1327009"/>
            <a:ext cx="9144000" cy="5567607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870123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 zde položen nový mikrokoberec s BPU a došlo ke zvětšení SDZ Z3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36CN 1TZ 3LZ po realizaci 2019 – 4CN 2LZ </a:t>
            </a:r>
          </a:p>
        </p:txBody>
      </p:sp>
    </p:spTree>
    <p:extLst>
      <p:ext uri="{BB962C8B-B14F-4D97-AF65-F5344CB8AC3E}">
        <p14:creationId xmlns:p14="http://schemas.microsoft.com/office/powerpoint/2010/main" val="7925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6598" b="4423"/>
          <a:stretch/>
        </p:blipFill>
        <p:spPr bwMode="auto">
          <a:xfrm>
            <a:off x="-1" y="1338663"/>
            <a:ext cx="9144000" cy="55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-2" y="1392092"/>
            <a:ext cx="9144000" cy="547260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silnici I/26 u Meclova-Březí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směrové vedení se změnou okolí komunikace, návaznost směrových oblouků různé orientace na delší úsek v přímé a klesání.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3422991"/>
            <a:ext cx="8558503" cy="329320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aplikován dvouvrstvý mikrokoberec, provedena obnova VDZ a SDZ „doporučená rychlost“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ŘSD - Zpracování technické studie úpravy směrového oblouku s možností narovnání.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probíhá jednání s vlastníky dotčených pozemku, již v letošním roce bude zadána PD DUR.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prosinci letošního bude dokončena DUR, stavba by mohla být zahájena v roce 2023.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Podána žádost o ÚR, předpoklad realizace 2023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2022 - Podána žádost o stavební povolení, předpoklad realizace 2024.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Získána všechna povolení, zpracována ZD, výběr zhotovitele a realizace letos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Hotovo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C5A495D-2460-C3AA-F763-3E0F86B25CE1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2FC696C-AD2F-F9B1-A708-97CBBCB4E0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3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21D2E3D-1A9D-4B8F-8A79-E31F2E560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3718" b="8000"/>
          <a:stretch/>
        </p:blipFill>
        <p:spPr>
          <a:xfrm>
            <a:off x="1" y="1385421"/>
            <a:ext cx="9144000" cy="5472579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1" y="1385392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II/200 u Čečkovic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31323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Menší poloměr oblouku, vliv povětrnostních podmínek, blízké pevné překážky.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31323" y="4892678"/>
            <a:ext cx="8558503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Zpracovává se PD celého úseku z Boru až na dálniční přivaděč. Provede se rekonstrukce vozovky včetně osazení bezpečnostní prvků.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zpracována PDPS na opravu vozovky, předpoklad realizace v roce 2022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úsek je zpracován, čekáme na obec Čečkovice s PD nových chodníku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Trasa v extravilánu bude realizována, úsek v intravilánu bude realizován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pozdějí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zhotovitel vysoutěžen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Hotovo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BAE3FEF-EDD7-0D49-2C03-764293470D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128DB17-6A11-3CDB-A472-313E3C055C57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</p:spTree>
    <p:extLst>
      <p:ext uri="{BB962C8B-B14F-4D97-AF65-F5344CB8AC3E}">
        <p14:creationId xmlns:p14="http://schemas.microsoft.com/office/powerpoint/2010/main" val="151973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Ejpovic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473B6D27-E5C0-6369-EC38-56C6D80D10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E597EEF1-E0A5-19BE-0D0E-263106C11DF5}"/>
              </a:ext>
            </a:extLst>
          </p:cNvPr>
          <p:cNvSpPr/>
          <p:nvPr/>
        </p:nvSpPr>
        <p:spPr>
          <a:xfrm>
            <a:off x="3527884" y="2576085"/>
            <a:ext cx="2232248" cy="1421879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II/605 u Ejpovic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358"/>
          <a:stretch/>
        </p:blipFill>
        <p:spPr>
          <a:xfrm>
            <a:off x="1" y="1327008"/>
            <a:ext cx="9143999" cy="5530991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656690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Provedeno VDZ , instalace směrových sloupků byl položen mikrokoberec s BPU, uvažuje se o snížení rychlosti na 70 km/h.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 CN 4Ú 2LZ po realizaci 2019 – 1CN </a:t>
            </a:r>
          </a:p>
        </p:txBody>
      </p:sp>
    </p:spTree>
    <p:extLst>
      <p:ext uri="{BB962C8B-B14F-4D97-AF65-F5344CB8AC3E}">
        <p14:creationId xmlns:p14="http://schemas.microsoft.com/office/powerpoint/2010/main" val="270341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I/22 a III/0222a u Koutu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DACBE0F6-30E1-31CC-95D3-8EB2B5E6ACA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DA8FA4D2-4A1F-543A-993C-8AA84C4C2199}"/>
              </a:ext>
            </a:extLst>
          </p:cNvPr>
          <p:cNvSpPr/>
          <p:nvPr/>
        </p:nvSpPr>
        <p:spPr>
          <a:xfrm>
            <a:off x="3887108" y="4653136"/>
            <a:ext cx="2485092" cy="158417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I/22 a III/0222a u Koutu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70"/>
          <a:stretch/>
        </p:blipFill>
        <p:spPr>
          <a:xfrm>
            <a:off x="3" y="1323702"/>
            <a:ext cx="9143997" cy="5534298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5333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Bylo provedeno rozšíření křižovatky o odbočovací pruhy a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nakolmení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křižovatky.</a:t>
            </a:r>
          </a:p>
        </p:txBody>
      </p:sp>
    </p:spTree>
    <p:extLst>
      <p:ext uri="{BB962C8B-B14F-4D97-AF65-F5344CB8AC3E}">
        <p14:creationId xmlns:p14="http://schemas.microsoft.com/office/powerpoint/2010/main" val="34192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3" name="Bublinový popisek: se šipkou dolů 2">
            <a:extLst>
              <a:ext uri="{FF2B5EF4-FFF2-40B4-BE49-F238E27FC236}">
                <a16:creationId xmlns:a16="http://schemas.microsoft.com/office/drawing/2014/main" id="{FA35CC94-424A-47CD-62A2-5373CF38C3E1}"/>
              </a:ext>
            </a:extLst>
          </p:cNvPr>
          <p:cNvSpPr/>
          <p:nvPr/>
        </p:nvSpPr>
        <p:spPr>
          <a:xfrm>
            <a:off x="4535996" y="5423435"/>
            <a:ext cx="2232248" cy="1152128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II/145 u obce Nové Městečko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A3AF5F68-08B5-30E3-7BA0-C780F604876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9" b="12202"/>
          <a:stretch/>
        </p:blipFill>
        <p:spPr>
          <a:xfrm>
            <a:off x="-4168" y="1311067"/>
            <a:ext cx="9144000" cy="5546933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6196080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2020 – Instalována svodidla s ochranou proti podjetí motocyklistou</a:t>
            </a:r>
          </a:p>
        </p:txBody>
      </p:sp>
    </p:spTree>
    <p:extLst>
      <p:ext uri="{BB962C8B-B14F-4D97-AF65-F5344CB8AC3E}">
        <p14:creationId xmlns:p14="http://schemas.microsoft.com/office/powerpoint/2010/main" val="181888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ázek 18">
            <a:extLst>
              <a:ext uri="{FF2B5EF4-FFF2-40B4-BE49-F238E27FC236}">
                <a16:creationId xmlns:a16="http://schemas.microsoft.com/office/drawing/2014/main" id="{BD94367D-3386-542F-86E1-1A4B1FBDC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4141054"/>
            <a:ext cx="4431738" cy="22373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DCB778DD-DC45-5613-3D45-92BC1488C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880" y="4138353"/>
            <a:ext cx="4285848" cy="2332204"/>
          </a:xfrm>
          <a:prstGeom prst="rect">
            <a:avLst/>
          </a:prstGeom>
        </p:spPr>
      </p:pic>
      <p:sp>
        <p:nvSpPr>
          <p:cNvPr id="14" name="Obdélník 13">
            <a:extLst>
              <a:ext uri="{FF2B5EF4-FFF2-40B4-BE49-F238E27FC236}">
                <a16:creationId xmlns:a16="http://schemas.microsoft.com/office/drawing/2014/main" id="{BDDD7332-1B39-EB39-7E1B-FBC6653CDC78}"/>
              </a:ext>
            </a:extLst>
          </p:cNvPr>
          <p:cNvSpPr/>
          <p:nvPr/>
        </p:nvSpPr>
        <p:spPr>
          <a:xfrm>
            <a:off x="251520" y="1845283"/>
            <a:ext cx="586814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Celkem představeno na DK 2014 - 2023</a:t>
            </a:r>
          </a:p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383 rizikových míst.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cs-CZ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Stav prosinec 2023: 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realizováno na 207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Opatření se připravuje na 135 místech.</a:t>
            </a:r>
          </a:p>
          <a:p>
            <a:pPr>
              <a:spcBef>
                <a:spcPts val="600"/>
              </a:spcBef>
            </a:pPr>
            <a:r>
              <a:rPr lang="cs-CZ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Neřeší se zatím 41 míst.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4686197" y="1540823"/>
            <a:ext cx="4415613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Na místech došlo v minulosti k </a:t>
            </a:r>
            <a:r>
              <a:rPr lang="cs-CZ" sz="2000" b="1" dirty="0">
                <a:solidFill>
                  <a:srgbClr val="FF0000"/>
                </a:solidFill>
              </a:rPr>
              <a:t>7662 </a:t>
            </a:r>
            <a:r>
              <a:rPr lang="cs-CZ" sz="2000" dirty="0"/>
              <a:t>dopravním nehodám.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cs-CZ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cs-CZ" sz="2000" dirty="0"/>
              <a:t>Dle údajů CDV v. v. i. činí socioekonomická ztráta z nehodovosti na místech částku</a:t>
            </a:r>
          </a:p>
          <a:p>
            <a:r>
              <a:rPr lang="cs-CZ" sz="2000" b="1" dirty="0">
                <a:solidFill>
                  <a:srgbClr val="C00000"/>
                </a:solidFill>
              </a:rPr>
              <a:t>	13,5 mld. Kč.</a:t>
            </a:r>
          </a:p>
          <a:p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000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EE48E71-AA99-4115-8537-E986142AEE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" r="1917" b="531"/>
          <a:stretch/>
        </p:blipFill>
        <p:spPr>
          <a:xfrm>
            <a:off x="0" y="1398927"/>
            <a:ext cx="9144000" cy="513643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46646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míst z DK 2014 – 2023 Česká republika</a:t>
            </a:r>
          </a:p>
        </p:txBody>
      </p:sp>
      <p:pic>
        <p:nvPicPr>
          <p:cNvPr id="4" name="Picture 2" descr="\\NAS\D.Konference\2023\LOGO DK 2023\PNG_3.png">
            <a:extLst>
              <a:ext uri="{FF2B5EF4-FFF2-40B4-BE49-F238E27FC236}">
                <a16:creationId xmlns:a16="http://schemas.microsoft.com/office/drawing/2014/main" id="{783FB519-0EDE-1426-8583-A47DA87AE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3816424" cy="12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ovéPole 15"/>
          <p:cNvSpPr txBox="1"/>
          <p:nvPr/>
        </p:nvSpPr>
        <p:spPr>
          <a:xfrm>
            <a:off x="960948" y="5142793"/>
            <a:ext cx="7366119" cy="1569660"/>
          </a:xfrm>
          <a:prstGeom prst="rect">
            <a:avLst/>
          </a:prstGeom>
          <a:solidFill>
            <a:schemeClr val="bg1">
              <a:alpha val="62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sz="9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13,5 mld. Kč</a:t>
            </a:r>
          </a:p>
        </p:txBody>
      </p:sp>
    </p:spTree>
    <p:extLst>
      <p:ext uri="{BB962C8B-B14F-4D97-AF65-F5344CB8AC3E}">
        <p14:creationId xmlns:p14="http://schemas.microsoft.com/office/powerpoint/2010/main" val="34012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7925" y="1327010"/>
            <a:ext cx="9148237" cy="5530990"/>
          </a:xfrm>
          <a:prstGeom prst="rect">
            <a:avLst/>
          </a:prstGeom>
        </p:spPr>
      </p:pic>
      <p:sp>
        <p:nvSpPr>
          <p:cNvPr id="3" name="Bublinový popisek: se šipkou dolů 2">
            <a:extLst>
              <a:ext uri="{FF2B5EF4-FFF2-40B4-BE49-F238E27FC236}">
                <a16:creationId xmlns:a16="http://schemas.microsoft.com/office/drawing/2014/main" id="{FA35CC94-424A-47CD-62A2-5373CF38C3E1}"/>
              </a:ext>
            </a:extLst>
          </p:cNvPr>
          <p:cNvSpPr/>
          <p:nvPr/>
        </p:nvSpPr>
        <p:spPr>
          <a:xfrm>
            <a:off x="3438288" y="4221088"/>
            <a:ext cx="2232248" cy="1472099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II/191 a II/171 u obce Janovice nad Úhlavou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22712F70-C57E-04B9-8C01-460AF6FC30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97" b="10097"/>
          <a:stretch/>
        </p:blipFill>
        <p:spPr>
          <a:xfrm>
            <a:off x="-7925" y="1340768"/>
            <a:ext cx="9172012" cy="553099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76433" y="6165304"/>
            <a:ext cx="8211219" cy="400110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2021 - </a:t>
            </a:r>
            <a:r>
              <a:rPr lang="pt-BR" sz="2000" dirty="0">
                <a:latin typeface="Arial" panose="020B0604020202020204" pitchFamily="34" charset="0"/>
                <a:cs typeface="Arial" panose="020B0604020202020204" pitchFamily="34" charset="0"/>
              </a:rPr>
              <a:t>Realizace stavby okružní křižovatky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t-BR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0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0" y="1340766"/>
            <a:ext cx="9144000" cy="5517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5" b="10105"/>
          <a:stretch/>
        </p:blipFill>
        <p:spPr>
          <a:xfrm>
            <a:off x="0" y="1407170"/>
            <a:ext cx="9144000" cy="5472609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I/20 a III/18047, obec Losiná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přímý dlouhý úsek svádí k nedodržování max. dovolené rychlosti, z druhé strany klesání ve směrovém oblouku.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3797822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Tato křižovatka bude vybudována s předstihem jako část obchvatu obce Losiná.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2017 -  ŘSD zadalo zpracování PD na OK.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zpracování PD na OK a vydání stavebního povolení napadlo sdružení RADYNĚ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V dubnu bylo vydáno územní rozhodnutí, zpracovává se dokumentace pro stavební povolení.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říjnu letošního roku bude dokončená PDPS realizace stavby proběhne v roce 2021. Stavba bude koordinována s opravou silnice III. tř.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Příprava zadávací dokumentace, výběrové řízení 07/2021, realizace 2021-22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Probíhá stavba okružní křižovatky. 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Kruhová křižovatka zrealizována, v předčasném užívání od roku 2022, 7/2023 kolaudace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A14B6F5-3A68-AA0E-F4EF-AFB638CC58EC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DE4C31-64F5-50D3-27C9-7CAC6D2517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77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6" r="6598" b="2395"/>
          <a:stretch/>
        </p:blipFill>
        <p:spPr bwMode="auto">
          <a:xfrm>
            <a:off x="0" y="1386487"/>
            <a:ext cx="9143998" cy="54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27384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386487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0069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 I/20 a III/11747 u obce Klášter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- odbočující vozidlo vlevo z hl. kom. je snadno přehlédnutelné, napojení silnic je v krátkém, ale výrazném svahu.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3195820"/>
            <a:ext cx="8558503" cy="3539430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nechalo zpracovat BI.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 – probíhá zpracování PD DUR, dokončení 2017 -&gt; nová styk. křiž. s odboč. pruhem vlevo, zvětšení pol. oblouku před křiž., snížení nivelety.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došlo k úpravě VDZ a SDZ, byla dosypaná krajnice vozovky. Zpracovává se PD DUR, problémy s výkupem pozemků.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stále jsou problémy s výkupem pozemků, dojde k realizaci úspornější varianty. Možná realizace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Proběhlo vykoupení pozemků, v měsíci květnu byla dokončena DSP v měsíci srpnu by mohlo do jít žádosti o stavební povolení. Možná realizace stavby v roce 2021.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zažádáno o stavební povolení, realizace se plánuje v roce 2023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realizace v roce 2023, proběhne rekonstrukce křižovatky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Stavba připravena, nejsou alokovány finanční prostředky, realizace 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Zprovoznění 25.10.2024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E50ADB4-7BB1-1187-501B-13B0B1C1C2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2641CBB2-361F-FEAF-49F3-894063B1BD16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</p:spTree>
    <p:extLst>
      <p:ext uri="{BB962C8B-B14F-4D97-AF65-F5344CB8AC3E}">
        <p14:creationId xmlns:p14="http://schemas.microsoft.com/office/powerpoint/2010/main" val="156144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/>
          <p:cNvGrpSpPr/>
          <p:nvPr/>
        </p:nvGrpSpPr>
        <p:grpSpPr>
          <a:xfrm>
            <a:off x="-8886" y="1409215"/>
            <a:ext cx="9144000" cy="5472608"/>
            <a:chOff x="-8886" y="1409215"/>
            <a:chExt cx="9144000" cy="5472608"/>
          </a:xfrm>
        </p:grpSpPr>
        <p:pic>
          <p:nvPicPr>
            <p:cNvPr id="4" name="Obrázek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58" b="3672"/>
            <a:stretch/>
          </p:blipFill>
          <p:spPr>
            <a:xfrm>
              <a:off x="-8886" y="1409215"/>
              <a:ext cx="9144000" cy="5472608"/>
            </a:xfrm>
            <a:prstGeom prst="rect">
              <a:avLst/>
            </a:prstGeom>
          </p:spPr>
        </p:pic>
        <p:pic>
          <p:nvPicPr>
            <p:cNvPr id="15" name="Obrázek 1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07904" y="3823296"/>
              <a:ext cx="306000" cy="301387"/>
            </a:xfrm>
            <a:prstGeom prst="rect">
              <a:avLst/>
            </a:prstGeom>
          </p:spPr>
        </p:pic>
      </p:grpSp>
      <p:pic>
        <p:nvPicPr>
          <p:cNvPr id="26" name="Obrázek 25">
            <a:extLst>
              <a:ext uri="{FF2B5EF4-FFF2-40B4-BE49-F238E27FC236}">
                <a16:creationId xmlns:a16="http://schemas.microsoft.com/office/drawing/2014/main" id="{CC2B04C9-6458-4D21-A39E-F7078ACE52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349" y="3762464"/>
            <a:ext cx="431032" cy="42305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" r="3032"/>
          <a:stretch/>
        </p:blipFill>
        <p:spPr>
          <a:xfrm>
            <a:off x="-49937" y="1398793"/>
            <a:ext cx="9193937" cy="5502495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Přechod pro chodce na I/22 v Klatovech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Přechod přes dva souběžné jízdní pruhy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5425570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Na základě doporučení inspekce dojde k úpravě uspořádání. Připravuje se výběrové řízení na PD.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V probíhá realizace stavby dokončení 08/2022.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2023 - Hotovo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EE1DC7B-3CEF-56D6-C1FE-8950D052C790}"/>
              </a:ext>
            </a:extLst>
          </p:cNvPr>
          <p:cNvSpPr txBox="1">
            <a:spLocks/>
          </p:cNvSpPr>
          <p:nvPr/>
        </p:nvSpPr>
        <p:spPr>
          <a:xfrm>
            <a:off x="1479840" y="2751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2EB445-62A7-92E1-2551-B1CF12BA81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8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E0F33C1-84D8-0CFA-A840-A0B1CC7E150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prava 1">
            <a:extLst>
              <a:ext uri="{FF2B5EF4-FFF2-40B4-BE49-F238E27FC236}">
                <a16:creationId xmlns:a16="http://schemas.microsoft.com/office/drawing/2014/main" id="{6553B481-62B1-C0C2-E1AD-600B904C0091}"/>
              </a:ext>
            </a:extLst>
          </p:cNvPr>
          <p:cNvSpPr/>
          <p:nvPr/>
        </p:nvSpPr>
        <p:spPr>
          <a:xfrm>
            <a:off x="2664604" y="2839997"/>
            <a:ext cx="2088232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I/26 v obci Sulkov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C521B9D3-C0F7-453F-A12F-6103D81AB3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3"/>
          <a:stretch/>
        </p:blipFill>
        <p:spPr>
          <a:xfrm>
            <a:off x="-10942" y="1321750"/>
            <a:ext cx="9154942" cy="55362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796171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roce 2020 provedena realizace stavby, došlo k úpravě přechodů pro chodce, vybudování ostrůvků a úpravy BUS zastávek.</a:t>
            </a:r>
          </a:p>
        </p:txBody>
      </p:sp>
    </p:spTree>
    <p:extLst>
      <p:ext uri="{BB962C8B-B14F-4D97-AF65-F5344CB8AC3E}">
        <p14:creationId xmlns:p14="http://schemas.microsoft.com/office/powerpoint/2010/main" val="19764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P687 na silnici I/26 u Babylonu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sp>
        <p:nvSpPr>
          <p:cNvPr id="2" name="Symbol „Zákaz“ 1"/>
          <p:cNvSpPr/>
          <p:nvPr/>
        </p:nvSpPr>
        <p:spPr>
          <a:xfrm>
            <a:off x="13140952" y="3140968"/>
            <a:ext cx="1080120" cy="1080120"/>
          </a:xfrm>
          <a:prstGeom prst="noSmoking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A8CAEF7E-78ED-5702-DBC1-E5CC978164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0" y="1327010"/>
            <a:ext cx="9148237" cy="5530990"/>
          </a:xfrm>
          <a:prstGeom prst="rect">
            <a:avLst/>
          </a:prstGeom>
        </p:spPr>
      </p:pic>
      <p:sp>
        <p:nvSpPr>
          <p:cNvPr id="4" name="Šipka: doprava 3">
            <a:extLst>
              <a:ext uri="{FF2B5EF4-FFF2-40B4-BE49-F238E27FC236}">
                <a16:creationId xmlns:a16="http://schemas.microsoft.com/office/drawing/2014/main" id="{3673FA63-875C-576E-0BB5-EA9F816EF1A2}"/>
              </a:ext>
            </a:extLst>
          </p:cNvPr>
          <p:cNvSpPr/>
          <p:nvPr/>
        </p:nvSpPr>
        <p:spPr>
          <a:xfrm>
            <a:off x="395536" y="4581128"/>
            <a:ext cx="2736304" cy="1440160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Železniční přejezd P687 na silnici I/26 u Babylonu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8001"/>
          <a:stretch/>
        </p:blipFill>
        <p:spPr>
          <a:xfrm>
            <a:off x="-19256" y="1321128"/>
            <a:ext cx="9163255" cy="5542754"/>
          </a:xfrm>
          <a:prstGeom prst="rect">
            <a:avLst/>
          </a:prstGeom>
        </p:spPr>
      </p:pic>
      <p:sp>
        <p:nvSpPr>
          <p:cNvPr id="28" name="TextovéPole 27">
            <a:extLst>
              <a:ext uri="{FF2B5EF4-FFF2-40B4-BE49-F238E27FC236}">
                <a16:creationId xmlns:a16="http://schemas.microsoft.com/office/drawing/2014/main" id="{312F1597-C15B-D78B-D73E-97A380FFB816}"/>
              </a:ext>
            </a:extLst>
          </p:cNvPr>
          <p:cNvSpPr txBox="1"/>
          <p:nvPr/>
        </p:nvSpPr>
        <p:spPr>
          <a:xfrm>
            <a:off x="750506" y="6070312"/>
            <a:ext cx="7154090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2021 – Instalovány závory na přejezdu i přechodu</a:t>
            </a:r>
          </a:p>
        </p:txBody>
      </p:sp>
    </p:spTree>
    <p:extLst>
      <p:ext uri="{BB962C8B-B14F-4D97-AF65-F5344CB8AC3E}">
        <p14:creationId xmlns:p14="http://schemas.microsoft.com/office/powerpoint/2010/main" val="2470159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silnici I/27 v Klatovech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23848DAA-F9D2-3EB6-466F-4AB3A7AE52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1AD23713-3AE8-8D14-1077-8D26C88764A8}"/>
              </a:ext>
            </a:extLst>
          </p:cNvPr>
          <p:cNvSpPr/>
          <p:nvPr/>
        </p:nvSpPr>
        <p:spPr>
          <a:xfrm>
            <a:off x="5004048" y="4833156"/>
            <a:ext cx="2088232" cy="1368152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silnici I/27 v Klatovech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5" b="28932"/>
          <a:stretch/>
        </p:blipFill>
        <p:spPr>
          <a:xfrm>
            <a:off x="-5056" y="1324116"/>
            <a:ext cx="9146907" cy="553388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2787" y="5411811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Osazení DZ B16 400 m před železničním podjezdem (směr Luby) - zákaz vjezdu vozidel, jejichž výška přesahuje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vyzn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mez 3,70 m, provedeno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O tomto omezení bylo informováno i  Národní dopravní informační  centrum. </a:t>
            </a:r>
          </a:p>
        </p:txBody>
      </p:sp>
    </p:spTree>
    <p:extLst>
      <p:ext uri="{BB962C8B-B14F-4D97-AF65-F5344CB8AC3E}">
        <p14:creationId xmlns:p14="http://schemas.microsoft.com/office/powerpoint/2010/main" val="247090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/>
          <a:srcRect l="42961" t="35282" r="30681" b="3669"/>
          <a:stretch/>
        </p:blipFill>
        <p:spPr>
          <a:xfrm>
            <a:off x="-1019" y="1336242"/>
            <a:ext cx="9145017" cy="552175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388173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I/27 u města Plasy 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směrové oblouky malého poloměru v klesání, omezená přehlednost průběhu trasy v lese.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4365104"/>
            <a:ext cx="8558503" cy="230832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2018 - V současné době dokončujeme přípravu přeložky této komunikace, takže by se zde žádné úpravy nemusely odehrávat.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2019 - Přeložka komunikace by se měla zahájit kolem roku 2024, již zde probíhají poslední projednání.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V minulém roce bylo provedeno zdrsnění povrchu vozovky.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DSP v projednávání, realizace 2024-27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Realizace stavby 11/2023 dokončení 10/2027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Zahájení obchvatu Plasy ZS 9/2023 – UP 9/2027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Probíhají práce na PDPS, zahájené přípravné práce, ZS 2025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47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D84147A-182A-2E23-43D4-3FC0D5B4BE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4252" b="11008"/>
          <a:stretch/>
        </p:blipFill>
        <p:spPr>
          <a:xfrm>
            <a:off x="-2" y="1481400"/>
            <a:ext cx="9150476" cy="5376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12407"/>
          <a:stretch/>
        </p:blipFill>
        <p:spPr>
          <a:xfrm>
            <a:off x="-6477" y="1719463"/>
            <a:ext cx="9150475" cy="515995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Směrový oblouk na sil. I/22 u Domažlic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Směrový oblouk malého poloměru, omezení výhledu na vnitřní straně oblouku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5517232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Odtěžen svah na vnitřním straně oblouku, doplněno SDZ, nový obrus, VDZ, projektuje se úprava komunikace, realizace po roce 2025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Probíhá instalace nových svodidel, s úpravou pro motorkáře, dále probíhají projekční práce na úpravu trasy, zpracování DÚR do 12/2024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D9BDD77-1BD4-5B9D-676F-B41441E97889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7B8A7DC-B025-EC8E-4A2B-B8C7005D8F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8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B6897-64DB-7140-6AE8-2B74CCD70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0A70512-092D-5ED8-00DF-69CF3639B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3" b="5383"/>
          <a:stretch/>
        </p:blipFill>
        <p:spPr>
          <a:xfrm>
            <a:off x="-2" y="1481400"/>
            <a:ext cx="9150476" cy="5376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710ED2F-131C-7292-1FA7-51AE2917E8B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C1B71418-119F-EFE2-901C-CBF0714AC4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7423A628-B52F-7534-6B6F-F5696B24247B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4B84F0C6-ABB7-4A75-D866-02E02879C0D6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507F3466-E26C-B663-D19B-6E0D81059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12407"/>
          <a:stretch/>
        </p:blipFill>
        <p:spPr>
          <a:xfrm>
            <a:off x="0" y="1699428"/>
            <a:ext cx="9150475" cy="515995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CD7B4B4D-13BC-3B1F-DF60-A4FB4DD299F7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na sil. II/189 u městyse Klenčí p. Č.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AFC874EB-3999-AAF8-348F-C11D681F9FB2}"/>
              </a:ext>
            </a:extLst>
          </p:cNvPr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Směrové oblouky v kombinaci s vrcholovým, změna okolí komunikace (světlo, vlhkost)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D413726B-A6D3-1C27-7D40-BC5F1ADC1283}"/>
              </a:ext>
            </a:extLst>
          </p:cNvPr>
          <p:cNvSpPr/>
          <p:nvPr/>
        </p:nvSpPr>
        <p:spPr>
          <a:xfrm>
            <a:off x="225965" y="5805264"/>
            <a:ext cx="8558503" cy="338554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Bude doplněno svodidlo, zdrsnění povrchu, ořez zeleně, Z3 ne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7BB12DD2-71B3-E367-C8CB-EE53ED746DAA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42C109A-4AF9-E8EF-129D-DF2256F8E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400600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Riziková místa na typech komunikací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4545F6E9-1268-E12E-C1A8-0352F52D80F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-13208"/>
            <a:ext cx="3816424" cy="1239709"/>
          </a:xfrm>
          <a:prstGeom prst="rect">
            <a:avLst/>
          </a:prstGeom>
        </p:spPr>
      </p:pic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7738F517-AD8E-42D4-A4E3-203C51CDD98F}"/>
              </a:ext>
            </a:extLst>
          </p:cNvPr>
          <p:cNvGraphicFramePr>
            <a:graphicFrameLocks/>
          </p:cNvGraphicFramePr>
          <p:nvPr/>
        </p:nvGraphicFramePr>
        <p:xfrm>
          <a:off x="383063" y="1855145"/>
          <a:ext cx="7732425" cy="3767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3381086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7"/>
          <a:stretch/>
        </p:blipFill>
        <p:spPr bwMode="auto">
          <a:xfrm>
            <a:off x="0" y="1360801"/>
            <a:ext cx="9144000" cy="5497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-2" y="1406519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silnice I/26 a MK u hraničního přechodu Folmava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 hlavní komunikace ve směrovém oblouku, velká plocha křižovatky, max. dovolená rychlost, neřešené přecházení chodců.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6" y="3839850"/>
            <a:ext cx="8558503" cy="304698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ŘSD zadalo zpracování studie -&gt; předpokládaný termín dokončení je 09/2017 -&gt; poté bude navržen další postup řešení.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– ze zpracované studie vyšlo řešení přebudování na OK s prostorem pro přecházení chodců. ŘSD má problémy se získání pozemků pod OK. Starosta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Folmavy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nabídl jednání s vlastníky dotčených pozemků.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Obec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Folmava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 blízko k dohodě s vlastníky pozemků. Pokud nebude uzavřena dohoda ŘSD nebude zadávat další stupeň PD.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Obec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Folmava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stále nemá dohodu s vlastníky pozemků.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Chystá se dohoda s vlastníky potřebných pozemků, nedaří se získat pozemky.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cs-CZ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Trvá 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problém s pozemky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Probíhá výběrové řízení na zhotovitele studie úpravy daného místa</a:t>
            </a:r>
          </a:p>
        </p:txBody>
      </p:sp>
    </p:spTree>
    <p:extLst>
      <p:ext uri="{BB962C8B-B14F-4D97-AF65-F5344CB8AC3E}">
        <p14:creationId xmlns:p14="http://schemas.microsoft.com/office/powerpoint/2010/main" val="338376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42743" t="33289" r="31215" b="6295"/>
          <a:stretch/>
        </p:blipFill>
        <p:spPr>
          <a:xfrm>
            <a:off x="1" y="1350852"/>
            <a:ext cx="9144000" cy="5507148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1" y="1415109"/>
            <a:ext cx="9144000" cy="5472607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I/20 a II/183 u obce Losiná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úhel křížení, intenzity a rychlost na hlavní komunikaci, omezený rozhled.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3789040"/>
            <a:ext cx="8558503" cy="280076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– Došlo k zahuštění směrových sloupků a probíhá jednání o úpravě velkoplošného SDZ  a jeho přemístění.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ŘSD provedla úpravy VDZ a SDZ, dojde k úpravě následující křižovatky se silnicí I/19 a tímto úpravy zasáhnou i do této křižovatky čímž bude provedena úprava omezeného rozhledu této křižovatky.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– podána žádost o stavební povolení, připravena PDPS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předpoklad stavební povolení 2022 a realizace stavby 2023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Na podzim zahájení realizace přípravnými </a:t>
            </a:r>
            <a:r>
              <a:rPr lang="cs-CZ" sz="1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prácemi</a:t>
            </a: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dokončení hlavních prací v 2024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Pouze dílčí úpravy, stavební úpravy na křížení s I/19, definitivní řešení s obchvatem Losiné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0600E8B-9DBD-4C8E-B5B1-59F793D233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150" r="2750" b="6388"/>
          <a:stretch/>
        </p:blipFill>
        <p:spPr>
          <a:xfrm>
            <a:off x="0" y="1398793"/>
            <a:ext cx="9143998" cy="5459207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0101"/>
          <a:stretch/>
        </p:blipFill>
        <p:spPr>
          <a:xfrm>
            <a:off x="0" y="1385392"/>
            <a:ext cx="9144000" cy="5472608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I/19 u Štáhlav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92746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Omezená přehlednost křižovatky, úzká vozovka,  lomená přednost.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92747" y="4916255"/>
            <a:ext cx="8558503" cy="181588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 – ŘSD již ta tento úsek zpracovalo záměr projektu který je již schválen, v současné době probíhá předběžný geotechnický průzkum, který bude dokončen v srpnu letošního roku.  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Zpracovává se DUR celého úseku k I/20, současně probíhá jednání o lokální úpravě křižovatky, problémy s výkupy pozemku.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Komplikace s majetkoprávním vypořádáním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změny, komplikované dědické řízení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F2D8D23D-5B8E-4C6E-9711-0A02A9BDD7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6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FF2EFF0-78E3-7BFF-71F2-6096CAFD1F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62" r="53937" b="14166"/>
          <a:stretch/>
        </p:blipFill>
        <p:spPr>
          <a:xfrm>
            <a:off x="-2" y="1518241"/>
            <a:ext cx="9135313" cy="533976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36" b="12436"/>
          <a:stretch/>
        </p:blipFill>
        <p:spPr>
          <a:xfrm>
            <a:off x="-8692" y="1725779"/>
            <a:ext cx="9152692" cy="5157193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U Seřadiště v Plzni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Průběh hlavní komunikace a šířkové uspořádání zakončení přivaděče, klopení vozovky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5517232"/>
            <a:ext cx="855850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Pravidelně rovnáme city bloky , natíráme barvou. Ulice Jasmínová- Jateční etapa východního okruhu příprava na PD DUR. 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Zahájení po roce 2025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Beze změny (probíhá příprava DSP, předpoklad ZS 2027)</a:t>
            </a:r>
          </a:p>
        </p:txBody>
      </p:sp>
      <p:sp>
        <p:nvSpPr>
          <p:cNvPr id="29" name="TextovéPole 28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5B729DA5-408B-CB92-BB9B-86CF8315B3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1245F84-EFCB-9F14-0B3E-5F3E6BA382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880" t="-6895" r="2471" b="16185"/>
          <a:stretch/>
        </p:blipFill>
        <p:spPr>
          <a:xfrm>
            <a:off x="9872" y="1513449"/>
            <a:ext cx="9143997" cy="5344551"/>
          </a:xfrm>
          <a:prstGeom prst="rect">
            <a:avLst/>
          </a:prstGeom>
        </p:spPr>
      </p:pic>
      <p:pic>
        <p:nvPicPr>
          <p:cNvPr id="22" name="Obráze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12407"/>
          <a:stretch/>
        </p:blipFill>
        <p:spPr>
          <a:xfrm>
            <a:off x="0" y="1711267"/>
            <a:ext cx="9150475" cy="5159952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Křižovatka na sil. II/605 v Ejpovicích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225965" y="1841439"/>
            <a:ext cx="8482584" cy="338554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Psychologická přednost, výškový průběh větví a umístění na okraji obce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225965" y="5805264"/>
            <a:ext cx="8558503" cy="83099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– Místo bude řešeno obchvatem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Vydáno ÚR na obchvat, nezařazen další stupeň projektové přípravy, připomínky části občanů k </a:t>
            </a:r>
            <a:r>
              <a:rPr lang="cs-CZ" sz="1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návrhu obchvatu  </a:t>
            </a:r>
            <a:endParaRPr lang="cs-CZ" sz="1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D044C306-4086-7473-02EA-8C0F22CD809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999753DE-0274-CB73-B4B3-DD651B0E84AF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</p:spTree>
    <p:extLst>
      <p:ext uri="{BB962C8B-B14F-4D97-AF65-F5344CB8AC3E}">
        <p14:creationId xmlns:p14="http://schemas.microsoft.com/office/powerpoint/2010/main" val="193115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5DB2A0-5CE4-42FE-5302-531C7A9E25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66D2F95B-38B7-BAF5-1CC9-FD9479D69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7" b="2647"/>
          <a:stretch/>
        </p:blipFill>
        <p:spPr>
          <a:xfrm>
            <a:off x="-2" y="1481400"/>
            <a:ext cx="9150476" cy="5376600"/>
          </a:xfrm>
          <a:prstGeom prst="rect">
            <a:avLst/>
          </a:prstGeom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A4AFA551-3A10-0055-B375-15F8DCBF4D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18E8A30A-8141-6BC7-7101-E401518FBF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AF8339DA-C3E9-3D50-2439-9E911DBCBADA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0B52DAA3-BB21-DB4E-BC6B-8441E39402B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0ED9D226-1398-7FED-F02E-8A7267DE2B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07" b="12407"/>
          <a:stretch/>
        </p:blipFill>
        <p:spPr>
          <a:xfrm>
            <a:off x="-6477" y="1697509"/>
            <a:ext cx="9150475" cy="5159952"/>
          </a:xfrm>
          <a:prstGeom prst="rect">
            <a:avLst/>
          </a:prstGeom>
        </p:spPr>
      </p:pic>
      <p:sp>
        <p:nvSpPr>
          <p:cNvPr id="21" name="TextovéPole 20">
            <a:extLst>
              <a:ext uri="{FF2B5EF4-FFF2-40B4-BE49-F238E27FC236}">
                <a16:creationId xmlns:a16="http://schemas.microsoft.com/office/drawing/2014/main" id="{FFC1CA6B-5CC2-4E21-FFB5-618169701D75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Podjezd na sil. I/27 u obce Běšiny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0FB5E150-46EB-81D4-B6FE-FBE0509C1097}"/>
              </a:ext>
            </a:extLst>
          </p:cNvPr>
          <p:cNvSpPr/>
          <p:nvPr/>
        </p:nvSpPr>
        <p:spPr>
          <a:xfrm>
            <a:off x="225965" y="1841439"/>
            <a:ext cx="8482584" cy="584775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>
            <a:spAutoFit/>
          </a:bodyPr>
          <a:lstStyle/>
          <a:p>
            <a:r>
              <a:rPr lang="cs-CZ" sz="1600" b="1" dirty="0">
                <a:latin typeface="Arial" panose="020B0604020202020204" pitchFamily="34" charset="0"/>
                <a:cs typeface="Arial" panose="020B0604020202020204" pitchFamily="34" charset="0"/>
              </a:rPr>
              <a:t>Rizikovost – Směrové oblouky malého poloměru na konci dlouhého klesání, horší čitelnost trasy v okolí podjezdu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4CF8B7B6-5D73-D0E9-1274-FC561D5640EE}"/>
              </a:ext>
            </a:extLst>
          </p:cNvPr>
          <p:cNvSpPr/>
          <p:nvPr/>
        </p:nvSpPr>
        <p:spPr>
          <a:xfrm>
            <a:off x="225965" y="5877272"/>
            <a:ext cx="8558503" cy="58477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cs-CZ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– V místě umístěn informativní radar, proveden prořez zeleně, SŽ připravuje úpravu trati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3C62119E-4F92-8454-F304-187D00527140}"/>
              </a:ext>
            </a:extLst>
          </p:cNvPr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Připravovaná opatření</a:t>
            </a:r>
          </a:p>
          <a:p>
            <a:r>
              <a:rPr lang="cs-CZ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Plzeňský kraj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39C144E-1560-57DB-0D16-720C81D31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971" y="64726"/>
            <a:ext cx="1168860" cy="114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36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976664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Informace k vývoji opatření na místech</a:t>
            </a:r>
          </a:p>
        </p:txBody>
      </p:sp>
      <p:sp>
        <p:nvSpPr>
          <p:cNvPr id="13" name="Zástupný symbol pro obsah 2"/>
          <p:cNvSpPr>
            <a:spLocks noGrp="1"/>
          </p:cNvSpPr>
          <p:nvPr>
            <p:ph idx="1"/>
          </p:nvPr>
        </p:nvSpPr>
        <p:spPr>
          <a:xfrm>
            <a:off x="251520" y="1916832"/>
            <a:ext cx="8298308" cy="4527557"/>
          </a:xfrm>
        </p:spPr>
        <p:txBody>
          <a:bodyPr>
            <a:normAutofit lnSpcReduction="10000"/>
          </a:bodyPr>
          <a:lstStyle/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Průběžně zveřejňujeme nově zjištěné informace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     k vývoji opatření na místech na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webových stránkách</a:t>
            </a:r>
          </a:p>
          <a:p>
            <a:pPr marL="0" indent="0" algn="just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Dopravní konference.</a:t>
            </a:r>
          </a:p>
          <a:p>
            <a:pPr marL="0" indent="0" algn="ctr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www.dopravnikonference.com</a:t>
            </a: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Sdělte nám prosím nové informace k RM: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601 367 009 </a:t>
            </a: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e-mail: </a:t>
            </a: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info@dopravnikonference.com</a:t>
            </a: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martin.landsfeld@samdi.cz</a:t>
            </a: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solidFill>
                <a:srgbClr val="417D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cs-CZ" sz="1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700" b="1" dirty="0">
                <a:solidFill>
                  <a:srgbClr val="417D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 stránky:</a:t>
            </a:r>
          </a:p>
          <a:p>
            <a:pPr marL="0" indent="0" algn="just">
              <a:buNone/>
            </a:pPr>
            <a:r>
              <a:rPr lang="cs-CZ" sz="1700" b="1" dirty="0">
                <a:latin typeface="Arial" panose="020B0604020202020204" pitchFamily="34" charset="0"/>
                <a:cs typeface="Arial" panose="020B0604020202020204" pitchFamily="34" charset="0"/>
              </a:rPr>
              <a:t>- vyhledat Dopravní konference s BESIPEM.</a:t>
            </a:r>
          </a:p>
          <a:p>
            <a:pPr marL="0" indent="0" algn="ctr">
              <a:buNone/>
            </a:pPr>
            <a:endParaRPr lang="cs-CZ" sz="2800" b="1" dirty="0"/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  <a:p>
            <a:pPr algn="just"/>
            <a:endParaRPr lang="cs-CZ" sz="2800" b="1" dirty="0">
              <a:solidFill>
                <a:srgbClr val="00B0F0"/>
              </a:solidFill>
            </a:endParaRPr>
          </a:p>
        </p:txBody>
      </p:sp>
      <p:pic>
        <p:nvPicPr>
          <p:cNvPr id="15" name="Obrázek 14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066B74CE-9ED5-445A-BEBC-72F9A2C7DB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613" y="4077072"/>
            <a:ext cx="2234128" cy="267106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9"/>
          <a:srcRect l="7475" t="9982" r="67325"/>
          <a:stretch/>
        </p:blipFill>
        <p:spPr>
          <a:xfrm>
            <a:off x="6372200" y="1806411"/>
            <a:ext cx="2448272" cy="2237315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45D573CF-F81B-91B9-4862-A38BAC8D5A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14" y="24124"/>
            <a:ext cx="3815407" cy="123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5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-6949"/>
            <a:ext cx="9144000" cy="687189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08B5A331-135A-704A-8023-D4942898BC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4624"/>
            <a:ext cx="4695549" cy="2304255"/>
          </a:xfrm>
          <a:prstGeom prst="rect">
            <a:avLst/>
          </a:prstGeom>
        </p:spPr>
      </p:pic>
      <p:pic>
        <p:nvPicPr>
          <p:cNvPr id="16" name="Obrázek 15">
            <a:extLst>
              <a:ext uri="{FF2B5EF4-FFF2-40B4-BE49-F238E27FC236}">
                <a16:creationId xmlns:a16="http://schemas.microsoft.com/office/drawing/2014/main" id="{0A2C0746-A86D-DE41-A8A5-AD8BDC5984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706" y="5685191"/>
            <a:ext cx="537376" cy="47991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B80A33C6-E316-A044-9A2E-969EE40E78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983" y="5763330"/>
            <a:ext cx="1374826" cy="40177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166377" y="4197844"/>
            <a:ext cx="3909679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  <a:p>
            <a:pPr algn="ctr"/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Bc. Martin Landsfeld</a:t>
            </a:r>
          </a:p>
        </p:txBody>
      </p:sp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BB5EB444-7C20-4DC4-B0B7-A80F4CC523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5546312"/>
            <a:ext cx="1211576" cy="864000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5691A9D4-134F-A905-1E46-0FC15EA177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8978" y="5786026"/>
            <a:ext cx="1516754" cy="28783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76672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99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475252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rizikových míst v krajích</a:t>
            </a:r>
          </a:p>
        </p:txBody>
      </p:sp>
      <p:pic>
        <p:nvPicPr>
          <p:cNvPr id="7" name="Obrázek 6" descr="Obsah obrázku text&#10;&#10;Popis byl vytvořen automaticky">
            <a:extLst>
              <a:ext uri="{FF2B5EF4-FFF2-40B4-BE49-F238E27FC236}">
                <a16:creationId xmlns:a16="http://schemas.microsoft.com/office/drawing/2014/main" id="{7614AB61-068E-DF2E-BE57-A8A4518632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-17881"/>
            <a:ext cx="3815407" cy="1239379"/>
          </a:xfrm>
          <a:prstGeom prst="rect">
            <a:avLst/>
          </a:prstGeom>
        </p:spPr>
      </p:pic>
      <p:sp>
        <p:nvSpPr>
          <p:cNvPr id="12" name="Zaoblený obdélník 11"/>
          <p:cNvSpPr/>
          <p:nvPr/>
        </p:nvSpPr>
        <p:spPr>
          <a:xfrm rot="18918014">
            <a:off x="2992204" y="5067838"/>
            <a:ext cx="1077486" cy="25071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9" name="Graf 8">
            <a:extLst>
              <a:ext uri="{FF2B5EF4-FFF2-40B4-BE49-F238E27FC236}">
                <a16:creationId xmlns:a16="http://schemas.microsoft.com/office/drawing/2014/main" id="{E8F540C4-F352-7007-E3B3-9157751CA7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7970222"/>
              </p:ext>
            </p:extLst>
          </p:nvPr>
        </p:nvGraphicFramePr>
        <p:xfrm>
          <a:off x="-78129" y="2021839"/>
          <a:ext cx="9252564" cy="38597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04077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0" name="Obrázek 9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755576" y="1340768"/>
            <a:ext cx="568863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Časová náročnost realizací opatření</a:t>
            </a:r>
          </a:p>
        </p:txBody>
      </p:sp>
      <p:sp>
        <p:nvSpPr>
          <p:cNvPr id="4" name="Obdélník 3"/>
          <p:cNvSpPr/>
          <p:nvPr/>
        </p:nvSpPr>
        <p:spPr>
          <a:xfrm>
            <a:off x="323528" y="1829001"/>
            <a:ext cx="846144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pl-PL" sz="2400" b="1" dirty="0"/>
              <a:t>  </a:t>
            </a: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Většinu úprav míst již správci řeší ze střednědobého a   dlouhodobého hlediska, což je časově náročné (i na několik let).</a:t>
            </a:r>
          </a:p>
          <a:p>
            <a:endParaRPr lang="pl-P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    Souvisí to např.: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bezpečnostních inspekcí.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Se zpracováním dokumentací pro DÚR, DSP a DPS, (EIA) respektive nově dokumentaci pro povolení záměru (DPZ).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nalezení finančních prostředků na realizaci.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výběrem dodavatele stavby.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pl-PL" sz="2000" b="1" dirty="0">
                <a:latin typeface="Arial" panose="020B0604020202020204" pitchFamily="34" charset="0"/>
                <a:cs typeface="Arial" panose="020B0604020202020204" pitchFamily="34" charset="0"/>
              </a:rPr>
              <a:t>S konečnou přestavbou místa.</a:t>
            </a:r>
          </a:p>
          <a:p>
            <a:pPr marL="0" lvl="2"/>
            <a:endParaRPr lang="pl-PL" sz="20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1146" lvl="2" indent="-391146">
              <a:buFont typeface="Wingdings" panose="05000000000000000000" pitchFamily="2" charset="2"/>
              <a:buChar char="§"/>
            </a:pPr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Naším cílem je, aby se v letošním roce podařila realizovat opatření na dalších místech.</a:t>
            </a:r>
          </a:p>
        </p:txBody>
      </p:sp>
      <p:pic>
        <p:nvPicPr>
          <p:cNvPr id="5" name="Picture 2" descr="\\NAS\D.Konference\2023\LOGO DK 2023\PNG_3.png">
            <a:extLst>
              <a:ext uri="{FF2B5EF4-FFF2-40B4-BE49-F238E27FC236}">
                <a16:creationId xmlns:a16="http://schemas.microsoft.com/office/drawing/2014/main" id="{34168794-3AFF-D681-2649-B7B6F5E91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07" y="56392"/>
            <a:ext cx="3813184" cy="1238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52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obvod, elektronika&#10;&#10;Popis byl vytvořen automaticky">
            <a:extLst>
              <a:ext uri="{FF2B5EF4-FFF2-40B4-BE49-F238E27FC236}">
                <a16:creationId xmlns:a16="http://schemas.microsoft.com/office/drawing/2014/main" id="{C12E318B-CD7F-3A46-B8B1-7C5807FC14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10" r="8816"/>
          <a:stretch/>
        </p:blipFill>
        <p:spPr>
          <a:xfrm>
            <a:off x="0" y="0"/>
            <a:ext cx="9144000" cy="689275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EE284A2-4839-5442-AFD8-CD992628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48680"/>
            <a:ext cx="1552571" cy="1523820"/>
          </a:xfrm>
          <a:prstGeom prst="rect">
            <a:avLst/>
          </a:prstGeom>
        </p:spPr>
      </p:pic>
      <p:pic>
        <p:nvPicPr>
          <p:cNvPr id="32" name="Obrázek 31" descr="Obsah obrázku LEGO, hračka&#10;&#10;Popis byl vytvořen automaticky">
            <a:extLst>
              <a:ext uri="{FF2B5EF4-FFF2-40B4-BE49-F238E27FC236}">
                <a16:creationId xmlns:a16="http://schemas.microsoft.com/office/drawing/2014/main" id="{49EFE489-C200-4048-8CEC-6ECB4E63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2731541"/>
            <a:ext cx="10153128" cy="351674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E9EF6BB-15EC-FA40-87E4-A6FC511765EE}"/>
              </a:ext>
            </a:extLst>
          </p:cNvPr>
          <p:cNvSpPr txBox="1"/>
          <p:nvPr/>
        </p:nvSpPr>
        <p:spPr>
          <a:xfrm>
            <a:off x="1331640" y="2306840"/>
            <a:ext cx="6706290" cy="707886"/>
          </a:xfrm>
          <a:prstGeom prst="rect">
            <a:avLst/>
          </a:prstGeom>
          <a:solidFill>
            <a:srgbClr val="46787B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roce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byla provedena nebo dokončena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realizace opatření na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  <a:r>
              <a:rPr lang="pt-BR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lokalitách!</a:t>
            </a:r>
          </a:p>
        </p:txBody>
      </p:sp>
    </p:spTree>
    <p:extLst>
      <p:ext uri="{BB962C8B-B14F-4D97-AF65-F5344CB8AC3E}">
        <p14:creationId xmlns:p14="http://schemas.microsoft.com/office/powerpoint/2010/main" val="1770269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II/230 u Chodové Plané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51D6D15-9496-F066-EF5A-D373FA8D0F3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4" name="Šipka: doleva 3">
            <a:extLst>
              <a:ext uri="{FF2B5EF4-FFF2-40B4-BE49-F238E27FC236}">
                <a16:creationId xmlns:a16="http://schemas.microsoft.com/office/drawing/2014/main" id="{C376FABF-7929-77D0-E29A-D11CDC820D76}"/>
              </a:ext>
            </a:extLst>
          </p:cNvPr>
          <p:cNvSpPr/>
          <p:nvPr/>
        </p:nvSpPr>
        <p:spPr>
          <a:xfrm>
            <a:off x="2735796" y="1544757"/>
            <a:ext cx="2340260" cy="1541011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Úsek silnice II/230 u Chodové Plané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49"/>
          <a:stretch/>
        </p:blipFill>
        <p:spPr>
          <a:xfrm>
            <a:off x="-21655" y="1297470"/>
            <a:ext cx="9164541" cy="5537735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464340" y="5313243"/>
            <a:ext cx="8211219" cy="1323439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Proběhla obnova VDZ, zvýraznily se vodící čáry, doplnilo se SDZ Z3 do oblouků v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retroreflexi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. Nejdůležitějším opatřením bylo ale provedení zdrsnění povrchu vozovky.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47CN 2U 27LZ po realizaci 2014 – 12CN 3LZ</a:t>
            </a:r>
          </a:p>
        </p:txBody>
      </p:sp>
    </p:spTree>
    <p:extLst>
      <p:ext uri="{BB962C8B-B14F-4D97-AF65-F5344CB8AC3E}">
        <p14:creationId xmlns:p14="http://schemas.microsoft.com/office/powerpoint/2010/main" val="169913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II/605 u obce Mýto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41E43C3C-12A4-FE52-D6F6-A64BC62185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DC8086B9-9133-E0F5-C470-282BD68EACB1}"/>
              </a:ext>
            </a:extLst>
          </p:cNvPr>
          <p:cNvSpPr/>
          <p:nvPr/>
        </p:nvSpPr>
        <p:spPr>
          <a:xfrm>
            <a:off x="6732240" y="2399974"/>
            <a:ext cx="2016224" cy="122413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Silnice II/605 u obce Mýto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8"/>
          <a:stretch/>
        </p:blipFill>
        <p:spPr>
          <a:xfrm>
            <a:off x="2" y="1322206"/>
            <a:ext cx="9143998" cy="5535794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698839"/>
            <a:ext cx="8211219" cy="1015663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SÚS PLZK obnova vodících čar VDZ na II/605 v úseku od hranice Plzeňského kraje po obec Ejpovice včetně tohoto rizikového úseku, zvýrazněno SDZ. </a:t>
            </a:r>
          </a:p>
        </p:txBody>
      </p:sp>
    </p:spTree>
    <p:extLst>
      <p:ext uri="{BB962C8B-B14F-4D97-AF65-F5344CB8AC3E}">
        <p14:creationId xmlns:p14="http://schemas.microsoft.com/office/powerpoint/2010/main" val="7215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-17881"/>
            <a:ext cx="9144000" cy="1358650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23" y="185647"/>
            <a:ext cx="1038366" cy="1019136"/>
          </a:xfrm>
          <a:prstGeom prst="rect">
            <a:avLst/>
          </a:prstGeom>
        </p:spPr>
      </p:pic>
      <p:pic>
        <p:nvPicPr>
          <p:cNvPr id="17" name="Obrázek 16" descr="Obsah obrázku LEGO, hračka, muž&#10;&#10;Popis byl vytvořen automaticky">
            <a:extLst>
              <a:ext uri="{FF2B5EF4-FFF2-40B4-BE49-F238E27FC236}">
                <a16:creationId xmlns:a16="http://schemas.microsoft.com/office/drawing/2014/main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2" name="TextovéPole 11"/>
          <p:cNvSpPr txBox="1">
            <a:spLocks/>
          </p:cNvSpPr>
          <p:nvPr/>
        </p:nvSpPr>
        <p:spPr>
          <a:xfrm>
            <a:off x="1327440" y="122750"/>
            <a:ext cx="413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92D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Realizovaná opatření  Plzeňský kraj</a:t>
            </a: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48C43A74-C49C-6847-8F9C-726272DF5DAC}"/>
              </a:ext>
            </a:extLst>
          </p:cNvPr>
          <p:cNvSpPr/>
          <p:nvPr/>
        </p:nvSpPr>
        <p:spPr>
          <a:xfrm>
            <a:off x="0" y="1340768"/>
            <a:ext cx="766126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34648D4E-87FD-C245-8337-947604325BE2}"/>
              </a:ext>
            </a:extLst>
          </p:cNvPr>
          <p:cNvSpPr/>
          <p:nvPr/>
        </p:nvSpPr>
        <p:spPr>
          <a:xfrm>
            <a:off x="4644008" y="1340768"/>
            <a:ext cx="4499992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BE0592-1842-B04C-B1FF-C299AFE8F50D}"/>
              </a:ext>
            </a:extLst>
          </p:cNvPr>
          <p:cNvSpPr txBox="1"/>
          <p:nvPr/>
        </p:nvSpPr>
        <p:spPr>
          <a:xfrm>
            <a:off x="0" y="1340768"/>
            <a:ext cx="9143998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pl-PL" sz="2000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Nájezd na silnici II/605 u Rokycan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E10BF334-68E0-3CB9-9D6B-B2F9ECBF299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3150" r="2750" b="5201"/>
          <a:stretch/>
        </p:blipFill>
        <p:spPr>
          <a:xfrm>
            <a:off x="-4168" y="1327010"/>
            <a:ext cx="9148237" cy="5530990"/>
          </a:xfrm>
          <a:prstGeom prst="rect">
            <a:avLst/>
          </a:prstGeom>
        </p:spPr>
      </p:pic>
      <p:sp>
        <p:nvSpPr>
          <p:cNvPr id="2" name="Šipka: doleva 1">
            <a:extLst>
              <a:ext uri="{FF2B5EF4-FFF2-40B4-BE49-F238E27FC236}">
                <a16:creationId xmlns:a16="http://schemas.microsoft.com/office/drawing/2014/main" id="{488D85D3-3421-A1D2-F57A-4857ECE7FF82}"/>
              </a:ext>
            </a:extLst>
          </p:cNvPr>
          <p:cNvSpPr/>
          <p:nvPr/>
        </p:nvSpPr>
        <p:spPr>
          <a:xfrm>
            <a:off x="6045528" y="2555862"/>
            <a:ext cx="2016224" cy="1584176"/>
          </a:xfrm>
          <a:prstGeom prst="lef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pl-PL" sz="1600" cap="all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Nájezd na silnici II/605 u Rokycan</a:t>
            </a:r>
            <a:endParaRPr lang="pl-PL" sz="1600" cap="all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r="9844" b="31334"/>
          <a:stretch/>
        </p:blipFill>
        <p:spPr>
          <a:xfrm>
            <a:off x="-4168" y="1332029"/>
            <a:ext cx="9144000" cy="5530990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38398" y="5953332"/>
            <a:ext cx="8211219" cy="707886"/>
          </a:xfrm>
          <a:prstGeom prst="rect">
            <a:avLst/>
          </a:prstGeom>
          <a:solidFill>
            <a:schemeClr val="bg1">
              <a:alpha val="61000"/>
            </a:schemeClr>
          </a:solidFill>
        </p:spPr>
        <p:txBody>
          <a:bodyPr wrap="square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Provedena výměna svodidel, protismyková úprava vozovky, obnova VDZ, instalace SDZ doporučené rychlosti.</a:t>
            </a:r>
          </a:p>
        </p:txBody>
      </p:sp>
    </p:spTree>
    <p:extLst>
      <p:ext uri="{BB962C8B-B14F-4D97-AF65-F5344CB8AC3E}">
        <p14:creationId xmlns:p14="http://schemas.microsoft.com/office/powerpoint/2010/main" val="378221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4067</TotalTime>
  <Words>2405</Words>
  <Application>Microsoft Office PowerPoint</Application>
  <PresentationFormat>Předvádění na obrazovce (4:3)</PresentationFormat>
  <Paragraphs>273</Paragraphs>
  <Slides>37</Slides>
  <Notes>36</Notes>
  <HiddenSlides>5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37</vt:i4>
      </vt:variant>
    </vt:vector>
  </HeadingPairs>
  <TitlesOfParts>
    <vt:vector size="42" baseType="lpstr">
      <vt:lpstr>Arial</vt:lpstr>
      <vt:lpstr>Calibri</vt:lpstr>
      <vt:lpstr>Calibri Light</vt:lpstr>
      <vt:lpstr>Wingdings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Martin Landsfeld</cp:lastModifiedBy>
  <cp:revision>310</cp:revision>
  <dcterms:created xsi:type="dcterms:W3CDTF">2017-03-15T09:26:25Z</dcterms:created>
  <dcterms:modified xsi:type="dcterms:W3CDTF">2024-11-25T18:26:18Z</dcterms:modified>
</cp:coreProperties>
</file>