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400" autoAdjust="0"/>
  </p:normalViewPr>
  <p:slideViewPr>
    <p:cSldViewPr showGuides="1">
      <p:cViewPr>
        <p:scale>
          <a:sx n="66" d="100"/>
          <a:sy n="66" d="100"/>
        </p:scale>
        <p:origin x="-2934" y="-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27.9.2024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Dvě blízké křižovatky trojúhelníkového tvaru silnic II/380 a II/416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</a:t>
            </a:r>
          </a:p>
          <a:p>
            <a:r>
              <a:rPr lang="cs-CZ" sz="1000" i="1" baseline="0" dirty="0" smtClean="0"/>
              <a:t>Silnice II/380 spojuje Brno (D1,I/43) , Klobouky u Brna a Hodonín (I/51,I/55). Dříve silnice I/51, vede souběžně mezi dálnicí D2 a silnicí I/54 do jižní části Jihomoravského kraje s návaznost na hraniční přechod na Slovensko. Silnice II/416 tvoří spojnici Slavkova u Brna (I/50), Újezd u Brna, D2, Židlochovic  a Pohořelic (I/52,I/53) a obce Řestoky u Chrástu u Chrudimi (II/355,358). Propojuje významné tahy jižně od Brna s napojením na MUK na dálnicích. Křižovatka se nachází nedaleko exitu Blučina u obce Měnín.</a:t>
            </a:r>
          </a:p>
          <a:p>
            <a:r>
              <a:rPr lang="cs-CZ" sz="1000" i="1" baseline="0" dirty="0" smtClean="0"/>
              <a:t>Hlavní komunikací je sil. II/,380, dvoupruhová ve směrovém oblouku velkého poloměru (pro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100) na úrovni terénu bezu přídatných pruhů. Rychlost není omezena místní úpravou, zakázáno předjíždění. . Úhel křížení činí cca 40° a 50°.  Přednost určena svislým zvýrazněným značením P4 Dej přednost. Vedlejší větve jsou dvoupruhové , do křižovatky vchází přímé, bez přídatných pruhů , trojúhelníkové směrovací ostrůvky s obousměrným provozem.  Komunikace mají téměř vodorovný průběh, a jsou umístěny na mírném násypu. </a:t>
            </a:r>
          </a:p>
          <a:p>
            <a:r>
              <a:rPr lang="cs-CZ" sz="1000" i="1" baseline="0" dirty="0" smtClean="0"/>
              <a:t>Okolí komunikace tvoří otevřená krajina (pole), klem komunikací pozůstatky stromořadí, případně náletové dřeviny, vše pod patou svahu tělesa komunikace. V úseku mezi křižovatkami se nachází most přes vodní tok a zálivy autobusových zastávek. V trase silnice II/416 je vedena cyklotrasa.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II/380 na B		6,0 tis voz /24hod, z toho 14% NA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II/380 na HO	5,0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voz /24hod, z toho 21%NA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II/416 na Slavkov	1,7 tis voz /24hod, z toho 11% NA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II/416 na Pohoř	3,2tis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voz /24hod, z toho 17%NA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Dvě blízké křižovatky trojúhelníkového tvaru silnic II/380 a II/416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</a:t>
            </a:r>
          </a:p>
          <a:p>
            <a:r>
              <a:rPr lang="cs-CZ" sz="1000" i="1" baseline="0" dirty="0" smtClean="0"/>
              <a:t>Silnice II/380 spojuje Brno (D1,I/43) , Klobouky u Brna a Hodonín (I/51,I/55). Dříve silnice I/51, vede souběžně mezi dálnicí D2 a silnicí I/54 do jižní části Jihomoravského kraje s návaznost na hraniční přechod na Slovensko. Silnice II/416 tvoří spojnici Slavkova u Brna (I/50), Újezd u Brna, D2, Židlochovic  a Pohořelic (I/52,I/53) a obce Řestoky u Chrástu u Chrudimi (II/355,358). Propojuje významné tahy jižně od Brna s napojením na MUK na dálnicích. Křižovatka se nachází nedaleko exitu Blučina u obce Měnín.</a:t>
            </a:r>
          </a:p>
          <a:p>
            <a:r>
              <a:rPr lang="cs-CZ" sz="1000" i="1" baseline="0" dirty="0" smtClean="0"/>
              <a:t>Hlavní komunikací je sil. II/,380, dvoupruhová ve směrovém oblouku velkého poloměru (pro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100) na úrovni terénu bezu přídatných pruhů. Rychlost není omezena místní úpravou, zakázáno předjíždění. . Úhel křížení činí cca 40° a 50°.  Přednost určena svislým zvýrazněným značením P4 Dej přednost. Vedlejší větve jsou dvoupruhové , do křižovatky vchází přímé, bez přídatných pruhů , trojúhelníkové směrovací ostrůvky s obousměrným provozem.  Komunikace mají téměř vodorovný průběh, a jsou umístěny na mírném násypu. </a:t>
            </a:r>
          </a:p>
          <a:p>
            <a:r>
              <a:rPr lang="cs-CZ" sz="1000" i="1" baseline="0" dirty="0" smtClean="0"/>
              <a:t>Okolí komunikace tvoří otevřená krajina (pole), klem komunikací pozůstatky stromořadí, případně náletové dřeviny, vše pod patou svahu tělesa komunikace. V úseku mezi křižovatkami se nachází most přes vodní tok a zálivy autobusových zastávek. V trase silnice II/416 je vedena cyklotrasa.</a:t>
            </a:r>
          </a:p>
          <a:p>
            <a:r>
              <a:rPr lang="cs-CZ" sz="1000" i="1" baseline="0" dirty="0" smtClean="0"/>
              <a:t>Intenzity : 	II/380 na B		6,0 tis voz /24hod, z toho 14% NA</a:t>
            </a:r>
          </a:p>
          <a:p>
            <a:r>
              <a:rPr lang="cs-CZ" sz="1000" i="1" baseline="0" dirty="0" smtClean="0"/>
              <a:t>	II/380 na HO	   	5,0 tis voz /24hod, z toho 21%NA</a:t>
            </a:r>
          </a:p>
          <a:p>
            <a:r>
              <a:rPr lang="cs-CZ" sz="1000" i="1" baseline="0" dirty="0" smtClean="0"/>
              <a:t>	II/416 na Slavkov	1,7 tis voz /24hod, z toho 11% NA</a:t>
            </a:r>
          </a:p>
          <a:p>
            <a:r>
              <a:rPr lang="cs-CZ" sz="1000" i="1" baseline="0" dirty="0" smtClean="0"/>
              <a:t>	II/416 na Pohoř	3,2tis voz /24hod, z toho 17%NA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01/2019 celkem 17 nehod (šetřených PČR) (11+6) </a:t>
            </a:r>
          </a:p>
          <a:p>
            <a:r>
              <a:rPr lang="cs-CZ" sz="1200" dirty="0" smtClean="0"/>
              <a:t>Následky: 1 úmrtí, 6 os. těžce a 16 os. lehce zraněno</a:t>
            </a:r>
            <a:br>
              <a:rPr lang="cs-CZ" sz="1200" dirty="0" smtClean="0"/>
            </a:br>
            <a:r>
              <a:rPr lang="cs-CZ" sz="1200" dirty="0" smtClean="0"/>
              <a:t>S: 11x (1U,6T,14L)  J: 6x (2L)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Srážka s voz 17x (1U,6T,16L)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Proti příkazu P4 7x (1U,3T,10L), při </a:t>
            </a:r>
            <a:r>
              <a:rPr lang="cs-CZ" sz="1200" dirty="0" err="1" smtClean="0"/>
              <a:t>odb</a:t>
            </a:r>
            <a:r>
              <a:rPr lang="cs-CZ" sz="1200" dirty="0" smtClean="0"/>
              <a:t>. vlevo 1x	 (3T,2L)</a:t>
            </a:r>
          </a:p>
          <a:p>
            <a:r>
              <a:rPr lang="cs-CZ" sz="1200" dirty="0" smtClean="0"/>
              <a:t>Ve dne za nezhoršené vid.:  14x (1U,6T,16L);  za sucha 16x</a:t>
            </a:r>
            <a:br>
              <a:rPr lang="cs-CZ" sz="1200" dirty="0" smtClean="0"/>
            </a:br>
            <a:r>
              <a:rPr lang="cs-CZ" sz="1200" dirty="0" smtClean="0"/>
              <a:t>2024: 2x (1U,1T,3L)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Uspořádání napojení vedlejších větví křižovatky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150 mil Kč</a:t>
            </a:r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Přeložka </a:t>
            </a:r>
            <a:r>
              <a:rPr lang="pl-PL" i="1" baseline="0" dirty="0" smtClean="0"/>
              <a:t>II/416 s </a:t>
            </a:r>
            <a:r>
              <a:rPr lang="pl-PL" i="1" baseline="0" dirty="0" smtClean="0"/>
              <a:t>úpravou </a:t>
            </a:r>
            <a:r>
              <a:rPr lang="pl-PL" i="1" baseline="0" dirty="0" smtClean="0"/>
              <a:t>křižovatek (dl. 2,5km)</a:t>
            </a: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Přestavba napojení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Přeložka </a:t>
            </a:r>
            <a:r>
              <a:rPr lang="pl-PL" i="1" baseline="0" dirty="0" smtClean="0"/>
              <a:t>II/416 s </a:t>
            </a:r>
            <a:r>
              <a:rPr lang="pl-PL" i="1" baseline="0" dirty="0" smtClean="0"/>
              <a:t>úpravou </a:t>
            </a:r>
            <a:r>
              <a:rPr lang="pl-PL" i="1" baseline="0" dirty="0" smtClean="0"/>
              <a:t>křižovatek (dl. 2,5km)</a:t>
            </a: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Přestavba napojení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27.9.2024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27.9.2024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27.9.2024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27.9.2024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27.9.2024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18" Type="http://schemas.openxmlformats.org/officeDocument/2006/relationships/image" Target="../media/image26.jpg"/><Relationship Id="rId3" Type="http://schemas.openxmlformats.org/officeDocument/2006/relationships/image" Target="../media/image13.jpeg"/><Relationship Id="rId21" Type="http://schemas.openxmlformats.org/officeDocument/2006/relationships/image" Target="../media/image29.jp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g"/><Relationship Id="rId20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5" Type="http://schemas.openxmlformats.org/officeDocument/2006/relationships/image" Target="../media/image23.jpg"/><Relationship Id="rId10" Type="http://schemas.openxmlformats.org/officeDocument/2006/relationships/image" Target="../media/image18.png"/><Relationship Id="rId19" Type="http://schemas.openxmlformats.org/officeDocument/2006/relationships/image" Target="../media/image27.jpg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11.png"/><Relationship Id="rId10" Type="http://schemas.openxmlformats.org/officeDocument/2006/relationships/image" Target="../media/image36.png"/><Relationship Id="rId4" Type="http://schemas.openxmlformats.org/officeDocument/2006/relationships/image" Target="../media/image10.jpe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0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46787B"/>
                </a:solidFill>
              </a:rPr>
              <a:t>Křižovatky na sil. II/380 u Měnína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:a16="http://schemas.microsoft.com/office/drawing/2014/main" xmlns="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Křižovatky na sil. II/380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Měnína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r="4421"/>
          <a:stretch/>
        </p:blipFill>
        <p:spPr bwMode="auto">
          <a:xfrm>
            <a:off x="-1" y="1340768"/>
            <a:ext cx="9144001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 flipV="1">
            <a:off x="3995936" y="4077072"/>
            <a:ext cx="1008112" cy="54006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3681770" y="3835294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r="9575"/>
          <a:stretch/>
        </p:blipFill>
        <p:spPr>
          <a:xfrm>
            <a:off x="-1" y="1340768"/>
            <a:ext cx="9144001" cy="4536504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5" y="1346896"/>
            <a:ext cx="8050749" cy="4530376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6400"/>
            <a:ext cx="8050749" cy="4530375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6400"/>
            <a:ext cx="8050748" cy="4530375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6400"/>
            <a:ext cx="8050748" cy="4530374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6400"/>
            <a:ext cx="8050746" cy="4530374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6400"/>
            <a:ext cx="8050746" cy="4530373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6400"/>
            <a:ext cx="8050744" cy="4530373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6400"/>
            <a:ext cx="8050744" cy="4530372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6400"/>
            <a:ext cx="8050744" cy="4529230"/>
          </a:xfrm>
          <a:prstGeom prst="rect">
            <a:avLst/>
          </a:prstGeom>
        </p:spPr>
      </p:pic>
      <p:pic>
        <p:nvPicPr>
          <p:cNvPr id="48" name="Obrázek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6400"/>
            <a:ext cx="8048713" cy="4529230"/>
          </a:xfrm>
          <a:prstGeom prst="rect">
            <a:avLst/>
          </a:prstGeom>
        </p:spPr>
      </p:pic>
      <p:pic>
        <p:nvPicPr>
          <p:cNvPr id="49" name="Obrázek 4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6400"/>
            <a:ext cx="8048713" cy="4527629"/>
          </a:xfrm>
          <a:prstGeom prst="rect">
            <a:avLst/>
          </a:prstGeom>
        </p:spPr>
      </p:pic>
      <p:pic>
        <p:nvPicPr>
          <p:cNvPr id="50" name="Obrázek 4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6400"/>
            <a:ext cx="8045868" cy="452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Dvě blízké křižovatky silnic II/380 a II/416 v </a:t>
            </a:r>
            <a:r>
              <a:rPr lang="cs-CZ" sz="2800" dirty="0" err="1" smtClean="0"/>
              <a:t>extravilánu</a:t>
            </a:r>
            <a:endParaRPr lang="cs-CZ" sz="2800" dirty="0" smtClean="0"/>
          </a:p>
          <a:p>
            <a:r>
              <a:rPr lang="cs-CZ" sz="2400" dirty="0" smtClean="0"/>
              <a:t>Sil. II/380: Brno </a:t>
            </a:r>
            <a:r>
              <a:rPr lang="cs-CZ" sz="2000" dirty="0" smtClean="0"/>
              <a:t>(D1,I/43)</a:t>
            </a:r>
            <a:r>
              <a:rPr lang="cs-CZ" sz="2400" dirty="0" smtClean="0"/>
              <a:t>, Klobouky u Brna, Hodonín </a:t>
            </a:r>
            <a:r>
              <a:rPr lang="cs-CZ" sz="2000" dirty="0"/>
              <a:t>(</a:t>
            </a:r>
            <a:r>
              <a:rPr lang="cs-CZ" sz="2000" dirty="0" smtClean="0"/>
              <a:t>I/51,I/55)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Sil. II/416: Slavkov </a:t>
            </a:r>
            <a:r>
              <a:rPr lang="cs-CZ" sz="2000" dirty="0"/>
              <a:t>(I/50,I/54, (D1</a:t>
            </a:r>
            <a:r>
              <a:rPr lang="cs-CZ" sz="2000" dirty="0" smtClean="0"/>
              <a:t>)), </a:t>
            </a:r>
            <a:r>
              <a:rPr lang="cs-CZ" sz="2400" dirty="0"/>
              <a:t>Újezd u Brna</a:t>
            </a:r>
            <a:r>
              <a:rPr lang="cs-CZ" sz="2400" dirty="0" smtClean="0"/>
              <a:t>, D2,  </a:t>
            </a:r>
            <a:r>
              <a:rPr lang="cs-CZ" sz="2400" dirty="0"/>
              <a:t>Židlochovice a </a:t>
            </a:r>
            <a:r>
              <a:rPr lang="cs-CZ" sz="2400" dirty="0" smtClean="0"/>
              <a:t>Pohořelice (I/52,I/53)</a:t>
            </a:r>
          </a:p>
          <a:p>
            <a:r>
              <a:rPr lang="cs-CZ" sz="2600" dirty="0" smtClean="0"/>
              <a:t>Hl. kom: Sil. II/380, oblouk s R (</a:t>
            </a:r>
            <a:r>
              <a:rPr lang="cs-CZ" sz="2600" dirty="0" err="1" smtClean="0"/>
              <a:t>vn</a:t>
            </a:r>
            <a:r>
              <a:rPr lang="cs-CZ" sz="2600" dirty="0" smtClean="0"/>
              <a:t>=100), dvoupruhová, úhel </a:t>
            </a:r>
            <a:r>
              <a:rPr lang="cs-CZ" sz="2600" dirty="0"/>
              <a:t>křížení </a:t>
            </a:r>
            <a:r>
              <a:rPr lang="cs-CZ" sz="2600" dirty="0" smtClean="0"/>
              <a:t>40° a 50°, odsazení 140m, 90km/h , zákaz předjíždění</a:t>
            </a:r>
          </a:p>
          <a:p>
            <a:r>
              <a:rPr lang="cs-CZ" sz="2600" dirty="0" smtClean="0"/>
              <a:t>Vedl.: SDZ P4 Dej přednost, dvoupruhové, směrové přímé, bez přídatných pruhů, trojúhelníkové napojení s obousměrným provozem, křižovatky na mírném násypu a téměř v rovině</a:t>
            </a:r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otevřená krajina (pole), mezi křižovatkami most přes vodní tok, zálivy autobusových zastávek, pozůstatky stromořadí, nálety</a:t>
            </a:r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01/2019 </a:t>
            </a:r>
            <a:r>
              <a:rPr lang="cs-CZ" sz="3000" dirty="0"/>
              <a:t>celkem </a:t>
            </a:r>
            <a:r>
              <a:rPr lang="cs-CZ" sz="3000" dirty="0" smtClean="0"/>
              <a:t>17 nehod (šetřených PČR) </a:t>
            </a:r>
            <a:r>
              <a:rPr lang="cs-CZ" sz="3000" dirty="0"/>
              <a:t>(11+6) </a:t>
            </a:r>
          </a:p>
          <a:p>
            <a:r>
              <a:rPr lang="cs-CZ" sz="3000" dirty="0" smtClean="0"/>
              <a:t>Následky: 1 úmrtí, 6 os. těžce a 16 os. lehce zraněno</a:t>
            </a:r>
            <a:br>
              <a:rPr lang="cs-CZ" sz="3000" dirty="0" smtClean="0"/>
            </a:br>
            <a:r>
              <a:rPr lang="cs-CZ" sz="3000" dirty="0" smtClean="0"/>
              <a:t>S: 11x (1U,6T,14L)  J: 6x (2L)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Srážka </a:t>
            </a:r>
            <a:r>
              <a:rPr lang="cs-CZ" sz="3000" dirty="0"/>
              <a:t>s </a:t>
            </a:r>
            <a:r>
              <a:rPr lang="cs-CZ" sz="3000" dirty="0" smtClean="0"/>
              <a:t>voz 17x </a:t>
            </a:r>
            <a:r>
              <a:rPr lang="cs-CZ" sz="2600" dirty="0" smtClean="0"/>
              <a:t>(1U,6T,16L)</a:t>
            </a:r>
            <a:endParaRPr lang="cs-CZ" sz="3000" dirty="0" smtClean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/>
              <a:t>	Proti příkazu </a:t>
            </a:r>
            <a:r>
              <a:rPr lang="cs-CZ" sz="3000" dirty="0" smtClean="0"/>
              <a:t>P4 7x </a:t>
            </a:r>
            <a:r>
              <a:rPr lang="cs-CZ" sz="2600" dirty="0" smtClean="0"/>
              <a:t>(1U,3T,10L), při </a:t>
            </a:r>
            <a:r>
              <a:rPr lang="cs-CZ" sz="2600" dirty="0" err="1" smtClean="0"/>
              <a:t>odb</a:t>
            </a:r>
            <a:r>
              <a:rPr lang="cs-CZ" sz="2600" dirty="0" smtClean="0"/>
              <a:t>. vlevo 1x	 (3T,2L)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nezhoršené vid.:  </a:t>
            </a:r>
            <a:r>
              <a:rPr lang="cs-CZ" sz="3000" dirty="0" smtClean="0"/>
              <a:t>14x </a:t>
            </a:r>
            <a:r>
              <a:rPr lang="cs-CZ" sz="2600" dirty="0" smtClean="0"/>
              <a:t>(1U,6T,16L);  za </a:t>
            </a:r>
            <a:r>
              <a:rPr lang="cs-CZ" sz="2600" dirty="0"/>
              <a:t>sucha </a:t>
            </a:r>
            <a:r>
              <a:rPr lang="cs-CZ" sz="2600" dirty="0" smtClean="0"/>
              <a:t>16x</a:t>
            </a: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2024: 2x (1U,1T,3L)</a:t>
            </a:r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400" dirty="0" smtClean="0"/>
              <a:t>Uspořádání napojení vedlejších větví křižovatky</a:t>
            </a: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Křižovatky na sil. II/380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Měnína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7" r="15488"/>
          <a:stretch/>
        </p:blipFill>
        <p:spPr>
          <a:xfrm>
            <a:off x="0" y="1340768"/>
            <a:ext cx="9144000" cy="5143454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1844808" y="5771011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" name="Volný tvar 1"/>
          <p:cNvSpPr/>
          <p:nvPr/>
        </p:nvSpPr>
        <p:spPr>
          <a:xfrm>
            <a:off x="3776663" y="2790825"/>
            <a:ext cx="2647950" cy="2024063"/>
          </a:xfrm>
          <a:custGeom>
            <a:avLst/>
            <a:gdLst>
              <a:gd name="connsiteX0" fmla="*/ 0 w 2647950"/>
              <a:gd name="connsiteY0" fmla="*/ 2024063 h 2024063"/>
              <a:gd name="connsiteX1" fmla="*/ 304800 w 2647950"/>
              <a:gd name="connsiteY1" fmla="*/ 1800225 h 2024063"/>
              <a:gd name="connsiteX2" fmla="*/ 842962 w 2647950"/>
              <a:gd name="connsiteY2" fmla="*/ 1366838 h 2024063"/>
              <a:gd name="connsiteX3" fmla="*/ 1300162 w 2647950"/>
              <a:gd name="connsiteY3" fmla="*/ 947738 h 2024063"/>
              <a:gd name="connsiteX4" fmla="*/ 1885950 w 2647950"/>
              <a:gd name="connsiteY4" fmla="*/ 466725 h 2024063"/>
              <a:gd name="connsiteX5" fmla="*/ 2424112 w 2647950"/>
              <a:gd name="connsiteY5" fmla="*/ 133350 h 2024063"/>
              <a:gd name="connsiteX6" fmla="*/ 2647950 w 2647950"/>
              <a:gd name="connsiteY6" fmla="*/ 0 h 2024063"/>
              <a:gd name="connsiteX7" fmla="*/ 2647950 w 2647950"/>
              <a:gd name="connsiteY7" fmla="*/ 0 h 2024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7950" h="2024063">
                <a:moveTo>
                  <a:pt x="0" y="2024063"/>
                </a:moveTo>
                <a:cubicBezTo>
                  <a:pt x="82153" y="1966912"/>
                  <a:pt x="164306" y="1909762"/>
                  <a:pt x="304800" y="1800225"/>
                </a:cubicBezTo>
                <a:cubicBezTo>
                  <a:pt x="445294" y="1690688"/>
                  <a:pt x="677068" y="1508919"/>
                  <a:pt x="842962" y="1366838"/>
                </a:cubicBezTo>
                <a:cubicBezTo>
                  <a:pt x="1008856" y="1224757"/>
                  <a:pt x="1126331" y="1097757"/>
                  <a:pt x="1300162" y="947738"/>
                </a:cubicBezTo>
                <a:cubicBezTo>
                  <a:pt x="1473993" y="797719"/>
                  <a:pt x="1698625" y="602456"/>
                  <a:pt x="1885950" y="466725"/>
                </a:cubicBezTo>
                <a:cubicBezTo>
                  <a:pt x="2073275" y="330994"/>
                  <a:pt x="2297112" y="211137"/>
                  <a:pt x="2424112" y="133350"/>
                </a:cubicBezTo>
                <a:cubicBezTo>
                  <a:pt x="2551112" y="55562"/>
                  <a:pt x="2647950" y="0"/>
                  <a:pt x="2647950" y="0"/>
                </a:cubicBezTo>
                <a:lnTo>
                  <a:pt x="264795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" y="1340768"/>
            <a:ext cx="9151999" cy="514799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" y="1339200"/>
            <a:ext cx="9151999" cy="514799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" y="1339200"/>
            <a:ext cx="9151998" cy="514799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" y="1339200"/>
            <a:ext cx="9151998" cy="51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2" y="1343508"/>
            <a:ext cx="8053494" cy="4530090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544442" y="1343508"/>
            <a:ext cx="6639033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Přeložka II/416 s úpravou křižovatek</a:t>
            </a: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Přestavba křižovatek</a:t>
            </a:r>
          </a:p>
          <a:p>
            <a:endParaRPr lang="cs-CZ" sz="2800" dirty="0" smtClean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0548664" y="3212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102076</TotalTime>
  <Words>662</Words>
  <Application>Microsoft Office PowerPoint</Application>
  <PresentationFormat>Předvádění na obrazovce (4:3)</PresentationFormat>
  <Paragraphs>70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1398</cp:revision>
  <cp:lastPrinted>2023-10-24T07:44:26Z</cp:lastPrinted>
  <dcterms:created xsi:type="dcterms:W3CDTF">2017-03-15T09:26:25Z</dcterms:created>
  <dcterms:modified xsi:type="dcterms:W3CDTF">2024-09-27T13:23:34Z</dcterms:modified>
</cp:coreProperties>
</file>