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notesSlides/notesSlide4.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Lst>
  <p:notesMasterIdLst>
    <p:notesMasterId r:id="rId36"/>
  </p:notesMasterIdLst>
  <p:sldIdLst>
    <p:sldId id="265" r:id="rId2"/>
    <p:sldId id="361" r:id="rId3"/>
    <p:sldId id="269" r:id="rId4"/>
    <p:sldId id="271" r:id="rId5"/>
    <p:sldId id="270" r:id="rId6"/>
    <p:sldId id="261" r:id="rId7"/>
    <p:sldId id="272" r:id="rId8"/>
    <p:sldId id="315" r:id="rId9"/>
    <p:sldId id="317" r:id="rId10"/>
    <p:sldId id="319" r:id="rId11"/>
    <p:sldId id="322" r:id="rId12"/>
    <p:sldId id="325" r:id="rId13"/>
    <p:sldId id="327" r:id="rId14"/>
    <p:sldId id="316" r:id="rId15"/>
    <p:sldId id="343" r:id="rId16"/>
    <p:sldId id="352" r:id="rId17"/>
    <p:sldId id="353" r:id="rId18"/>
    <p:sldId id="355" r:id="rId19"/>
    <p:sldId id="354" r:id="rId20"/>
    <p:sldId id="326" r:id="rId21"/>
    <p:sldId id="321" r:id="rId22"/>
    <p:sldId id="351" r:id="rId23"/>
    <p:sldId id="283" r:id="rId24"/>
    <p:sldId id="286" r:id="rId25"/>
    <p:sldId id="302" r:id="rId26"/>
    <p:sldId id="342" r:id="rId27"/>
    <p:sldId id="360" r:id="rId28"/>
    <p:sldId id="278" r:id="rId29"/>
    <p:sldId id="350" r:id="rId30"/>
    <p:sldId id="362" r:id="rId31"/>
    <p:sldId id="356" r:id="rId32"/>
    <p:sldId id="323" r:id="rId33"/>
    <p:sldId id="349" r:id="rId34"/>
    <p:sldId id="256" r:id="rId35"/>
  </p:sldIdLst>
  <p:sldSz cx="9144000" cy="6858000" type="screen4x3"/>
  <p:notesSz cx="6858000" cy="9144000"/>
  <p:defaultTex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18878"/>
    <a:srgbClr val="46787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5956" autoAdjust="0"/>
    <p:restoredTop sz="93857" autoAdjust="0"/>
  </p:normalViewPr>
  <p:slideViewPr>
    <p:cSldViewPr showGuides="1">
      <p:cViewPr varScale="1">
        <p:scale>
          <a:sx n="100" d="100"/>
          <a:sy n="100" d="100"/>
        </p:scale>
        <p:origin x="276" y="72"/>
      </p:cViewPr>
      <p:guideLst>
        <p:guide orient="horz" pos="2160"/>
        <p:guide pos="2880"/>
      </p:guideLst>
    </p:cSldViewPr>
  </p:slideViewPr>
  <p:outlineViewPr>
    <p:cViewPr>
      <p:scale>
        <a:sx n="33" d="100"/>
        <a:sy n="33" d="100"/>
      </p:scale>
      <p:origin x="0" y="0"/>
    </p:cViewPr>
  </p:outlineViewPr>
  <p:notesTextViewPr>
    <p:cViewPr>
      <p:scale>
        <a:sx n="3" d="2"/>
        <a:sy n="3" d="2"/>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s>
</file>

<file path=ppt/charts/_rels/chart1.xml.rels><?xml version="1.0" encoding="UTF-8" standalone="yes"?>
<Relationships xmlns="http://schemas.openxmlformats.org/package/2006/relationships"><Relationship Id="rId3" Type="http://schemas.openxmlformats.org/officeDocument/2006/relationships/oleObject" Target="file:///C:\SAMDI\Dopravn&#237;%20konference\Kompletace\Souhrn%20m&#237;st%20DK%202014-2023.xlsx" TargetMode="Externa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_rels/chart2.xml.rels><?xml version="1.0" encoding="UTF-8" standalone="yes"?>
<Relationships xmlns="http://schemas.openxmlformats.org/package/2006/relationships"><Relationship Id="rId3" Type="http://schemas.openxmlformats.org/officeDocument/2006/relationships/oleObject" Target="file:///C:\SAMDI\Dopravn&#237;%20konference\Kompletace\Souhrn%20m&#237;st%20DK%202014-2023.xlsx" TargetMode="External"/><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cs-CZ"/>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r>
              <a:rPr lang="cs-CZ"/>
              <a:t>Rozložení rizikových míst z DK na typech komunikací</a:t>
            </a:r>
          </a:p>
        </c:rich>
      </c:tx>
      <c:overlay val="0"/>
      <c:spPr>
        <a:noFill/>
        <a:ln>
          <a:noFill/>
        </a:ln>
        <a:effectLst/>
      </c:spPr>
      <c:txPr>
        <a:bodyPr rot="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endParaRPr lang="cs-CZ"/>
        </a:p>
      </c:txPr>
    </c:title>
    <c:autoTitleDeleted val="0"/>
    <c:plotArea>
      <c:layout>
        <c:manualLayout>
          <c:layoutTarget val="inner"/>
          <c:xMode val="edge"/>
          <c:yMode val="edge"/>
          <c:x val="0.2804141144106862"/>
          <c:y val="0.14459984607692006"/>
          <c:w val="0.64985656275375325"/>
          <c:h val="0.67417399530499977"/>
        </c:manualLayout>
      </c:layout>
      <c:barChart>
        <c:barDir val="bar"/>
        <c:grouping val="clustered"/>
        <c:varyColors val="0"/>
        <c:ser>
          <c:idx val="0"/>
          <c:order val="0"/>
          <c:spPr>
            <a:gradFill rotWithShape="1">
              <a:gsLst>
                <a:gs pos="0">
                  <a:schemeClr val="accent1">
                    <a:shade val="51000"/>
                    <a:satMod val="130000"/>
                  </a:schemeClr>
                </a:gs>
                <a:gs pos="80000">
                  <a:schemeClr val="accent1">
                    <a:shade val="93000"/>
                    <a:satMod val="130000"/>
                  </a:schemeClr>
                </a:gs>
                <a:gs pos="100000">
                  <a:schemeClr val="accent1">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dPt>
            <c:idx val="0"/>
            <c:invertIfNegative val="0"/>
            <c:bubble3D val="0"/>
            <c:spPr>
              <a:solidFill>
                <a:schemeClr val="accent2">
                  <a:lumMod val="75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extLst>
              <c:ext xmlns:c16="http://schemas.microsoft.com/office/drawing/2014/chart" uri="{C3380CC4-5D6E-409C-BE32-E72D297353CC}">
                <c16:uniqueId val="{00000001-69CA-428A-8D06-F8A547220A2E}"/>
              </c:ext>
            </c:extLst>
          </c:dPt>
          <c:dPt>
            <c:idx val="1"/>
            <c:invertIfNegative val="0"/>
            <c:bubble3D val="0"/>
            <c:spPr>
              <a:solidFill>
                <a:srgbClr val="0070C0"/>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extLst>
              <c:ext xmlns:c16="http://schemas.microsoft.com/office/drawing/2014/chart" uri="{C3380CC4-5D6E-409C-BE32-E72D297353CC}">
                <c16:uniqueId val="{00000003-69CA-428A-8D06-F8A547220A2E}"/>
              </c:ext>
            </c:extLst>
          </c:dPt>
          <c:dPt>
            <c:idx val="2"/>
            <c:invertIfNegative val="0"/>
            <c:bubble3D val="0"/>
            <c:spPr>
              <a:solidFill>
                <a:srgbClr val="FF0000"/>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extLst>
              <c:ext xmlns:c16="http://schemas.microsoft.com/office/drawing/2014/chart" uri="{C3380CC4-5D6E-409C-BE32-E72D297353CC}">
                <c16:uniqueId val="{00000005-69CA-428A-8D06-F8A547220A2E}"/>
              </c:ext>
            </c:extLst>
          </c:dPt>
          <c:dPt>
            <c:idx val="3"/>
            <c:invertIfNegative val="0"/>
            <c:bubble3D val="0"/>
            <c:spPr>
              <a:solidFill>
                <a:srgbClr val="7030A0"/>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extLst>
              <c:ext xmlns:c16="http://schemas.microsoft.com/office/drawing/2014/chart" uri="{C3380CC4-5D6E-409C-BE32-E72D297353CC}">
                <c16:uniqueId val="{00000007-69CA-428A-8D06-F8A547220A2E}"/>
              </c:ext>
            </c:extLst>
          </c:dPt>
          <c:dPt>
            <c:idx val="4"/>
            <c:invertIfNegative val="0"/>
            <c:bubble3D val="0"/>
            <c:spPr>
              <a:solidFill>
                <a:srgbClr val="00B050"/>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extLst>
              <c:ext xmlns:c16="http://schemas.microsoft.com/office/drawing/2014/chart" uri="{C3380CC4-5D6E-409C-BE32-E72D297353CC}">
                <c16:uniqueId val="{00000009-69CA-428A-8D06-F8A547220A2E}"/>
              </c:ext>
            </c:extLst>
          </c:dPt>
          <c:dPt>
            <c:idx val="5"/>
            <c:invertIfNegative val="0"/>
            <c:bubble3D val="0"/>
            <c:spPr>
              <a:solidFill>
                <a:srgbClr val="FFC000"/>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extLst>
              <c:ext xmlns:c16="http://schemas.microsoft.com/office/drawing/2014/chart" uri="{C3380CC4-5D6E-409C-BE32-E72D297353CC}">
                <c16:uniqueId val="{0000000B-69CA-428A-8D06-F8A547220A2E}"/>
              </c:ext>
            </c:extLst>
          </c:dPt>
          <c:dPt>
            <c:idx val="6"/>
            <c:invertIfNegative val="0"/>
            <c:bubble3D val="0"/>
            <c:spPr>
              <a:solidFill>
                <a:schemeClr val="tx2">
                  <a:lumMod val="60000"/>
                  <a:lumOff val="40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extLst>
              <c:ext xmlns:c16="http://schemas.microsoft.com/office/drawing/2014/chart" uri="{C3380CC4-5D6E-409C-BE32-E72D297353CC}">
                <c16:uniqueId val="{0000000D-69CA-428A-8D06-F8A547220A2E}"/>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cs-CZ"/>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Grafy!$B$28:$B$34</c:f>
              <c:strCache>
                <c:ptCount val="7"/>
                <c:pt idx="0">
                  <c:v>Dálnice</c:v>
                </c:pt>
                <c:pt idx="1">
                  <c:v>Silnice pro motorová vozidla</c:v>
                </c:pt>
                <c:pt idx="2">
                  <c:v>I. třída</c:v>
                </c:pt>
                <c:pt idx="3">
                  <c:v>II. třída</c:v>
                </c:pt>
                <c:pt idx="4">
                  <c:v>III. třída</c:v>
                </c:pt>
                <c:pt idx="5">
                  <c:v>Město/obec</c:v>
                </c:pt>
                <c:pt idx="6">
                  <c:v>Železniční trať</c:v>
                </c:pt>
              </c:strCache>
            </c:strRef>
          </c:cat>
          <c:val>
            <c:numRef>
              <c:f>Grafy!$C$28:$C$34</c:f>
              <c:numCache>
                <c:formatCode>General</c:formatCode>
                <c:ptCount val="7"/>
                <c:pt idx="0">
                  <c:v>6</c:v>
                </c:pt>
                <c:pt idx="1">
                  <c:v>3</c:v>
                </c:pt>
                <c:pt idx="2">
                  <c:v>171</c:v>
                </c:pt>
                <c:pt idx="3">
                  <c:v>131</c:v>
                </c:pt>
                <c:pt idx="4">
                  <c:v>81</c:v>
                </c:pt>
                <c:pt idx="5">
                  <c:v>103</c:v>
                </c:pt>
                <c:pt idx="6">
                  <c:v>18</c:v>
                </c:pt>
              </c:numCache>
            </c:numRef>
          </c:val>
          <c:extLst>
            <c:ext xmlns:c16="http://schemas.microsoft.com/office/drawing/2014/chart" uri="{C3380CC4-5D6E-409C-BE32-E72D297353CC}">
              <c16:uniqueId val="{0000000E-69CA-428A-8D06-F8A547220A2E}"/>
            </c:ext>
          </c:extLst>
        </c:ser>
        <c:dLbls>
          <c:dLblPos val="outEnd"/>
          <c:showLegendKey val="0"/>
          <c:showVal val="1"/>
          <c:showCatName val="0"/>
          <c:showSerName val="0"/>
          <c:showPercent val="0"/>
          <c:showBubbleSize val="0"/>
        </c:dLbls>
        <c:gapWidth val="115"/>
        <c:overlap val="-20"/>
        <c:axId val="54937856"/>
        <c:axId val="54984704"/>
      </c:barChart>
      <c:catAx>
        <c:axId val="54937856"/>
        <c:scaling>
          <c:orientation val="minMax"/>
        </c:scaling>
        <c:delete val="0"/>
        <c:axPos val="l"/>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cs-CZ"/>
          </a:p>
        </c:txPr>
        <c:crossAx val="54984704"/>
        <c:crosses val="autoZero"/>
        <c:auto val="1"/>
        <c:lblAlgn val="ctr"/>
        <c:lblOffset val="100"/>
        <c:noMultiLvlLbl val="0"/>
      </c:catAx>
      <c:valAx>
        <c:axId val="54984704"/>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cs-CZ"/>
          </a:p>
        </c:txPr>
        <c:crossAx val="54937856"/>
        <c:crosses val="autoZero"/>
        <c:crossBetween val="between"/>
      </c:valAx>
      <c:spPr>
        <a:noFill/>
        <a:ln>
          <a:noFill/>
        </a:ln>
        <a:effectLst/>
      </c:spPr>
    </c:plotArea>
    <c:plotVisOnly val="1"/>
    <c:dispBlanksAs val="gap"/>
    <c:showDLblsOverMax val="0"/>
  </c:chart>
  <c:spPr>
    <a:solidFill>
      <a:schemeClr val="bg1"/>
    </a:solidFill>
    <a:ln w="9525" cap="flat" cmpd="sng" algn="ctr">
      <a:noFill/>
      <a:round/>
    </a:ln>
    <a:effectLst/>
  </c:spPr>
  <c:txPr>
    <a:bodyPr/>
    <a:lstStyle/>
    <a:p>
      <a:pPr>
        <a:defRPr/>
      </a:pPr>
      <a:endParaRPr lang="cs-CZ"/>
    </a:p>
  </c:txPr>
  <c:externalData r:id="rId3">
    <c:autoUpdate val="0"/>
  </c:externalData>
  <c:userShapes r:id="rId4"/>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cs-CZ"/>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cs-CZ"/>
              <a:t>Riziková místa projednávaná na DK 2014 až 2023</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cs-CZ"/>
        </a:p>
      </c:txPr>
    </c:title>
    <c:autoTitleDeleted val="0"/>
    <c:plotArea>
      <c:layout>
        <c:manualLayout>
          <c:layoutTarget val="inner"/>
          <c:xMode val="edge"/>
          <c:yMode val="edge"/>
          <c:x val="5.2198287955641277E-2"/>
          <c:y val="0.20891481815701665"/>
          <c:w val="0.92995800947715679"/>
          <c:h val="0.55699140691410876"/>
        </c:manualLayout>
      </c:layout>
      <c:barChart>
        <c:barDir val="col"/>
        <c:grouping val="clustered"/>
        <c:varyColors val="0"/>
        <c:ser>
          <c:idx val="0"/>
          <c:order val="0"/>
          <c:tx>
            <c:strRef>
              <c:f>Grafy!$F$73</c:f>
              <c:strCache>
                <c:ptCount val="1"/>
                <c:pt idx="0">
                  <c:v>realizováno</c:v>
                </c:pt>
              </c:strCache>
            </c:strRef>
          </c:tx>
          <c:spPr>
            <a:solidFill>
              <a:srgbClr val="00B0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cs-CZ"/>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Grafy!$E$74:$E$87</c:f>
              <c:strCache>
                <c:ptCount val="14"/>
                <c:pt idx="0">
                  <c:v>Moravskoslezský kraj</c:v>
                </c:pt>
                <c:pt idx="1">
                  <c:v>Ústecký kraj</c:v>
                </c:pt>
                <c:pt idx="2">
                  <c:v>Olomoucký kraj</c:v>
                </c:pt>
                <c:pt idx="3">
                  <c:v>Královehradecký kraj</c:v>
                </c:pt>
                <c:pt idx="4">
                  <c:v>Pardubický kraj</c:v>
                </c:pt>
                <c:pt idx="5">
                  <c:v>Plzeňský kraj</c:v>
                </c:pt>
                <c:pt idx="6">
                  <c:v>Jihočeský kraj</c:v>
                </c:pt>
                <c:pt idx="7">
                  <c:v>Jihomoravský kraj</c:v>
                </c:pt>
                <c:pt idx="8">
                  <c:v>Karlovarský kraj</c:v>
                </c:pt>
                <c:pt idx="9">
                  <c:v>Zlínský kraj</c:v>
                </c:pt>
                <c:pt idx="10">
                  <c:v>Kraj Vysočina</c:v>
                </c:pt>
                <c:pt idx="11">
                  <c:v>Liberecký kraj</c:v>
                </c:pt>
                <c:pt idx="12">
                  <c:v>Středočeský kraj</c:v>
                </c:pt>
                <c:pt idx="13">
                  <c:v>Hlavní město Praha</c:v>
                </c:pt>
              </c:strCache>
            </c:strRef>
          </c:cat>
          <c:val>
            <c:numRef>
              <c:f>Grafy!$F$74:$F$87</c:f>
              <c:numCache>
                <c:formatCode>General</c:formatCode>
                <c:ptCount val="14"/>
                <c:pt idx="0">
                  <c:v>16</c:v>
                </c:pt>
                <c:pt idx="1">
                  <c:v>14</c:v>
                </c:pt>
                <c:pt idx="2">
                  <c:v>17</c:v>
                </c:pt>
                <c:pt idx="3">
                  <c:v>16</c:v>
                </c:pt>
                <c:pt idx="4">
                  <c:v>12</c:v>
                </c:pt>
                <c:pt idx="5">
                  <c:v>17</c:v>
                </c:pt>
                <c:pt idx="6">
                  <c:v>11</c:v>
                </c:pt>
                <c:pt idx="7">
                  <c:v>9</c:v>
                </c:pt>
                <c:pt idx="8">
                  <c:v>21</c:v>
                </c:pt>
                <c:pt idx="9">
                  <c:v>10</c:v>
                </c:pt>
                <c:pt idx="10">
                  <c:v>19</c:v>
                </c:pt>
                <c:pt idx="11">
                  <c:v>18</c:v>
                </c:pt>
                <c:pt idx="12">
                  <c:v>14</c:v>
                </c:pt>
                <c:pt idx="13">
                  <c:v>13</c:v>
                </c:pt>
              </c:numCache>
            </c:numRef>
          </c:val>
          <c:extLst>
            <c:ext xmlns:c16="http://schemas.microsoft.com/office/drawing/2014/chart" uri="{C3380CC4-5D6E-409C-BE32-E72D297353CC}">
              <c16:uniqueId val="{00000000-6542-41A9-8D22-F61F1FFDD66D}"/>
            </c:ext>
          </c:extLst>
        </c:ser>
        <c:ser>
          <c:idx val="1"/>
          <c:order val="1"/>
          <c:tx>
            <c:strRef>
              <c:f>Grafy!$G$73</c:f>
              <c:strCache>
                <c:ptCount val="1"/>
                <c:pt idx="0">
                  <c:v>v řešení</c:v>
                </c:pt>
              </c:strCache>
            </c:strRef>
          </c:tx>
          <c:spPr>
            <a:solidFill>
              <a:srgbClr val="FFC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cs-CZ"/>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Grafy!$E$74:$E$87</c:f>
              <c:strCache>
                <c:ptCount val="14"/>
                <c:pt idx="0">
                  <c:v>Moravskoslezský kraj</c:v>
                </c:pt>
                <c:pt idx="1">
                  <c:v>Ústecký kraj</c:v>
                </c:pt>
                <c:pt idx="2">
                  <c:v>Olomoucký kraj</c:v>
                </c:pt>
                <c:pt idx="3">
                  <c:v>Královehradecký kraj</c:v>
                </c:pt>
                <c:pt idx="4">
                  <c:v>Pardubický kraj</c:v>
                </c:pt>
                <c:pt idx="5">
                  <c:v>Plzeňský kraj</c:v>
                </c:pt>
                <c:pt idx="6">
                  <c:v>Jihočeský kraj</c:v>
                </c:pt>
                <c:pt idx="7">
                  <c:v>Jihomoravský kraj</c:v>
                </c:pt>
                <c:pt idx="8">
                  <c:v>Karlovarský kraj</c:v>
                </c:pt>
                <c:pt idx="9">
                  <c:v>Zlínský kraj</c:v>
                </c:pt>
                <c:pt idx="10">
                  <c:v>Kraj Vysočina</c:v>
                </c:pt>
                <c:pt idx="11">
                  <c:v>Liberecký kraj</c:v>
                </c:pt>
                <c:pt idx="12">
                  <c:v>Středočeský kraj</c:v>
                </c:pt>
                <c:pt idx="13">
                  <c:v>Hlavní město Praha</c:v>
                </c:pt>
              </c:strCache>
            </c:strRef>
          </c:cat>
          <c:val>
            <c:numRef>
              <c:f>Grafy!$G$74:$G$87</c:f>
              <c:numCache>
                <c:formatCode>General</c:formatCode>
                <c:ptCount val="14"/>
                <c:pt idx="0">
                  <c:v>8</c:v>
                </c:pt>
                <c:pt idx="1">
                  <c:v>10</c:v>
                </c:pt>
                <c:pt idx="2">
                  <c:v>5</c:v>
                </c:pt>
                <c:pt idx="3">
                  <c:v>8</c:v>
                </c:pt>
                <c:pt idx="4">
                  <c:v>12</c:v>
                </c:pt>
                <c:pt idx="5">
                  <c:v>9</c:v>
                </c:pt>
                <c:pt idx="6">
                  <c:v>11</c:v>
                </c:pt>
                <c:pt idx="7">
                  <c:v>14</c:v>
                </c:pt>
                <c:pt idx="8">
                  <c:v>7</c:v>
                </c:pt>
                <c:pt idx="9">
                  <c:v>11</c:v>
                </c:pt>
                <c:pt idx="10">
                  <c:v>9</c:v>
                </c:pt>
                <c:pt idx="11">
                  <c:v>6</c:v>
                </c:pt>
                <c:pt idx="12">
                  <c:v>13</c:v>
                </c:pt>
                <c:pt idx="13">
                  <c:v>12</c:v>
                </c:pt>
              </c:numCache>
            </c:numRef>
          </c:val>
          <c:extLst>
            <c:ext xmlns:c16="http://schemas.microsoft.com/office/drawing/2014/chart" uri="{C3380CC4-5D6E-409C-BE32-E72D297353CC}">
              <c16:uniqueId val="{00000001-6542-41A9-8D22-F61F1FFDD66D}"/>
            </c:ext>
          </c:extLst>
        </c:ser>
        <c:ser>
          <c:idx val="2"/>
          <c:order val="2"/>
          <c:tx>
            <c:strRef>
              <c:f>Grafy!$H$73</c:f>
              <c:strCache>
                <c:ptCount val="1"/>
                <c:pt idx="0">
                  <c:v>neřeší se</c:v>
                </c:pt>
              </c:strCache>
            </c:strRef>
          </c:tx>
          <c:spPr>
            <a:solidFill>
              <a:srgbClr val="FF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cs-CZ"/>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Grafy!$E$74:$E$87</c:f>
              <c:strCache>
                <c:ptCount val="14"/>
                <c:pt idx="0">
                  <c:v>Moravskoslezský kraj</c:v>
                </c:pt>
                <c:pt idx="1">
                  <c:v>Ústecký kraj</c:v>
                </c:pt>
                <c:pt idx="2">
                  <c:v>Olomoucký kraj</c:v>
                </c:pt>
                <c:pt idx="3">
                  <c:v>Královehradecký kraj</c:v>
                </c:pt>
                <c:pt idx="4">
                  <c:v>Pardubický kraj</c:v>
                </c:pt>
                <c:pt idx="5">
                  <c:v>Plzeňský kraj</c:v>
                </c:pt>
                <c:pt idx="6">
                  <c:v>Jihočeský kraj</c:v>
                </c:pt>
                <c:pt idx="7">
                  <c:v>Jihomoravský kraj</c:v>
                </c:pt>
                <c:pt idx="8">
                  <c:v>Karlovarský kraj</c:v>
                </c:pt>
                <c:pt idx="9">
                  <c:v>Zlínský kraj</c:v>
                </c:pt>
                <c:pt idx="10">
                  <c:v>Kraj Vysočina</c:v>
                </c:pt>
                <c:pt idx="11">
                  <c:v>Liberecký kraj</c:v>
                </c:pt>
                <c:pt idx="12">
                  <c:v>Středočeský kraj</c:v>
                </c:pt>
                <c:pt idx="13">
                  <c:v>Hlavní město Praha</c:v>
                </c:pt>
              </c:strCache>
            </c:strRef>
          </c:cat>
          <c:val>
            <c:numRef>
              <c:f>Grafy!$H$74:$H$87</c:f>
              <c:numCache>
                <c:formatCode>General</c:formatCode>
                <c:ptCount val="14"/>
                <c:pt idx="0">
                  <c:v>6</c:v>
                </c:pt>
                <c:pt idx="1">
                  <c:v>2</c:v>
                </c:pt>
                <c:pt idx="2">
                  <c:v>4</c:v>
                </c:pt>
                <c:pt idx="3">
                  <c:v>3</c:v>
                </c:pt>
                <c:pt idx="4">
                  <c:v>5</c:v>
                </c:pt>
                <c:pt idx="5">
                  <c:v>3</c:v>
                </c:pt>
                <c:pt idx="6">
                  <c:v>3</c:v>
                </c:pt>
                <c:pt idx="7">
                  <c:v>2</c:v>
                </c:pt>
                <c:pt idx="8">
                  <c:v>3</c:v>
                </c:pt>
                <c:pt idx="9">
                  <c:v>3</c:v>
                </c:pt>
                <c:pt idx="10">
                  <c:v>2</c:v>
                </c:pt>
                <c:pt idx="11">
                  <c:v>2</c:v>
                </c:pt>
                <c:pt idx="12">
                  <c:v>1</c:v>
                </c:pt>
                <c:pt idx="13">
                  <c:v>2</c:v>
                </c:pt>
              </c:numCache>
            </c:numRef>
          </c:val>
          <c:extLst>
            <c:ext xmlns:c16="http://schemas.microsoft.com/office/drawing/2014/chart" uri="{C3380CC4-5D6E-409C-BE32-E72D297353CC}">
              <c16:uniqueId val="{00000002-6542-41A9-8D22-F61F1FFDD66D}"/>
            </c:ext>
          </c:extLst>
        </c:ser>
        <c:ser>
          <c:idx val="3"/>
          <c:order val="3"/>
          <c:tx>
            <c:strRef>
              <c:f>Grafy!$I$73</c:f>
              <c:strCache>
                <c:ptCount val="1"/>
                <c:pt idx="0">
                  <c:v>počet míst</c:v>
                </c:pt>
              </c:strCache>
            </c:strRef>
          </c:tx>
          <c:spPr>
            <a:solidFill>
              <a:srgbClr val="00B0F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cs-CZ"/>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Grafy!$E$74:$E$87</c:f>
              <c:strCache>
                <c:ptCount val="14"/>
                <c:pt idx="0">
                  <c:v>Moravskoslezský kraj</c:v>
                </c:pt>
                <c:pt idx="1">
                  <c:v>Ústecký kraj</c:v>
                </c:pt>
                <c:pt idx="2">
                  <c:v>Olomoucký kraj</c:v>
                </c:pt>
                <c:pt idx="3">
                  <c:v>Královehradecký kraj</c:v>
                </c:pt>
                <c:pt idx="4">
                  <c:v>Pardubický kraj</c:v>
                </c:pt>
                <c:pt idx="5">
                  <c:v>Plzeňský kraj</c:v>
                </c:pt>
                <c:pt idx="6">
                  <c:v>Jihočeský kraj</c:v>
                </c:pt>
                <c:pt idx="7">
                  <c:v>Jihomoravský kraj</c:v>
                </c:pt>
                <c:pt idx="8">
                  <c:v>Karlovarský kraj</c:v>
                </c:pt>
                <c:pt idx="9">
                  <c:v>Zlínský kraj</c:v>
                </c:pt>
                <c:pt idx="10">
                  <c:v>Kraj Vysočina</c:v>
                </c:pt>
                <c:pt idx="11">
                  <c:v>Liberecký kraj</c:v>
                </c:pt>
                <c:pt idx="12">
                  <c:v>Středočeský kraj</c:v>
                </c:pt>
                <c:pt idx="13">
                  <c:v>Hlavní město Praha</c:v>
                </c:pt>
              </c:strCache>
            </c:strRef>
          </c:cat>
          <c:val>
            <c:numRef>
              <c:f>Grafy!$I$74:$I$87</c:f>
              <c:numCache>
                <c:formatCode>General</c:formatCode>
                <c:ptCount val="14"/>
                <c:pt idx="0">
                  <c:v>30</c:v>
                </c:pt>
                <c:pt idx="1">
                  <c:v>26</c:v>
                </c:pt>
                <c:pt idx="2">
                  <c:v>26</c:v>
                </c:pt>
                <c:pt idx="3">
                  <c:v>27</c:v>
                </c:pt>
                <c:pt idx="4">
                  <c:v>29</c:v>
                </c:pt>
                <c:pt idx="5">
                  <c:v>29</c:v>
                </c:pt>
                <c:pt idx="6">
                  <c:v>25</c:v>
                </c:pt>
                <c:pt idx="7">
                  <c:v>25</c:v>
                </c:pt>
                <c:pt idx="8">
                  <c:v>31</c:v>
                </c:pt>
                <c:pt idx="9">
                  <c:v>24</c:v>
                </c:pt>
                <c:pt idx="10">
                  <c:v>30</c:v>
                </c:pt>
                <c:pt idx="11">
                  <c:v>26</c:v>
                </c:pt>
                <c:pt idx="12">
                  <c:v>28</c:v>
                </c:pt>
                <c:pt idx="13">
                  <c:v>27</c:v>
                </c:pt>
              </c:numCache>
            </c:numRef>
          </c:val>
          <c:extLst>
            <c:ext xmlns:c16="http://schemas.microsoft.com/office/drawing/2014/chart" uri="{C3380CC4-5D6E-409C-BE32-E72D297353CC}">
              <c16:uniqueId val="{00000003-6542-41A9-8D22-F61F1FFDD66D}"/>
            </c:ext>
          </c:extLst>
        </c:ser>
        <c:dLbls>
          <c:showLegendKey val="0"/>
          <c:showVal val="0"/>
          <c:showCatName val="0"/>
          <c:showSerName val="0"/>
          <c:showPercent val="0"/>
          <c:showBubbleSize val="0"/>
        </c:dLbls>
        <c:gapWidth val="219"/>
        <c:overlap val="-27"/>
        <c:axId val="252484992"/>
        <c:axId val="252503168"/>
      </c:barChart>
      <c:catAx>
        <c:axId val="25248499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cs-CZ"/>
          </a:p>
        </c:txPr>
        <c:crossAx val="252503168"/>
        <c:crosses val="autoZero"/>
        <c:auto val="1"/>
        <c:lblAlgn val="ctr"/>
        <c:lblOffset val="100"/>
        <c:noMultiLvlLbl val="0"/>
      </c:catAx>
      <c:valAx>
        <c:axId val="25250316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cs-CZ"/>
          </a:p>
        </c:txPr>
        <c:crossAx val="25248499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cs-CZ"/>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cs-CZ"/>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41">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ize="5"/>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lt1"/>
    </cs:fontRef>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0.67496</cdr:x>
      <cdr:y>0.73663</cdr:y>
    </cdr:from>
    <cdr:to>
      <cdr:x>0.84547</cdr:x>
      <cdr:y>1</cdr:y>
    </cdr:to>
    <cdr:sp macro="" textlink="">
      <cdr:nvSpPr>
        <cdr:cNvPr id="2" name="TextovéPole 1"/>
        <cdr:cNvSpPr txBox="1"/>
      </cdr:nvSpPr>
      <cdr:spPr>
        <a:xfrm xmlns:a="http://schemas.openxmlformats.org/drawingml/2006/main">
          <a:off x="3619501" y="3348039"/>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cs-CZ" sz="1100"/>
        </a:p>
      </cdr:txBody>
    </cdr:sp>
  </cdr:relSizeAnchor>
  <cdr:relSizeAnchor xmlns:cdr="http://schemas.openxmlformats.org/drawingml/2006/chartDrawing">
    <cdr:from>
      <cdr:x>0.04618</cdr:x>
      <cdr:y>0.87654</cdr:y>
    </cdr:from>
    <cdr:to>
      <cdr:x>0.95027</cdr:x>
      <cdr:y>1</cdr:y>
    </cdr:to>
    <cdr:sp macro="" textlink="">
      <cdr:nvSpPr>
        <cdr:cNvPr id="3" name="TextovéPole 2"/>
        <cdr:cNvSpPr txBox="1"/>
      </cdr:nvSpPr>
      <cdr:spPr>
        <a:xfrm xmlns:a="http://schemas.openxmlformats.org/drawingml/2006/main">
          <a:off x="247652" y="3043238"/>
          <a:ext cx="4848224" cy="428625"/>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cs-CZ" sz="1100"/>
        </a:p>
      </cdr:txBody>
    </cdr:sp>
  </cdr:relSizeAnchor>
  <cdr:relSizeAnchor xmlns:cdr="http://schemas.openxmlformats.org/drawingml/2006/chartDrawing">
    <cdr:from>
      <cdr:x>0</cdr:x>
      <cdr:y>0.87483</cdr:y>
    </cdr:from>
    <cdr:to>
      <cdr:x>0.95139</cdr:x>
      <cdr:y>1</cdr:y>
    </cdr:to>
    <cdr:sp macro="" textlink="">
      <cdr:nvSpPr>
        <cdr:cNvPr id="4" name="TextovéPole 1"/>
        <cdr:cNvSpPr txBox="1"/>
      </cdr:nvSpPr>
      <cdr:spPr>
        <a:xfrm xmlns:a="http://schemas.openxmlformats.org/drawingml/2006/main">
          <a:off x="0" y="3462262"/>
          <a:ext cx="6524627" cy="495378"/>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lvl="1" algn="l"/>
          <a:r>
            <a:rPr lang="cs-CZ" sz="1000"/>
            <a:t>Pozn.</a:t>
          </a:r>
          <a:r>
            <a:rPr lang="cs-CZ" sz="1000" baseline="0"/>
            <a:t> Město/obec znamená riziková místa na různých typech komunikací, u jejichž úprav by investorem mělo být</a:t>
          </a:r>
        </a:p>
        <a:p xmlns:a="http://schemas.openxmlformats.org/drawingml/2006/main">
          <a:pPr lvl="1" algn="l"/>
          <a:r>
            <a:rPr lang="cs-CZ" sz="1000" baseline="0"/>
            <a:t>město nebo obec, na jejichž území místo leží, nebo by se na úpravách měly města nebo obce alespoň podílet.</a:t>
          </a:r>
          <a:endParaRPr lang="cs-CZ" sz="1000"/>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cs-CZ"/>
          </a:p>
        </p:txBody>
      </p:sp>
      <p:sp>
        <p:nvSpPr>
          <p:cNvPr id="3" name="Zástupný symbol pro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C3B0EEC-CD92-C547-AD96-3FD37ED5BF5C}" type="datetimeFigureOut">
              <a:rPr lang="cs-CZ" smtClean="0"/>
              <a:t>24.10.2024</a:t>
            </a:fld>
            <a:endParaRPr lang="cs-CZ"/>
          </a:p>
        </p:txBody>
      </p:sp>
      <p:sp>
        <p:nvSpPr>
          <p:cNvPr id="4" name="Zástupný symbol pro obrázek snímku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cs-CZ"/>
          </a:p>
        </p:txBody>
      </p:sp>
      <p:sp>
        <p:nvSpPr>
          <p:cNvPr id="5" name="Zástupný symbol pro poznámky 4"/>
          <p:cNvSpPr>
            <a:spLocks noGrp="1"/>
          </p:cNvSpPr>
          <p:nvPr>
            <p:ph type="body" sz="quarter" idx="3"/>
          </p:nvPr>
        </p:nvSpPr>
        <p:spPr>
          <a:xfrm>
            <a:off x="685800" y="4400550"/>
            <a:ext cx="5486400" cy="3600450"/>
          </a:xfrm>
          <a:prstGeom prst="rect">
            <a:avLst/>
          </a:prstGeom>
        </p:spPr>
        <p:txBody>
          <a:bodyPr vert="horz" lIns="91440" tIns="45720" rIns="91440" bIns="45720" rtlCol="0"/>
          <a:lstStyle/>
          <a:p>
            <a:r>
              <a:rPr lang="cs-CZ"/>
              <a:t>Po kliknutí můžete upravovat styly textu v předloze.
Druhá úroveň
Třetí úroveň
Čtvrtá úroveň
Pátá úroveň</a:t>
            </a:r>
          </a:p>
        </p:txBody>
      </p:sp>
      <p:sp>
        <p:nvSpPr>
          <p:cNvPr id="6" name="Zástupný symbol pro zápatí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cs-CZ"/>
          </a:p>
        </p:txBody>
      </p:sp>
      <p:sp>
        <p:nvSpPr>
          <p:cNvPr id="7" name="Zástupný symbol pro číslo snímk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6774DBB-8C01-074A-8D5A-16CE907C5D29}" type="slidenum">
              <a:rPr lang="cs-CZ" smtClean="0"/>
              <a:t>‹#›</a:t>
            </a:fld>
            <a:endParaRPr lang="cs-CZ"/>
          </a:p>
        </p:txBody>
      </p:sp>
    </p:spTree>
    <p:extLst>
      <p:ext uri="{BB962C8B-B14F-4D97-AF65-F5344CB8AC3E}">
        <p14:creationId xmlns:p14="http://schemas.microsoft.com/office/powerpoint/2010/main" val="24469177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F6774DBB-8C01-074A-8D5A-16CE907C5D29}" type="slidenum">
              <a:rPr lang="cs-CZ" smtClean="0"/>
              <a:t>1</a:t>
            </a:fld>
            <a:endParaRPr lang="cs-CZ"/>
          </a:p>
        </p:txBody>
      </p:sp>
    </p:spTree>
    <p:extLst>
      <p:ext uri="{BB962C8B-B14F-4D97-AF65-F5344CB8AC3E}">
        <p14:creationId xmlns:p14="http://schemas.microsoft.com/office/powerpoint/2010/main" val="369691766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99EA3159-BAF2-4167-90CD-B788B82191D7}" type="slidenum">
              <a:rPr lang="cs-CZ" smtClean="0"/>
              <a:t>11</a:t>
            </a:fld>
            <a:endParaRPr lang="cs-CZ"/>
          </a:p>
        </p:txBody>
      </p:sp>
    </p:spTree>
    <p:extLst>
      <p:ext uri="{BB962C8B-B14F-4D97-AF65-F5344CB8AC3E}">
        <p14:creationId xmlns:p14="http://schemas.microsoft.com/office/powerpoint/2010/main" val="149728249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99EA3159-BAF2-4167-90CD-B788B82191D7}" type="slidenum">
              <a:rPr lang="cs-CZ" smtClean="0"/>
              <a:t>12</a:t>
            </a:fld>
            <a:endParaRPr lang="cs-CZ"/>
          </a:p>
        </p:txBody>
      </p:sp>
    </p:spTree>
    <p:extLst>
      <p:ext uri="{BB962C8B-B14F-4D97-AF65-F5344CB8AC3E}">
        <p14:creationId xmlns:p14="http://schemas.microsoft.com/office/powerpoint/2010/main" val="392889110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99EA3159-BAF2-4167-90CD-B788B82191D7}" type="slidenum">
              <a:rPr lang="cs-CZ" smtClean="0"/>
              <a:t>13</a:t>
            </a:fld>
            <a:endParaRPr lang="cs-CZ"/>
          </a:p>
        </p:txBody>
      </p:sp>
    </p:spTree>
    <p:extLst>
      <p:ext uri="{BB962C8B-B14F-4D97-AF65-F5344CB8AC3E}">
        <p14:creationId xmlns:p14="http://schemas.microsoft.com/office/powerpoint/2010/main" val="338435276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99EA3159-BAF2-4167-90CD-B788B82191D7}" type="slidenum">
              <a:rPr lang="cs-CZ" smtClean="0"/>
              <a:t>14</a:t>
            </a:fld>
            <a:endParaRPr lang="cs-CZ"/>
          </a:p>
        </p:txBody>
      </p:sp>
    </p:spTree>
    <p:extLst>
      <p:ext uri="{BB962C8B-B14F-4D97-AF65-F5344CB8AC3E}">
        <p14:creationId xmlns:p14="http://schemas.microsoft.com/office/powerpoint/2010/main" val="185532873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99EA3159-BAF2-4167-90CD-B788B82191D7}" type="slidenum">
              <a:rPr lang="cs-CZ" smtClean="0"/>
              <a:t>15</a:t>
            </a:fld>
            <a:endParaRPr lang="cs-CZ"/>
          </a:p>
        </p:txBody>
      </p:sp>
    </p:spTree>
    <p:extLst>
      <p:ext uri="{BB962C8B-B14F-4D97-AF65-F5344CB8AC3E}">
        <p14:creationId xmlns:p14="http://schemas.microsoft.com/office/powerpoint/2010/main" val="73120044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99EA3159-BAF2-4167-90CD-B788B82191D7}" type="slidenum">
              <a:rPr lang="cs-CZ" smtClean="0"/>
              <a:t>16</a:t>
            </a:fld>
            <a:endParaRPr lang="cs-CZ"/>
          </a:p>
        </p:txBody>
      </p:sp>
    </p:spTree>
    <p:extLst>
      <p:ext uri="{BB962C8B-B14F-4D97-AF65-F5344CB8AC3E}">
        <p14:creationId xmlns:p14="http://schemas.microsoft.com/office/powerpoint/2010/main" val="98415808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99EA3159-BAF2-4167-90CD-B788B82191D7}" type="slidenum">
              <a:rPr lang="cs-CZ" smtClean="0"/>
              <a:t>17</a:t>
            </a:fld>
            <a:endParaRPr lang="cs-CZ"/>
          </a:p>
        </p:txBody>
      </p:sp>
    </p:spTree>
    <p:extLst>
      <p:ext uri="{BB962C8B-B14F-4D97-AF65-F5344CB8AC3E}">
        <p14:creationId xmlns:p14="http://schemas.microsoft.com/office/powerpoint/2010/main" val="250921114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99EA3159-BAF2-4167-90CD-B788B82191D7}" type="slidenum">
              <a:rPr lang="cs-CZ" smtClean="0"/>
              <a:t>18</a:t>
            </a:fld>
            <a:endParaRPr lang="cs-CZ"/>
          </a:p>
        </p:txBody>
      </p:sp>
    </p:spTree>
    <p:extLst>
      <p:ext uri="{BB962C8B-B14F-4D97-AF65-F5344CB8AC3E}">
        <p14:creationId xmlns:p14="http://schemas.microsoft.com/office/powerpoint/2010/main" val="253413986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99EA3159-BAF2-4167-90CD-B788B82191D7}" type="slidenum">
              <a:rPr lang="cs-CZ" smtClean="0"/>
              <a:t>19</a:t>
            </a:fld>
            <a:endParaRPr lang="cs-CZ"/>
          </a:p>
        </p:txBody>
      </p:sp>
    </p:spTree>
    <p:extLst>
      <p:ext uri="{BB962C8B-B14F-4D97-AF65-F5344CB8AC3E}">
        <p14:creationId xmlns:p14="http://schemas.microsoft.com/office/powerpoint/2010/main" val="200026324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99EA3159-BAF2-4167-90CD-B788B82191D7}" type="slidenum">
              <a:rPr lang="cs-CZ" smtClean="0"/>
              <a:t>20</a:t>
            </a:fld>
            <a:endParaRPr lang="cs-CZ"/>
          </a:p>
        </p:txBody>
      </p:sp>
    </p:spTree>
    <p:extLst>
      <p:ext uri="{BB962C8B-B14F-4D97-AF65-F5344CB8AC3E}">
        <p14:creationId xmlns:p14="http://schemas.microsoft.com/office/powerpoint/2010/main" val="23884819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F6774DBB-8C01-074A-8D5A-16CE907C5D29}" type="slidenum">
              <a:rPr lang="cs-CZ" smtClean="0"/>
              <a:t>2</a:t>
            </a:fld>
            <a:endParaRPr lang="cs-CZ"/>
          </a:p>
        </p:txBody>
      </p:sp>
    </p:spTree>
    <p:extLst>
      <p:ext uri="{BB962C8B-B14F-4D97-AF65-F5344CB8AC3E}">
        <p14:creationId xmlns:p14="http://schemas.microsoft.com/office/powerpoint/2010/main" val="222418592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99EA3159-BAF2-4167-90CD-B788B82191D7}" type="slidenum">
              <a:rPr lang="cs-CZ" smtClean="0"/>
              <a:t>21</a:t>
            </a:fld>
            <a:endParaRPr lang="cs-CZ"/>
          </a:p>
        </p:txBody>
      </p:sp>
    </p:spTree>
    <p:extLst>
      <p:ext uri="{BB962C8B-B14F-4D97-AF65-F5344CB8AC3E}">
        <p14:creationId xmlns:p14="http://schemas.microsoft.com/office/powerpoint/2010/main" val="359935581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99EA3159-BAF2-4167-90CD-B788B82191D7}" type="slidenum">
              <a:rPr lang="cs-CZ" smtClean="0"/>
              <a:t>22</a:t>
            </a:fld>
            <a:endParaRPr lang="cs-CZ"/>
          </a:p>
        </p:txBody>
      </p:sp>
    </p:spTree>
    <p:extLst>
      <p:ext uri="{BB962C8B-B14F-4D97-AF65-F5344CB8AC3E}">
        <p14:creationId xmlns:p14="http://schemas.microsoft.com/office/powerpoint/2010/main" val="212399572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99EA3159-BAF2-4167-90CD-B788B82191D7}" type="slidenum">
              <a:rPr lang="cs-CZ" smtClean="0"/>
              <a:t>23</a:t>
            </a:fld>
            <a:endParaRPr lang="cs-CZ"/>
          </a:p>
        </p:txBody>
      </p:sp>
    </p:spTree>
    <p:extLst>
      <p:ext uri="{BB962C8B-B14F-4D97-AF65-F5344CB8AC3E}">
        <p14:creationId xmlns:p14="http://schemas.microsoft.com/office/powerpoint/2010/main" val="148778331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99EA3159-BAF2-4167-90CD-B788B82191D7}" type="slidenum">
              <a:rPr lang="cs-CZ" smtClean="0"/>
              <a:t>24</a:t>
            </a:fld>
            <a:endParaRPr lang="cs-CZ"/>
          </a:p>
        </p:txBody>
      </p:sp>
    </p:spTree>
    <p:extLst>
      <p:ext uri="{BB962C8B-B14F-4D97-AF65-F5344CB8AC3E}">
        <p14:creationId xmlns:p14="http://schemas.microsoft.com/office/powerpoint/2010/main" val="101417551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99EA3159-BAF2-4167-90CD-B788B82191D7}" type="slidenum">
              <a:rPr lang="cs-CZ" smtClean="0"/>
              <a:t>25</a:t>
            </a:fld>
            <a:endParaRPr lang="cs-CZ"/>
          </a:p>
        </p:txBody>
      </p:sp>
    </p:spTree>
    <p:extLst>
      <p:ext uri="{BB962C8B-B14F-4D97-AF65-F5344CB8AC3E}">
        <p14:creationId xmlns:p14="http://schemas.microsoft.com/office/powerpoint/2010/main" val="310611846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99EA3159-BAF2-4167-90CD-B788B82191D7}" type="slidenum">
              <a:rPr lang="cs-CZ" smtClean="0">
                <a:solidFill>
                  <a:prstClr val="black"/>
                </a:solidFill>
              </a:rPr>
              <a:pPr/>
              <a:t>26</a:t>
            </a:fld>
            <a:endParaRPr lang="cs-CZ">
              <a:solidFill>
                <a:prstClr val="black"/>
              </a:solidFill>
            </a:endParaRPr>
          </a:p>
        </p:txBody>
      </p:sp>
    </p:spTree>
    <p:extLst>
      <p:ext uri="{BB962C8B-B14F-4D97-AF65-F5344CB8AC3E}">
        <p14:creationId xmlns:p14="http://schemas.microsoft.com/office/powerpoint/2010/main" val="216394137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99EA3159-BAF2-4167-90CD-B788B82191D7}" type="slidenum">
              <a:rPr lang="cs-CZ" smtClean="0">
                <a:solidFill>
                  <a:prstClr val="black"/>
                </a:solidFill>
              </a:rPr>
              <a:pPr/>
              <a:t>27</a:t>
            </a:fld>
            <a:endParaRPr lang="cs-CZ">
              <a:solidFill>
                <a:prstClr val="black"/>
              </a:solidFill>
            </a:endParaRPr>
          </a:p>
        </p:txBody>
      </p:sp>
    </p:spTree>
    <p:extLst>
      <p:ext uri="{BB962C8B-B14F-4D97-AF65-F5344CB8AC3E}">
        <p14:creationId xmlns:p14="http://schemas.microsoft.com/office/powerpoint/2010/main" val="416005784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99EA3159-BAF2-4167-90CD-B788B82191D7}" type="slidenum">
              <a:rPr lang="cs-CZ" smtClean="0"/>
              <a:t>28</a:t>
            </a:fld>
            <a:endParaRPr lang="cs-CZ"/>
          </a:p>
        </p:txBody>
      </p:sp>
    </p:spTree>
    <p:extLst>
      <p:ext uri="{BB962C8B-B14F-4D97-AF65-F5344CB8AC3E}">
        <p14:creationId xmlns:p14="http://schemas.microsoft.com/office/powerpoint/2010/main" val="124839245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99EA3159-BAF2-4167-90CD-B788B82191D7}" type="slidenum">
              <a:rPr lang="cs-CZ" smtClean="0">
                <a:solidFill>
                  <a:prstClr val="black"/>
                </a:solidFill>
              </a:rPr>
              <a:pPr/>
              <a:t>29</a:t>
            </a:fld>
            <a:endParaRPr lang="cs-CZ">
              <a:solidFill>
                <a:prstClr val="black"/>
              </a:solidFill>
            </a:endParaRPr>
          </a:p>
        </p:txBody>
      </p:sp>
    </p:spTree>
    <p:extLst>
      <p:ext uri="{BB962C8B-B14F-4D97-AF65-F5344CB8AC3E}">
        <p14:creationId xmlns:p14="http://schemas.microsoft.com/office/powerpoint/2010/main" val="267517886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99EA3159-BAF2-4167-90CD-B788B82191D7}" type="slidenum">
              <a:rPr lang="cs-CZ" smtClean="0">
                <a:solidFill>
                  <a:prstClr val="black"/>
                </a:solidFill>
              </a:rPr>
              <a:pPr/>
              <a:t>30</a:t>
            </a:fld>
            <a:endParaRPr lang="cs-CZ">
              <a:solidFill>
                <a:prstClr val="black"/>
              </a:solidFill>
            </a:endParaRPr>
          </a:p>
        </p:txBody>
      </p:sp>
    </p:spTree>
    <p:extLst>
      <p:ext uri="{BB962C8B-B14F-4D97-AF65-F5344CB8AC3E}">
        <p14:creationId xmlns:p14="http://schemas.microsoft.com/office/powerpoint/2010/main" val="3803188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F6774DBB-8C01-074A-8D5A-16CE907C5D29}" type="slidenum">
              <a:rPr lang="cs-CZ" smtClean="0"/>
              <a:t>3</a:t>
            </a:fld>
            <a:endParaRPr lang="cs-CZ"/>
          </a:p>
        </p:txBody>
      </p:sp>
    </p:spTree>
    <p:extLst>
      <p:ext uri="{BB962C8B-B14F-4D97-AF65-F5344CB8AC3E}">
        <p14:creationId xmlns:p14="http://schemas.microsoft.com/office/powerpoint/2010/main" val="178285113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99EA3159-BAF2-4167-90CD-B788B82191D7}" type="slidenum">
              <a:rPr lang="cs-CZ" smtClean="0">
                <a:solidFill>
                  <a:prstClr val="black"/>
                </a:solidFill>
              </a:rPr>
              <a:pPr/>
              <a:t>31</a:t>
            </a:fld>
            <a:endParaRPr lang="cs-CZ">
              <a:solidFill>
                <a:prstClr val="black"/>
              </a:solidFill>
            </a:endParaRPr>
          </a:p>
        </p:txBody>
      </p:sp>
    </p:spTree>
    <p:extLst>
      <p:ext uri="{BB962C8B-B14F-4D97-AF65-F5344CB8AC3E}">
        <p14:creationId xmlns:p14="http://schemas.microsoft.com/office/powerpoint/2010/main" val="98035773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99EA3159-BAF2-4167-90CD-B788B82191D7}" type="slidenum">
              <a:rPr lang="cs-CZ" smtClean="0">
                <a:solidFill>
                  <a:prstClr val="black"/>
                </a:solidFill>
              </a:rPr>
              <a:pPr/>
              <a:t>32</a:t>
            </a:fld>
            <a:endParaRPr lang="cs-CZ">
              <a:solidFill>
                <a:prstClr val="black"/>
              </a:solidFill>
            </a:endParaRPr>
          </a:p>
        </p:txBody>
      </p:sp>
    </p:spTree>
    <p:extLst>
      <p:ext uri="{BB962C8B-B14F-4D97-AF65-F5344CB8AC3E}">
        <p14:creationId xmlns:p14="http://schemas.microsoft.com/office/powerpoint/2010/main" val="278511596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F6774DBB-8C01-074A-8D5A-16CE907C5D29}" type="slidenum">
              <a:rPr lang="cs-CZ" smtClean="0"/>
              <a:t>33</a:t>
            </a:fld>
            <a:endParaRPr lang="cs-CZ"/>
          </a:p>
        </p:txBody>
      </p:sp>
    </p:spTree>
    <p:extLst>
      <p:ext uri="{BB962C8B-B14F-4D97-AF65-F5344CB8AC3E}">
        <p14:creationId xmlns:p14="http://schemas.microsoft.com/office/powerpoint/2010/main" val="366345259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F6774DBB-8C01-074A-8D5A-16CE907C5D29}" type="slidenum">
              <a:rPr lang="cs-CZ" smtClean="0"/>
              <a:t>34</a:t>
            </a:fld>
            <a:endParaRPr lang="cs-CZ"/>
          </a:p>
        </p:txBody>
      </p:sp>
    </p:spTree>
    <p:extLst>
      <p:ext uri="{BB962C8B-B14F-4D97-AF65-F5344CB8AC3E}">
        <p14:creationId xmlns:p14="http://schemas.microsoft.com/office/powerpoint/2010/main" val="11435303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F6774DBB-8C01-074A-8D5A-16CE907C5D29}" type="slidenum">
              <a:rPr lang="cs-CZ" smtClean="0"/>
              <a:t>4</a:t>
            </a:fld>
            <a:endParaRPr lang="cs-CZ"/>
          </a:p>
        </p:txBody>
      </p:sp>
    </p:spTree>
    <p:extLst>
      <p:ext uri="{BB962C8B-B14F-4D97-AF65-F5344CB8AC3E}">
        <p14:creationId xmlns:p14="http://schemas.microsoft.com/office/powerpoint/2010/main" val="24793808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F6774DBB-8C01-074A-8D5A-16CE907C5D29}" type="slidenum">
              <a:rPr lang="cs-CZ" smtClean="0"/>
              <a:t>5</a:t>
            </a:fld>
            <a:endParaRPr lang="cs-CZ" dirty="0"/>
          </a:p>
        </p:txBody>
      </p:sp>
    </p:spTree>
    <p:extLst>
      <p:ext uri="{BB962C8B-B14F-4D97-AF65-F5344CB8AC3E}">
        <p14:creationId xmlns:p14="http://schemas.microsoft.com/office/powerpoint/2010/main" val="7532052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99EA3159-BAF2-4167-90CD-B788B82191D7}" type="slidenum">
              <a:rPr lang="cs-CZ" smtClean="0"/>
              <a:t>7</a:t>
            </a:fld>
            <a:endParaRPr lang="cs-CZ"/>
          </a:p>
        </p:txBody>
      </p:sp>
    </p:spTree>
    <p:extLst>
      <p:ext uri="{BB962C8B-B14F-4D97-AF65-F5344CB8AC3E}">
        <p14:creationId xmlns:p14="http://schemas.microsoft.com/office/powerpoint/2010/main" val="20959164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99EA3159-BAF2-4167-90CD-B788B82191D7}" type="slidenum">
              <a:rPr lang="cs-CZ" smtClean="0"/>
              <a:t>8</a:t>
            </a:fld>
            <a:endParaRPr lang="cs-CZ"/>
          </a:p>
        </p:txBody>
      </p:sp>
    </p:spTree>
    <p:extLst>
      <p:ext uri="{BB962C8B-B14F-4D97-AF65-F5344CB8AC3E}">
        <p14:creationId xmlns:p14="http://schemas.microsoft.com/office/powerpoint/2010/main" val="239091598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99EA3159-BAF2-4167-90CD-B788B82191D7}" type="slidenum">
              <a:rPr lang="cs-CZ" smtClean="0"/>
              <a:t>9</a:t>
            </a:fld>
            <a:endParaRPr lang="cs-CZ"/>
          </a:p>
        </p:txBody>
      </p:sp>
    </p:spTree>
    <p:extLst>
      <p:ext uri="{BB962C8B-B14F-4D97-AF65-F5344CB8AC3E}">
        <p14:creationId xmlns:p14="http://schemas.microsoft.com/office/powerpoint/2010/main" val="164498017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99EA3159-BAF2-4167-90CD-B788B82191D7}" type="slidenum">
              <a:rPr lang="cs-CZ" smtClean="0"/>
              <a:t>10</a:t>
            </a:fld>
            <a:endParaRPr lang="cs-CZ"/>
          </a:p>
        </p:txBody>
      </p:sp>
    </p:spTree>
    <p:extLst>
      <p:ext uri="{BB962C8B-B14F-4D97-AF65-F5344CB8AC3E}">
        <p14:creationId xmlns:p14="http://schemas.microsoft.com/office/powerpoint/2010/main" val="138978693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46032C8-A0CE-304C-825C-D30B1870AFE1}"/>
              </a:ext>
            </a:extLst>
          </p:cNvPr>
          <p:cNvSpPr>
            <a:spLocks noGrp="1"/>
          </p:cNvSpPr>
          <p:nvPr>
            <p:ph type="ctrTitle"/>
          </p:nvPr>
        </p:nvSpPr>
        <p:spPr>
          <a:xfrm>
            <a:off x="1143000" y="1122363"/>
            <a:ext cx="6858000" cy="2387600"/>
          </a:xfrm>
        </p:spPr>
        <p:txBody>
          <a:bodyPr anchor="b"/>
          <a:lstStyle>
            <a:lvl1pPr algn="ctr">
              <a:defRPr sz="4500"/>
            </a:lvl1pPr>
          </a:lstStyle>
          <a:p>
            <a:r>
              <a:rPr lang="cs-CZ"/>
              <a:t>Kliknutím lze upravit styl.</a:t>
            </a:r>
          </a:p>
        </p:txBody>
      </p:sp>
      <p:sp>
        <p:nvSpPr>
          <p:cNvPr id="3" name="Podnadpis 2">
            <a:extLst>
              <a:ext uri="{FF2B5EF4-FFF2-40B4-BE49-F238E27FC236}">
                <a16:creationId xmlns:a16="http://schemas.microsoft.com/office/drawing/2014/main" id="{8E0C2840-C4E1-8248-8BCE-C21D62C73D99}"/>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cs-CZ"/>
              <a:t>Kliknutím můžete upravit styl předlohy.</a:t>
            </a:r>
          </a:p>
        </p:txBody>
      </p:sp>
      <p:sp>
        <p:nvSpPr>
          <p:cNvPr id="4" name="Zástupný symbol pro datum 3">
            <a:extLst>
              <a:ext uri="{FF2B5EF4-FFF2-40B4-BE49-F238E27FC236}">
                <a16:creationId xmlns:a16="http://schemas.microsoft.com/office/drawing/2014/main" id="{8E2B3514-52D7-784B-87C8-6B7253317A16}"/>
              </a:ext>
            </a:extLst>
          </p:cNvPr>
          <p:cNvSpPr>
            <a:spLocks noGrp="1"/>
          </p:cNvSpPr>
          <p:nvPr>
            <p:ph type="dt" sz="half" idx="10"/>
          </p:nvPr>
        </p:nvSpPr>
        <p:spPr/>
        <p:txBody>
          <a:bodyPr/>
          <a:lstStyle/>
          <a:p>
            <a:fld id="{6BE3227F-9F7F-4408-9B68-C2D628E2216F}" type="datetimeFigureOut">
              <a:rPr lang="cs-CZ" smtClean="0"/>
              <a:t>24.10.2024</a:t>
            </a:fld>
            <a:endParaRPr lang="cs-CZ"/>
          </a:p>
        </p:txBody>
      </p:sp>
      <p:sp>
        <p:nvSpPr>
          <p:cNvPr id="5" name="Zástupný symbol pro zápatí 4">
            <a:extLst>
              <a:ext uri="{FF2B5EF4-FFF2-40B4-BE49-F238E27FC236}">
                <a16:creationId xmlns:a16="http://schemas.microsoft.com/office/drawing/2014/main" id="{7783EEB3-7A87-994B-B6AB-FBB344825D24}"/>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9006D71A-0E25-E145-8557-4EF4E0065088}"/>
              </a:ext>
            </a:extLst>
          </p:cNvPr>
          <p:cNvSpPr>
            <a:spLocks noGrp="1"/>
          </p:cNvSpPr>
          <p:nvPr>
            <p:ph type="sldNum" sz="quarter" idx="12"/>
          </p:nvPr>
        </p:nvSpPr>
        <p:spPr/>
        <p:txBody>
          <a:bodyPr/>
          <a:lstStyle/>
          <a:p>
            <a:fld id="{92CA7E43-79F7-4E23-9D12-54A68967FDED}" type="slidenum">
              <a:rPr lang="cs-CZ" smtClean="0"/>
              <a:t>‹#›</a:t>
            </a:fld>
            <a:endParaRPr lang="cs-CZ"/>
          </a:p>
        </p:txBody>
      </p:sp>
    </p:spTree>
    <p:extLst>
      <p:ext uri="{BB962C8B-B14F-4D97-AF65-F5344CB8AC3E}">
        <p14:creationId xmlns:p14="http://schemas.microsoft.com/office/powerpoint/2010/main" val="8074657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27BC3FF-6BB5-E742-AEF0-8F46CEC898F1}"/>
              </a:ext>
            </a:extLst>
          </p:cNvPr>
          <p:cNvSpPr>
            <a:spLocks noGrp="1"/>
          </p:cNvSpPr>
          <p:nvPr>
            <p:ph type="title"/>
          </p:nvPr>
        </p:nvSpPr>
        <p:spPr/>
        <p:txBody>
          <a:bodyPr/>
          <a:lstStyle/>
          <a:p>
            <a:r>
              <a:rPr lang="cs-CZ"/>
              <a:t>Kliknutím lze upravit styl.</a:t>
            </a:r>
          </a:p>
        </p:txBody>
      </p:sp>
      <p:sp>
        <p:nvSpPr>
          <p:cNvPr id="3" name="Zástupný symbol pro svislý text 2">
            <a:extLst>
              <a:ext uri="{FF2B5EF4-FFF2-40B4-BE49-F238E27FC236}">
                <a16:creationId xmlns:a16="http://schemas.microsoft.com/office/drawing/2014/main" id="{08CB913F-C94B-9147-B596-A71FDEE6E70C}"/>
              </a:ext>
            </a:extLst>
          </p:cNvPr>
          <p:cNvSpPr>
            <a:spLocks noGrp="1"/>
          </p:cNvSpPr>
          <p:nvPr>
            <p:ph type="body" orient="vert" idx="1"/>
          </p:nvPr>
        </p:nvSpPr>
        <p:spPr/>
        <p:txBody>
          <a:bodyPr vert="eaVert"/>
          <a:lstStyle/>
          <a:p>
            <a:r>
              <a:rPr lang="cs-CZ"/>
              <a:t>Po kliknutí můžete upravovat styly textu v předloze.
Druhá úroveň
Třetí úroveň
Čtvrtá úroveň
Pátá úroveň</a:t>
            </a:r>
          </a:p>
        </p:txBody>
      </p:sp>
      <p:sp>
        <p:nvSpPr>
          <p:cNvPr id="4" name="Zástupný symbol pro datum 3">
            <a:extLst>
              <a:ext uri="{FF2B5EF4-FFF2-40B4-BE49-F238E27FC236}">
                <a16:creationId xmlns:a16="http://schemas.microsoft.com/office/drawing/2014/main" id="{371C9189-0536-1141-A40D-1737DAD76EEE}"/>
              </a:ext>
            </a:extLst>
          </p:cNvPr>
          <p:cNvSpPr>
            <a:spLocks noGrp="1"/>
          </p:cNvSpPr>
          <p:nvPr>
            <p:ph type="dt" sz="half" idx="10"/>
          </p:nvPr>
        </p:nvSpPr>
        <p:spPr/>
        <p:txBody>
          <a:bodyPr/>
          <a:lstStyle/>
          <a:p>
            <a:fld id="{6BE3227F-9F7F-4408-9B68-C2D628E2216F}" type="datetimeFigureOut">
              <a:rPr lang="cs-CZ" smtClean="0"/>
              <a:t>24.10.2024</a:t>
            </a:fld>
            <a:endParaRPr lang="cs-CZ"/>
          </a:p>
        </p:txBody>
      </p:sp>
      <p:sp>
        <p:nvSpPr>
          <p:cNvPr id="5" name="Zástupný symbol pro zápatí 4">
            <a:extLst>
              <a:ext uri="{FF2B5EF4-FFF2-40B4-BE49-F238E27FC236}">
                <a16:creationId xmlns:a16="http://schemas.microsoft.com/office/drawing/2014/main" id="{7463A55E-6748-F845-947C-E1F04FA2B8DA}"/>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AFFA815E-B713-7D4C-9C2F-993BC8841224}"/>
              </a:ext>
            </a:extLst>
          </p:cNvPr>
          <p:cNvSpPr>
            <a:spLocks noGrp="1"/>
          </p:cNvSpPr>
          <p:nvPr>
            <p:ph type="sldNum" sz="quarter" idx="12"/>
          </p:nvPr>
        </p:nvSpPr>
        <p:spPr/>
        <p:txBody>
          <a:bodyPr/>
          <a:lstStyle/>
          <a:p>
            <a:fld id="{92CA7E43-79F7-4E23-9D12-54A68967FDED}" type="slidenum">
              <a:rPr lang="cs-CZ" smtClean="0"/>
              <a:t>‹#›</a:t>
            </a:fld>
            <a:endParaRPr lang="cs-CZ"/>
          </a:p>
        </p:txBody>
      </p:sp>
    </p:spTree>
    <p:extLst>
      <p:ext uri="{BB962C8B-B14F-4D97-AF65-F5344CB8AC3E}">
        <p14:creationId xmlns:p14="http://schemas.microsoft.com/office/powerpoint/2010/main" val="6683652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a:extLst>
              <a:ext uri="{FF2B5EF4-FFF2-40B4-BE49-F238E27FC236}">
                <a16:creationId xmlns:a16="http://schemas.microsoft.com/office/drawing/2014/main" id="{E359B88D-9791-6244-A513-EEB7277CABD9}"/>
              </a:ext>
            </a:extLst>
          </p:cNvPr>
          <p:cNvSpPr>
            <a:spLocks noGrp="1"/>
          </p:cNvSpPr>
          <p:nvPr>
            <p:ph type="title" orient="vert"/>
          </p:nvPr>
        </p:nvSpPr>
        <p:spPr>
          <a:xfrm>
            <a:off x="6543675" y="365125"/>
            <a:ext cx="1971675" cy="5811838"/>
          </a:xfrm>
        </p:spPr>
        <p:txBody>
          <a:bodyPr vert="eaVert"/>
          <a:lstStyle/>
          <a:p>
            <a:r>
              <a:rPr lang="cs-CZ"/>
              <a:t>Kliknutím lze upravit styl.</a:t>
            </a:r>
          </a:p>
        </p:txBody>
      </p:sp>
      <p:sp>
        <p:nvSpPr>
          <p:cNvPr id="3" name="Zástupný symbol pro svislý text 2">
            <a:extLst>
              <a:ext uri="{FF2B5EF4-FFF2-40B4-BE49-F238E27FC236}">
                <a16:creationId xmlns:a16="http://schemas.microsoft.com/office/drawing/2014/main" id="{C29B5A76-26FE-C641-9EAF-48104A59F1F6}"/>
              </a:ext>
            </a:extLst>
          </p:cNvPr>
          <p:cNvSpPr>
            <a:spLocks noGrp="1"/>
          </p:cNvSpPr>
          <p:nvPr>
            <p:ph type="body" orient="vert" idx="1"/>
          </p:nvPr>
        </p:nvSpPr>
        <p:spPr>
          <a:xfrm>
            <a:off x="628650" y="365125"/>
            <a:ext cx="5800725" cy="5811838"/>
          </a:xfrm>
        </p:spPr>
        <p:txBody>
          <a:bodyPr vert="eaVert"/>
          <a:lstStyle/>
          <a:p>
            <a:r>
              <a:rPr lang="cs-CZ"/>
              <a:t>Po kliknutí můžete upravovat styly textu v předloze.
Druhá úroveň
Třetí úroveň
Čtvrtá úroveň
Pátá úroveň</a:t>
            </a:r>
          </a:p>
        </p:txBody>
      </p:sp>
      <p:sp>
        <p:nvSpPr>
          <p:cNvPr id="4" name="Zástupný symbol pro datum 3">
            <a:extLst>
              <a:ext uri="{FF2B5EF4-FFF2-40B4-BE49-F238E27FC236}">
                <a16:creationId xmlns:a16="http://schemas.microsoft.com/office/drawing/2014/main" id="{7491F11F-2CD9-7048-BA7C-1603AB5716E4}"/>
              </a:ext>
            </a:extLst>
          </p:cNvPr>
          <p:cNvSpPr>
            <a:spLocks noGrp="1"/>
          </p:cNvSpPr>
          <p:nvPr>
            <p:ph type="dt" sz="half" idx="10"/>
          </p:nvPr>
        </p:nvSpPr>
        <p:spPr/>
        <p:txBody>
          <a:bodyPr/>
          <a:lstStyle/>
          <a:p>
            <a:fld id="{6BE3227F-9F7F-4408-9B68-C2D628E2216F}" type="datetimeFigureOut">
              <a:rPr lang="cs-CZ" smtClean="0"/>
              <a:t>24.10.2024</a:t>
            </a:fld>
            <a:endParaRPr lang="cs-CZ"/>
          </a:p>
        </p:txBody>
      </p:sp>
      <p:sp>
        <p:nvSpPr>
          <p:cNvPr id="5" name="Zástupný symbol pro zápatí 4">
            <a:extLst>
              <a:ext uri="{FF2B5EF4-FFF2-40B4-BE49-F238E27FC236}">
                <a16:creationId xmlns:a16="http://schemas.microsoft.com/office/drawing/2014/main" id="{AD444EF4-EFDC-AE41-9FF6-DEF7B9124ADD}"/>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DE329417-8AC2-F74A-961F-B92A6D32FD6F}"/>
              </a:ext>
            </a:extLst>
          </p:cNvPr>
          <p:cNvSpPr>
            <a:spLocks noGrp="1"/>
          </p:cNvSpPr>
          <p:nvPr>
            <p:ph type="sldNum" sz="quarter" idx="12"/>
          </p:nvPr>
        </p:nvSpPr>
        <p:spPr/>
        <p:txBody>
          <a:bodyPr/>
          <a:lstStyle/>
          <a:p>
            <a:fld id="{92CA7E43-79F7-4E23-9D12-54A68967FDED}" type="slidenum">
              <a:rPr lang="cs-CZ" smtClean="0"/>
              <a:t>‹#›</a:t>
            </a:fld>
            <a:endParaRPr lang="cs-CZ"/>
          </a:p>
        </p:txBody>
      </p:sp>
    </p:spTree>
    <p:extLst>
      <p:ext uri="{BB962C8B-B14F-4D97-AF65-F5344CB8AC3E}">
        <p14:creationId xmlns:p14="http://schemas.microsoft.com/office/powerpoint/2010/main" val="8739049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61E4FA8-F4D7-CA4A-8E6E-5E5EEBA42A7D}"/>
              </a:ext>
            </a:extLst>
          </p:cNvPr>
          <p:cNvSpPr>
            <a:spLocks noGrp="1"/>
          </p:cNvSpPr>
          <p:nvPr>
            <p:ph type="title"/>
          </p:nvPr>
        </p:nvSpPr>
        <p:spPr/>
        <p:txBody>
          <a:bodyPr/>
          <a:lstStyle/>
          <a:p>
            <a:r>
              <a:rPr lang="cs-CZ"/>
              <a:t>Kliknutím lze upravit styl.</a:t>
            </a:r>
          </a:p>
        </p:txBody>
      </p:sp>
      <p:sp>
        <p:nvSpPr>
          <p:cNvPr id="3" name="Zástupný obsah 2">
            <a:extLst>
              <a:ext uri="{FF2B5EF4-FFF2-40B4-BE49-F238E27FC236}">
                <a16:creationId xmlns:a16="http://schemas.microsoft.com/office/drawing/2014/main" id="{0795F022-DDD0-1648-852E-1456B3540E33}"/>
              </a:ext>
            </a:extLst>
          </p:cNvPr>
          <p:cNvSpPr>
            <a:spLocks noGrp="1"/>
          </p:cNvSpPr>
          <p:nvPr>
            <p:ph idx="1"/>
          </p:nvPr>
        </p:nvSpPr>
        <p:spPr/>
        <p:txBody>
          <a:bodyPr/>
          <a:lstStyle/>
          <a:p>
            <a:r>
              <a:rPr lang="cs-CZ"/>
              <a:t>Po kliknutí můžete upravovat styly textu v předloze.
Druhá úroveň
Třetí úroveň
Čtvrtá úroveň
Pátá úroveň</a:t>
            </a:r>
          </a:p>
        </p:txBody>
      </p:sp>
      <p:sp>
        <p:nvSpPr>
          <p:cNvPr id="4" name="Zástupný symbol pro datum 3">
            <a:extLst>
              <a:ext uri="{FF2B5EF4-FFF2-40B4-BE49-F238E27FC236}">
                <a16:creationId xmlns:a16="http://schemas.microsoft.com/office/drawing/2014/main" id="{842EB7AF-10C9-B349-8893-1E5F90B086C7}"/>
              </a:ext>
            </a:extLst>
          </p:cNvPr>
          <p:cNvSpPr>
            <a:spLocks noGrp="1"/>
          </p:cNvSpPr>
          <p:nvPr>
            <p:ph type="dt" sz="half" idx="10"/>
          </p:nvPr>
        </p:nvSpPr>
        <p:spPr/>
        <p:txBody>
          <a:bodyPr/>
          <a:lstStyle/>
          <a:p>
            <a:fld id="{6BE3227F-9F7F-4408-9B68-C2D628E2216F}" type="datetimeFigureOut">
              <a:rPr lang="cs-CZ" smtClean="0"/>
              <a:t>24.10.2024</a:t>
            </a:fld>
            <a:endParaRPr lang="cs-CZ"/>
          </a:p>
        </p:txBody>
      </p:sp>
      <p:sp>
        <p:nvSpPr>
          <p:cNvPr id="5" name="Zástupný symbol pro zápatí 4">
            <a:extLst>
              <a:ext uri="{FF2B5EF4-FFF2-40B4-BE49-F238E27FC236}">
                <a16:creationId xmlns:a16="http://schemas.microsoft.com/office/drawing/2014/main" id="{021975FB-0E3A-4E44-8AEB-1A31BE06428D}"/>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FDA924EB-1E3D-9047-9A74-C303332FCBC0}"/>
              </a:ext>
            </a:extLst>
          </p:cNvPr>
          <p:cNvSpPr>
            <a:spLocks noGrp="1"/>
          </p:cNvSpPr>
          <p:nvPr>
            <p:ph type="sldNum" sz="quarter" idx="12"/>
          </p:nvPr>
        </p:nvSpPr>
        <p:spPr/>
        <p:txBody>
          <a:bodyPr/>
          <a:lstStyle/>
          <a:p>
            <a:fld id="{92CA7E43-79F7-4E23-9D12-54A68967FDED}" type="slidenum">
              <a:rPr lang="cs-CZ" smtClean="0"/>
              <a:t>‹#›</a:t>
            </a:fld>
            <a:endParaRPr lang="cs-CZ"/>
          </a:p>
        </p:txBody>
      </p:sp>
    </p:spTree>
    <p:extLst>
      <p:ext uri="{BB962C8B-B14F-4D97-AF65-F5344CB8AC3E}">
        <p14:creationId xmlns:p14="http://schemas.microsoft.com/office/powerpoint/2010/main" val="6421557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oddílu">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3586A5E-ADAA-2345-AF50-094EC2674912}"/>
              </a:ext>
            </a:extLst>
          </p:cNvPr>
          <p:cNvSpPr>
            <a:spLocks noGrp="1"/>
          </p:cNvSpPr>
          <p:nvPr>
            <p:ph type="title"/>
          </p:nvPr>
        </p:nvSpPr>
        <p:spPr>
          <a:xfrm>
            <a:off x="623888" y="1709739"/>
            <a:ext cx="7886700" cy="2852737"/>
          </a:xfrm>
        </p:spPr>
        <p:txBody>
          <a:bodyPr anchor="b"/>
          <a:lstStyle>
            <a:lvl1pPr>
              <a:defRPr sz="4500"/>
            </a:lvl1pPr>
          </a:lstStyle>
          <a:p>
            <a:r>
              <a:rPr lang="cs-CZ"/>
              <a:t>Kliknutím lze upravit styl.</a:t>
            </a:r>
          </a:p>
        </p:txBody>
      </p:sp>
      <p:sp>
        <p:nvSpPr>
          <p:cNvPr id="3" name="Zástupný text 2">
            <a:extLst>
              <a:ext uri="{FF2B5EF4-FFF2-40B4-BE49-F238E27FC236}">
                <a16:creationId xmlns:a16="http://schemas.microsoft.com/office/drawing/2014/main" id="{6A3C0319-BA79-3045-80C9-CFB245B9B048}"/>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r>
              <a:rPr lang="cs-CZ"/>
              <a:t>Po kliknutí můžete upravovat styly textu v předloze.
Druhá úroveň
Třetí úroveň
Čtvrtá úroveň
Pátá úroveň</a:t>
            </a:r>
          </a:p>
        </p:txBody>
      </p:sp>
      <p:sp>
        <p:nvSpPr>
          <p:cNvPr id="4" name="Zástupný symbol pro datum 3">
            <a:extLst>
              <a:ext uri="{FF2B5EF4-FFF2-40B4-BE49-F238E27FC236}">
                <a16:creationId xmlns:a16="http://schemas.microsoft.com/office/drawing/2014/main" id="{DEEBCFA8-AC22-8142-AB03-3C0F1F22319D}"/>
              </a:ext>
            </a:extLst>
          </p:cNvPr>
          <p:cNvSpPr>
            <a:spLocks noGrp="1"/>
          </p:cNvSpPr>
          <p:nvPr>
            <p:ph type="dt" sz="half" idx="10"/>
          </p:nvPr>
        </p:nvSpPr>
        <p:spPr/>
        <p:txBody>
          <a:bodyPr/>
          <a:lstStyle/>
          <a:p>
            <a:fld id="{6BE3227F-9F7F-4408-9B68-C2D628E2216F}" type="datetimeFigureOut">
              <a:rPr lang="cs-CZ" smtClean="0"/>
              <a:t>24.10.2024</a:t>
            </a:fld>
            <a:endParaRPr lang="cs-CZ"/>
          </a:p>
        </p:txBody>
      </p:sp>
      <p:sp>
        <p:nvSpPr>
          <p:cNvPr id="5" name="Zástupný symbol pro zápatí 4">
            <a:extLst>
              <a:ext uri="{FF2B5EF4-FFF2-40B4-BE49-F238E27FC236}">
                <a16:creationId xmlns:a16="http://schemas.microsoft.com/office/drawing/2014/main" id="{FDA9AFDE-1CE9-2747-BC5F-D351F193DC53}"/>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CC821A92-43A5-234D-A41D-12196B18E4B1}"/>
              </a:ext>
            </a:extLst>
          </p:cNvPr>
          <p:cNvSpPr>
            <a:spLocks noGrp="1"/>
          </p:cNvSpPr>
          <p:nvPr>
            <p:ph type="sldNum" sz="quarter" idx="12"/>
          </p:nvPr>
        </p:nvSpPr>
        <p:spPr/>
        <p:txBody>
          <a:bodyPr/>
          <a:lstStyle/>
          <a:p>
            <a:fld id="{92CA7E43-79F7-4E23-9D12-54A68967FDED}" type="slidenum">
              <a:rPr lang="cs-CZ" smtClean="0"/>
              <a:t>‹#›</a:t>
            </a:fld>
            <a:endParaRPr lang="cs-CZ"/>
          </a:p>
        </p:txBody>
      </p:sp>
    </p:spTree>
    <p:extLst>
      <p:ext uri="{BB962C8B-B14F-4D97-AF65-F5344CB8AC3E}">
        <p14:creationId xmlns:p14="http://schemas.microsoft.com/office/powerpoint/2010/main" val="42237261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D76137FB-56F4-8A41-8396-AAC8094C4D3D}"/>
              </a:ext>
            </a:extLst>
          </p:cNvPr>
          <p:cNvSpPr>
            <a:spLocks noGrp="1"/>
          </p:cNvSpPr>
          <p:nvPr>
            <p:ph type="title"/>
          </p:nvPr>
        </p:nvSpPr>
        <p:spPr/>
        <p:txBody>
          <a:bodyPr/>
          <a:lstStyle/>
          <a:p>
            <a:r>
              <a:rPr lang="cs-CZ"/>
              <a:t>Kliknutím lze upravit styl.</a:t>
            </a:r>
          </a:p>
        </p:txBody>
      </p:sp>
      <p:sp>
        <p:nvSpPr>
          <p:cNvPr id="3" name="Zástupný obsah 2">
            <a:extLst>
              <a:ext uri="{FF2B5EF4-FFF2-40B4-BE49-F238E27FC236}">
                <a16:creationId xmlns:a16="http://schemas.microsoft.com/office/drawing/2014/main" id="{C612D9FC-688A-5247-BCB1-227161F30FC3}"/>
              </a:ext>
            </a:extLst>
          </p:cNvPr>
          <p:cNvSpPr>
            <a:spLocks noGrp="1"/>
          </p:cNvSpPr>
          <p:nvPr>
            <p:ph sz="half" idx="1"/>
          </p:nvPr>
        </p:nvSpPr>
        <p:spPr>
          <a:xfrm>
            <a:off x="628650" y="1825625"/>
            <a:ext cx="3886200" cy="4351338"/>
          </a:xfrm>
        </p:spPr>
        <p:txBody>
          <a:bodyPr/>
          <a:lstStyle/>
          <a:p>
            <a:r>
              <a:rPr lang="cs-CZ"/>
              <a:t>Po kliknutí můžete upravovat styly textu v předloze.
Druhá úroveň
Třetí úroveň
Čtvrtá úroveň
Pátá úroveň</a:t>
            </a:r>
          </a:p>
        </p:txBody>
      </p:sp>
      <p:sp>
        <p:nvSpPr>
          <p:cNvPr id="4" name="Zástupný obsah 3">
            <a:extLst>
              <a:ext uri="{FF2B5EF4-FFF2-40B4-BE49-F238E27FC236}">
                <a16:creationId xmlns:a16="http://schemas.microsoft.com/office/drawing/2014/main" id="{E7E3003C-7675-334F-AB81-378162E464EE}"/>
              </a:ext>
            </a:extLst>
          </p:cNvPr>
          <p:cNvSpPr>
            <a:spLocks noGrp="1"/>
          </p:cNvSpPr>
          <p:nvPr>
            <p:ph sz="half" idx="2"/>
          </p:nvPr>
        </p:nvSpPr>
        <p:spPr>
          <a:xfrm>
            <a:off x="4629150" y="1825625"/>
            <a:ext cx="3886200" cy="4351338"/>
          </a:xfrm>
        </p:spPr>
        <p:txBody>
          <a:bodyPr/>
          <a:lstStyle/>
          <a:p>
            <a:r>
              <a:rPr lang="cs-CZ"/>
              <a:t>Po kliknutí můžete upravovat styly textu v předloze.
Druhá úroveň
Třetí úroveň
Čtvrtá úroveň
Pátá úroveň</a:t>
            </a:r>
          </a:p>
        </p:txBody>
      </p:sp>
      <p:sp>
        <p:nvSpPr>
          <p:cNvPr id="5" name="Zástupný symbol pro datum 4">
            <a:extLst>
              <a:ext uri="{FF2B5EF4-FFF2-40B4-BE49-F238E27FC236}">
                <a16:creationId xmlns:a16="http://schemas.microsoft.com/office/drawing/2014/main" id="{089F81DA-C8B4-9143-9660-516C97B2635A}"/>
              </a:ext>
            </a:extLst>
          </p:cNvPr>
          <p:cNvSpPr>
            <a:spLocks noGrp="1"/>
          </p:cNvSpPr>
          <p:nvPr>
            <p:ph type="dt" sz="half" idx="10"/>
          </p:nvPr>
        </p:nvSpPr>
        <p:spPr/>
        <p:txBody>
          <a:bodyPr/>
          <a:lstStyle/>
          <a:p>
            <a:fld id="{6BE3227F-9F7F-4408-9B68-C2D628E2216F}" type="datetimeFigureOut">
              <a:rPr lang="cs-CZ" smtClean="0"/>
              <a:t>24.10.2024</a:t>
            </a:fld>
            <a:endParaRPr lang="cs-CZ"/>
          </a:p>
        </p:txBody>
      </p:sp>
      <p:sp>
        <p:nvSpPr>
          <p:cNvPr id="6" name="Zástupný symbol pro zápatí 5">
            <a:extLst>
              <a:ext uri="{FF2B5EF4-FFF2-40B4-BE49-F238E27FC236}">
                <a16:creationId xmlns:a16="http://schemas.microsoft.com/office/drawing/2014/main" id="{A7B00D07-CFFE-5D4B-A6CF-BFF8C4258F24}"/>
              </a:ext>
            </a:extLst>
          </p:cNvPr>
          <p:cNvSpPr>
            <a:spLocks noGrp="1"/>
          </p:cNvSpPr>
          <p:nvPr>
            <p:ph type="ftr" sz="quarter" idx="11"/>
          </p:nvPr>
        </p:nvSpPr>
        <p:spPr/>
        <p:txBody>
          <a:bodyPr/>
          <a:lstStyle/>
          <a:p>
            <a:endParaRPr lang="cs-CZ"/>
          </a:p>
        </p:txBody>
      </p:sp>
      <p:sp>
        <p:nvSpPr>
          <p:cNvPr id="7" name="Zástupný symbol pro číslo snímku 6">
            <a:extLst>
              <a:ext uri="{FF2B5EF4-FFF2-40B4-BE49-F238E27FC236}">
                <a16:creationId xmlns:a16="http://schemas.microsoft.com/office/drawing/2014/main" id="{06C31711-0283-E842-9DF6-2C39FAA12256}"/>
              </a:ext>
            </a:extLst>
          </p:cNvPr>
          <p:cNvSpPr>
            <a:spLocks noGrp="1"/>
          </p:cNvSpPr>
          <p:nvPr>
            <p:ph type="sldNum" sz="quarter" idx="12"/>
          </p:nvPr>
        </p:nvSpPr>
        <p:spPr/>
        <p:txBody>
          <a:bodyPr/>
          <a:lstStyle/>
          <a:p>
            <a:fld id="{92CA7E43-79F7-4E23-9D12-54A68967FDED}" type="slidenum">
              <a:rPr lang="cs-CZ" smtClean="0"/>
              <a:t>‹#›</a:t>
            </a:fld>
            <a:endParaRPr lang="cs-CZ"/>
          </a:p>
        </p:txBody>
      </p:sp>
    </p:spTree>
    <p:extLst>
      <p:ext uri="{BB962C8B-B14F-4D97-AF65-F5344CB8AC3E}">
        <p14:creationId xmlns:p14="http://schemas.microsoft.com/office/powerpoint/2010/main" val="8386804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C2C34E2-A734-9A4C-A439-373C0D44EC75}"/>
              </a:ext>
            </a:extLst>
          </p:cNvPr>
          <p:cNvSpPr>
            <a:spLocks noGrp="1"/>
          </p:cNvSpPr>
          <p:nvPr>
            <p:ph type="title"/>
          </p:nvPr>
        </p:nvSpPr>
        <p:spPr>
          <a:xfrm>
            <a:off x="629841" y="365126"/>
            <a:ext cx="7886700" cy="1325563"/>
          </a:xfrm>
        </p:spPr>
        <p:txBody>
          <a:bodyPr/>
          <a:lstStyle/>
          <a:p>
            <a:r>
              <a:rPr lang="cs-CZ"/>
              <a:t>Kliknutím lze upravit styl.</a:t>
            </a:r>
          </a:p>
        </p:txBody>
      </p:sp>
      <p:sp>
        <p:nvSpPr>
          <p:cNvPr id="3" name="Zástupný text 2">
            <a:extLst>
              <a:ext uri="{FF2B5EF4-FFF2-40B4-BE49-F238E27FC236}">
                <a16:creationId xmlns:a16="http://schemas.microsoft.com/office/drawing/2014/main" id="{44E8EB32-EB02-CC47-93D1-133CA4178E72}"/>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r>
              <a:rPr lang="cs-CZ"/>
              <a:t>Po kliknutí můžete upravovat styly textu v předloze.
Druhá úroveň
Třetí úroveň
Čtvrtá úroveň
Pátá úroveň</a:t>
            </a:r>
          </a:p>
        </p:txBody>
      </p:sp>
      <p:sp>
        <p:nvSpPr>
          <p:cNvPr id="4" name="Zástupný obsah 3">
            <a:extLst>
              <a:ext uri="{FF2B5EF4-FFF2-40B4-BE49-F238E27FC236}">
                <a16:creationId xmlns:a16="http://schemas.microsoft.com/office/drawing/2014/main" id="{47A52B1C-3EE5-AA4F-A76D-FCCC02E3FE06}"/>
              </a:ext>
            </a:extLst>
          </p:cNvPr>
          <p:cNvSpPr>
            <a:spLocks noGrp="1"/>
          </p:cNvSpPr>
          <p:nvPr>
            <p:ph sz="half" idx="2"/>
          </p:nvPr>
        </p:nvSpPr>
        <p:spPr>
          <a:xfrm>
            <a:off x="629842" y="2505075"/>
            <a:ext cx="3868340" cy="3684588"/>
          </a:xfrm>
        </p:spPr>
        <p:txBody>
          <a:bodyPr/>
          <a:lstStyle/>
          <a:p>
            <a:r>
              <a:rPr lang="cs-CZ"/>
              <a:t>Po kliknutí můžete upravovat styly textu v předloze.
Druhá úroveň
Třetí úroveň
Čtvrtá úroveň
Pátá úroveň</a:t>
            </a:r>
          </a:p>
        </p:txBody>
      </p:sp>
      <p:sp>
        <p:nvSpPr>
          <p:cNvPr id="5" name="Zástupný text 4">
            <a:extLst>
              <a:ext uri="{FF2B5EF4-FFF2-40B4-BE49-F238E27FC236}">
                <a16:creationId xmlns:a16="http://schemas.microsoft.com/office/drawing/2014/main" id="{1EC670CC-7178-9543-B191-0DC4538D7A4D}"/>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r>
              <a:rPr lang="cs-CZ"/>
              <a:t>Po kliknutí můžete upravovat styly textu v předloze.
Druhá úroveň
Třetí úroveň
Čtvrtá úroveň
Pátá úroveň</a:t>
            </a:r>
          </a:p>
        </p:txBody>
      </p:sp>
      <p:sp>
        <p:nvSpPr>
          <p:cNvPr id="6" name="Zástupný obsah 5">
            <a:extLst>
              <a:ext uri="{FF2B5EF4-FFF2-40B4-BE49-F238E27FC236}">
                <a16:creationId xmlns:a16="http://schemas.microsoft.com/office/drawing/2014/main" id="{D62F9A26-8674-B849-A879-FC986AC396D9}"/>
              </a:ext>
            </a:extLst>
          </p:cNvPr>
          <p:cNvSpPr>
            <a:spLocks noGrp="1"/>
          </p:cNvSpPr>
          <p:nvPr>
            <p:ph sz="quarter" idx="4"/>
          </p:nvPr>
        </p:nvSpPr>
        <p:spPr>
          <a:xfrm>
            <a:off x="4629150" y="2505075"/>
            <a:ext cx="3887391" cy="3684588"/>
          </a:xfrm>
        </p:spPr>
        <p:txBody>
          <a:bodyPr/>
          <a:lstStyle/>
          <a:p>
            <a:r>
              <a:rPr lang="cs-CZ"/>
              <a:t>Po kliknutí můžete upravovat styly textu v předloze.
Druhá úroveň
Třetí úroveň
Čtvrtá úroveň
Pátá úroveň</a:t>
            </a:r>
          </a:p>
        </p:txBody>
      </p:sp>
      <p:sp>
        <p:nvSpPr>
          <p:cNvPr id="7" name="Zástupný symbol pro datum 6">
            <a:extLst>
              <a:ext uri="{FF2B5EF4-FFF2-40B4-BE49-F238E27FC236}">
                <a16:creationId xmlns:a16="http://schemas.microsoft.com/office/drawing/2014/main" id="{AC45D0D3-BB5F-3D47-8CA1-ECA24EA87C3E}"/>
              </a:ext>
            </a:extLst>
          </p:cNvPr>
          <p:cNvSpPr>
            <a:spLocks noGrp="1"/>
          </p:cNvSpPr>
          <p:nvPr>
            <p:ph type="dt" sz="half" idx="10"/>
          </p:nvPr>
        </p:nvSpPr>
        <p:spPr/>
        <p:txBody>
          <a:bodyPr/>
          <a:lstStyle/>
          <a:p>
            <a:fld id="{6BE3227F-9F7F-4408-9B68-C2D628E2216F}" type="datetimeFigureOut">
              <a:rPr lang="cs-CZ" smtClean="0"/>
              <a:t>24.10.2024</a:t>
            </a:fld>
            <a:endParaRPr lang="cs-CZ"/>
          </a:p>
        </p:txBody>
      </p:sp>
      <p:sp>
        <p:nvSpPr>
          <p:cNvPr id="8" name="Zástupný symbol pro zápatí 7">
            <a:extLst>
              <a:ext uri="{FF2B5EF4-FFF2-40B4-BE49-F238E27FC236}">
                <a16:creationId xmlns:a16="http://schemas.microsoft.com/office/drawing/2014/main" id="{25AD8319-AF33-FA49-8AF7-6EF5B830E078}"/>
              </a:ext>
            </a:extLst>
          </p:cNvPr>
          <p:cNvSpPr>
            <a:spLocks noGrp="1"/>
          </p:cNvSpPr>
          <p:nvPr>
            <p:ph type="ftr" sz="quarter" idx="11"/>
          </p:nvPr>
        </p:nvSpPr>
        <p:spPr/>
        <p:txBody>
          <a:bodyPr/>
          <a:lstStyle/>
          <a:p>
            <a:endParaRPr lang="cs-CZ"/>
          </a:p>
        </p:txBody>
      </p:sp>
      <p:sp>
        <p:nvSpPr>
          <p:cNvPr id="9" name="Zástupný symbol pro číslo snímku 8">
            <a:extLst>
              <a:ext uri="{FF2B5EF4-FFF2-40B4-BE49-F238E27FC236}">
                <a16:creationId xmlns:a16="http://schemas.microsoft.com/office/drawing/2014/main" id="{0D28F8E2-BBA2-4644-A45F-2DC8E90168AE}"/>
              </a:ext>
            </a:extLst>
          </p:cNvPr>
          <p:cNvSpPr>
            <a:spLocks noGrp="1"/>
          </p:cNvSpPr>
          <p:nvPr>
            <p:ph type="sldNum" sz="quarter" idx="12"/>
          </p:nvPr>
        </p:nvSpPr>
        <p:spPr/>
        <p:txBody>
          <a:bodyPr/>
          <a:lstStyle/>
          <a:p>
            <a:fld id="{92CA7E43-79F7-4E23-9D12-54A68967FDED}" type="slidenum">
              <a:rPr lang="cs-CZ" smtClean="0"/>
              <a:t>‹#›</a:t>
            </a:fld>
            <a:endParaRPr lang="cs-CZ"/>
          </a:p>
        </p:txBody>
      </p:sp>
    </p:spTree>
    <p:extLst>
      <p:ext uri="{BB962C8B-B14F-4D97-AF65-F5344CB8AC3E}">
        <p14:creationId xmlns:p14="http://schemas.microsoft.com/office/powerpoint/2010/main" val="11906625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Jenom nadpis">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31FE09D-9AFE-5448-9647-79D6FCC7A553}"/>
              </a:ext>
            </a:extLst>
          </p:cNvPr>
          <p:cNvSpPr>
            <a:spLocks noGrp="1"/>
          </p:cNvSpPr>
          <p:nvPr>
            <p:ph type="title"/>
          </p:nvPr>
        </p:nvSpPr>
        <p:spPr/>
        <p:txBody>
          <a:bodyPr/>
          <a:lstStyle/>
          <a:p>
            <a:r>
              <a:rPr lang="cs-CZ"/>
              <a:t>Kliknutím lze upravit styl.</a:t>
            </a:r>
          </a:p>
        </p:txBody>
      </p:sp>
      <p:sp>
        <p:nvSpPr>
          <p:cNvPr id="3" name="Zástupný symbol pro datum 2">
            <a:extLst>
              <a:ext uri="{FF2B5EF4-FFF2-40B4-BE49-F238E27FC236}">
                <a16:creationId xmlns:a16="http://schemas.microsoft.com/office/drawing/2014/main" id="{B48E140B-51B9-9E42-9529-EF5BE82728A0}"/>
              </a:ext>
            </a:extLst>
          </p:cNvPr>
          <p:cNvSpPr>
            <a:spLocks noGrp="1"/>
          </p:cNvSpPr>
          <p:nvPr>
            <p:ph type="dt" sz="half" idx="10"/>
          </p:nvPr>
        </p:nvSpPr>
        <p:spPr/>
        <p:txBody>
          <a:bodyPr/>
          <a:lstStyle/>
          <a:p>
            <a:fld id="{6BE3227F-9F7F-4408-9B68-C2D628E2216F}" type="datetimeFigureOut">
              <a:rPr lang="cs-CZ" smtClean="0"/>
              <a:t>24.10.2024</a:t>
            </a:fld>
            <a:endParaRPr lang="cs-CZ"/>
          </a:p>
        </p:txBody>
      </p:sp>
      <p:sp>
        <p:nvSpPr>
          <p:cNvPr id="4" name="Zástupný symbol pro zápatí 3">
            <a:extLst>
              <a:ext uri="{FF2B5EF4-FFF2-40B4-BE49-F238E27FC236}">
                <a16:creationId xmlns:a16="http://schemas.microsoft.com/office/drawing/2014/main" id="{0AC1768B-A257-5D41-AA50-0F73107AF83B}"/>
              </a:ext>
            </a:extLst>
          </p:cNvPr>
          <p:cNvSpPr>
            <a:spLocks noGrp="1"/>
          </p:cNvSpPr>
          <p:nvPr>
            <p:ph type="ftr" sz="quarter" idx="11"/>
          </p:nvPr>
        </p:nvSpPr>
        <p:spPr/>
        <p:txBody>
          <a:bodyPr/>
          <a:lstStyle/>
          <a:p>
            <a:endParaRPr lang="cs-CZ"/>
          </a:p>
        </p:txBody>
      </p:sp>
      <p:sp>
        <p:nvSpPr>
          <p:cNvPr id="5" name="Zástupný symbol pro číslo snímku 4">
            <a:extLst>
              <a:ext uri="{FF2B5EF4-FFF2-40B4-BE49-F238E27FC236}">
                <a16:creationId xmlns:a16="http://schemas.microsoft.com/office/drawing/2014/main" id="{5D805A2C-9B18-294D-9AEE-4EB30E114766}"/>
              </a:ext>
            </a:extLst>
          </p:cNvPr>
          <p:cNvSpPr>
            <a:spLocks noGrp="1"/>
          </p:cNvSpPr>
          <p:nvPr>
            <p:ph type="sldNum" sz="quarter" idx="12"/>
          </p:nvPr>
        </p:nvSpPr>
        <p:spPr/>
        <p:txBody>
          <a:bodyPr/>
          <a:lstStyle/>
          <a:p>
            <a:fld id="{92CA7E43-79F7-4E23-9D12-54A68967FDED}" type="slidenum">
              <a:rPr lang="cs-CZ" smtClean="0"/>
              <a:t>‹#›</a:t>
            </a:fld>
            <a:endParaRPr lang="cs-CZ"/>
          </a:p>
        </p:txBody>
      </p:sp>
    </p:spTree>
    <p:extLst>
      <p:ext uri="{BB962C8B-B14F-4D97-AF65-F5344CB8AC3E}">
        <p14:creationId xmlns:p14="http://schemas.microsoft.com/office/powerpoint/2010/main" val="26854401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1">
            <a:extLst>
              <a:ext uri="{FF2B5EF4-FFF2-40B4-BE49-F238E27FC236}">
                <a16:creationId xmlns:a16="http://schemas.microsoft.com/office/drawing/2014/main" id="{E38B7230-1741-0B4D-9765-DFF577D40C71}"/>
              </a:ext>
            </a:extLst>
          </p:cNvPr>
          <p:cNvSpPr>
            <a:spLocks noGrp="1"/>
          </p:cNvSpPr>
          <p:nvPr>
            <p:ph type="dt" sz="half" idx="10"/>
          </p:nvPr>
        </p:nvSpPr>
        <p:spPr/>
        <p:txBody>
          <a:bodyPr/>
          <a:lstStyle/>
          <a:p>
            <a:fld id="{6BE3227F-9F7F-4408-9B68-C2D628E2216F}" type="datetimeFigureOut">
              <a:rPr lang="cs-CZ" smtClean="0"/>
              <a:t>24.10.2024</a:t>
            </a:fld>
            <a:endParaRPr lang="cs-CZ"/>
          </a:p>
        </p:txBody>
      </p:sp>
      <p:sp>
        <p:nvSpPr>
          <p:cNvPr id="3" name="Zástupný symbol pro zápatí 2">
            <a:extLst>
              <a:ext uri="{FF2B5EF4-FFF2-40B4-BE49-F238E27FC236}">
                <a16:creationId xmlns:a16="http://schemas.microsoft.com/office/drawing/2014/main" id="{FB93FC39-6507-AB45-9D60-19A83AB2EBBA}"/>
              </a:ext>
            </a:extLst>
          </p:cNvPr>
          <p:cNvSpPr>
            <a:spLocks noGrp="1"/>
          </p:cNvSpPr>
          <p:nvPr>
            <p:ph type="ftr" sz="quarter" idx="11"/>
          </p:nvPr>
        </p:nvSpPr>
        <p:spPr/>
        <p:txBody>
          <a:bodyPr/>
          <a:lstStyle/>
          <a:p>
            <a:endParaRPr lang="cs-CZ"/>
          </a:p>
        </p:txBody>
      </p:sp>
      <p:sp>
        <p:nvSpPr>
          <p:cNvPr id="4" name="Zástupný symbol pro číslo snímku 3">
            <a:extLst>
              <a:ext uri="{FF2B5EF4-FFF2-40B4-BE49-F238E27FC236}">
                <a16:creationId xmlns:a16="http://schemas.microsoft.com/office/drawing/2014/main" id="{CB931597-CBB2-CB45-84F1-BBF1A627AA70}"/>
              </a:ext>
            </a:extLst>
          </p:cNvPr>
          <p:cNvSpPr>
            <a:spLocks noGrp="1"/>
          </p:cNvSpPr>
          <p:nvPr>
            <p:ph type="sldNum" sz="quarter" idx="12"/>
          </p:nvPr>
        </p:nvSpPr>
        <p:spPr/>
        <p:txBody>
          <a:bodyPr/>
          <a:lstStyle/>
          <a:p>
            <a:fld id="{92CA7E43-79F7-4E23-9D12-54A68967FDED}" type="slidenum">
              <a:rPr lang="cs-CZ" smtClean="0"/>
              <a:t>‹#›</a:t>
            </a:fld>
            <a:endParaRPr lang="cs-CZ"/>
          </a:p>
        </p:txBody>
      </p:sp>
    </p:spTree>
    <p:extLst>
      <p:ext uri="{BB962C8B-B14F-4D97-AF65-F5344CB8AC3E}">
        <p14:creationId xmlns:p14="http://schemas.microsoft.com/office/powerpoint/2010/main" val="7505661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296F88D-67BD-7D44-A337-2014420E4E15}"/>
              </a:ext>
            </a:extLst>
          </p:cNvPr>
          <p:cNvSpPr>
            <a:spLocks noGrp="1"/>
          </p:cNvSpPr>
          <p:nvPr>
            <p:ph type="title"/>
          </p:nvPr>
        </p:nvSpPr>
        <p:spPr>
          <a:xfrm>
            <a:off x="629841" y="457200"/>
            <a:ext cx="2949178" cy="1600200"/>
          </a:xfrm>
        </p:spPr>
        <p:txBody>
          <a:bodyPr anchor="b"/>
          <a:lstStyle>
            <a:lvl1pPr>
              <a:defRPr sz="2400"/>
            </a:lvl1pPr>
          </a:lstStyle>
          <a:p>
            <a:r>
              <a:rPr lang="cs-CZ"/>
              <a:t>Kliknutím lze upravit styl.</a:t>
            </a:r>
          </a:p>
        </p:txBody>
      </p:sp>
      <p:sp>
        <p:nvSpPr>
          <p:cNvPr id="3" name="Zástupný obsah 2">
            <a:extLst>
              <a:ext uri="{FF2B5EF4-FFF2-40B4-BE49-F238E27FC236}">
                <a16:creationId xmlns:a16="http://schemas.microsoft.com/office/drawing/2014/main" id="{C3412C29-01E0-0840-835A-00EBB7B492B4}"/>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r>
              <a:rPr lang="cs-CZ"/>
              <a:t>Po kliknutí můžete upravovat styly textu v předloze.
Druhá úroveň
Třetí úroveň
Čtvrtá úroveň
Pátá úroveň</a:t>
            </a:r>
          </a:p>
        </p:txBody>
      </p:sp>
      <p:sp>
        <p:nvSpPr>
          <p:cNvPr id="4" name="Zástupný text 3">
            <a:extLst>
              <a:ext uri="{FF2B5EF4-FFF2-40B4-BE49-F238E27FC236}">
                <a16:creationId xmlns:a16="http://schemas.microsoft.com/office/drawing/2014/main" id="{7B72821B-A191-9049-BD7C-9F8FFC70FF39}"/>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r>
              <a:rPr lang="cs-CZ"/>
              <a:t>Po kliknutí můžete upravovat styly textu v předloze.
Druhá úroveň
Třetí úroveň
Čtvrtá úroveň
Pátá úroveň</a:t>
            </a:r>
          </a:p>
        </p:txBody>
      </p:sp>
      <p:sp>
        <p:nvSpPr>
          <p:cNvPr id="5" name="Zástupný symbol pro datum 4">
            <a:extLst>
              <a:ext uri="{FF2B5EF4-FFF2-40B4-BE49-F238E27FC236}">
                <a16:creationId xmlns:a16="http://schemas.microsoft.com/office/drawing/2014/main" id="{C0215320-2ED0-5C44-99C8-1DCB41CB9705}"/>
              </a:ext>
            </a:extLst>
          </p:cNvPr>
          <p:cNvSpPr>
            <a:spLocks noGrp="1"/>
          </p:cNvSpPr>
          <p:nvPr>
            <p:ph type="dt" sz="half" idx="10"/>
          </p:nvPr>
        </p:nvSpPr>
        <p:spPr/>
        <p:txBody>
          <a:bodyPr/>
          <a:lstStyle/>
          <a:p>
            <a:fld id="{6BE3227F-9F7F-4408-9B68-C2D628E2216F}" type="datetimeFigureOut">
              <a:rPr lang="cs-CZ" smtClean="0"/>
              <a:t>24.10.2024</a:t>
            </a:fld>
            <a:endParaRPr lang="cs-CZ"/>
          </a:p>
        </p:txBody>
      </p:sp>
      <p:sp>
        <p:nvSpPr>
          <p:cNvPr id="6" name="Zástupný symbol pro zápatí 5">
            <a:extLst>
              <a:ext uri="{FF2B5EF4-FFF2-40B4-BE49-F238E27FC236}">
                <a16:creationId xmlns:a16="http://schemas.microsoft.com/office/drawing/2014/main" id="{16090E6B-494F-9C4D-863D-26BAB12E4FFE}"/>
              </a:ext>
            </a:extLst>
          </p:cNvPr>
          <p:cNvSpPr>
            <a:spLocks noGrp="1"/>
          </p:cNvSpPr>
          <p:nvPr>
            <p:ph type="ftr" sz="quarter" idx="11"/>
          </p:nvPr>
        </p:nvSpPr>
        <p:spPr/>
        <p:txBody>
          <a:bodyPr/>
          <a:lstStyle/>
          <a:p>
            <a:endParaRPr lang="cs-CZ"/>
          </a:p>
        </p:txBody>
      </p:sp>
      <p:sp>
        <p:nvSpPr>
          <p:cNvPr id="7" name="Zástupný symbol pro číslo snímku 6">
            <a:extLst>
              <a:ext uri="{FF2B5EF4-FFF2-40B4-BE49-F238E27FC236}">
                <a16:creationId xmlns:a16="http://schemas.microsoft.com/office/drawing/2014/main" id="{70739F2D-944A-FA45-B524-B154AE4CF837}"/>
              </a:ext>
            </a:extLst>
          </p:cNvPr>
          <p:cNvSpPr>
            <a:spLocks noGrp="1"/>
          </p:cNvSpPr>
          <p:nvPr>
            <p:ph type="sldNum" sz="quarter" idx="12"/>
          </p:nvPr>
        </p:nvSpPr>
        <p:spPr/>
        <p:txBody>
          <a:bodyPr/>
          <a:lstStyle/>
          <a:p>
            <a:fld id="{92CA7E43-79F7-4E23-9D12-54A68967FDED}" type="slidenum">
              <a:rPr lang="cs-CZ" smtClean="0"/>
              <a:t>‹#›</a:t>
            </a:fld>
            <a:endParaRPr lang="cs-CZ"/>
          </a:p>
        </p:txBody>
      </p:sp>
    </p:spTree>
    <p:extLst>
      <p:ext uri="{BB962C8B-B14F-4D97-AF65-F5344CB8AC3E}">
        <p14:creationId xmlns:p14="http://schemas.microsoft.com/office/powerpoint/2010/main" val="13777047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692298A-89C9-9A44-8CBC-B2EC56BF6C4B}"/>
              </a:ext>
            </a:extLst>
          </p:cNvPr>
          <p:cNvSpPr>
            <a:spLocks noGrp="1"/>
          </p:cNvSpPr>
          <p:nvPr>
            <p:ph type="title"/>
          </p:nvPr>
        </p:nvSpPr>
        <p:spPr>
          <a:xfrm>
            <a:off x="629841" y="457200"/>
            <a:ext cx="2949178" cy="1600200"/>
          </a:xfrm>
        </p:spPr>
        <p:txBody>
          <a:bodyPr anchor="b"/>
          <a:lstStyle>
            <a:lvl1pPr>
              <a:defRPr sz="2400"/>
            </a:lvl1pPr>
          </a:lstStyle>
          <a:p>
            <a:r>
              <a:rPr lang="cs-CZ"/>
              <a:t>Kliknutím lze upravit styl.</a:t>
            </a:r>
          </a:p>
        </p:txBody>
      </p:sp>
      <p:sp>
        <p:nvSpPr>
          <p:cNvPr id="3" name="Zástupný symbol obrázku 2">
            <a:extLst>
              <a:ext uri="{FF2B5EF4-FFF2-40B4-BE49-F238E27FC236}">
                <a16:creationId xmlns:a16="http://schemas.microsoft.com/office/drawing/2014/main" id="{21F034E8-386B-7E4F-B228-4BCD958BE95E}"/>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cs-CZ"/>
          </a:p>
        </p:txBody>
      </p:sp>
      <p:sp>
        <p:nvSpPr>
          <p:cNvPr id="4" name="Zástupný text 3">
            <a:extLst>
              <a:ext uri="{FF2B5EF4-FFF2-40B4-BE49-F238E27FC236}">
                <a16:creationId xmlns:a16="http://schemas.microsoft.com/office/drawing/2014/main" id="{1900EB64-F626-FA49-A03F-A7874D2214C2}"/>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r>
              <a:rPr lang="cs-CZ"/>
              <a:t>Po kliknutí můžete upravovat styly textu v předloze.
Druhá úroveň
Třetí úroveň
Čtvrtá úroveň
Pátá úroveň</a:t>
            </a:r>
          </a:p>
        </p:txBody>
      </p:sp>
      <p:sp>
        <p:nvSpPr>
          <p:cNvPr id="5" name="Zástupný symbol pro datum 4">
            <a:extLst>
              <a:ext uri="{FF2B5EF4-FFF2-40B4-BE49-F238E27FC236}">
                <a16:creationId xmlns:a16="http://schemas.microsoft.com/office/drawing/2014/main" id="{4891EBB6-2D75-7844-BEFD-296285763ADA}"/>
              </a:ext>
            </a:extLst>
          </p:cNvPr>
          <p:cNvSpPr>
            <a:spLocks noGrp="1"/>
          </p:cNvSpPr>
          <p:nvPr>
            <p:ph type="dt" sz="half" idx="10"/>
          </p:nvPr>
        </p:nvSpPr>
        <p:spPr/>
        <p:txBody>
          <a:bodyPr/>
          <a:lstStyle/>
          <a:p>
            <a:fld id="{6BE3227F-9F7F-4408-9B68-C2D628E2216F}" type="datetimeFigureOut">
              <a:rPr lang="cs-CZ" smtClean="0"/>
              <a:t>24.10.2024</a:t>
            </a:fld>
            <a:endParaRPr lang="cs-CZ"/>
          </a:p>
        </p:txBody>
      </p:sp>
      <p:sp>
        <p:nvSpPr>
          <p:cNvPr id="6" name="Zástupný symbol pro zápatí 5">
            <a:extLst>
              <a:ext uri="{FF2B5EF4-FFF2-40B4-BE49-F238E27FC236}">
                <a16:creationId xmlns:a16="http://schemas.microsoft.com/office/drawing/2014/main" id="{40F5E41B-382E-5E4A-A9BB-03F96CB06B7B}"/>
              </a:ext>
            </a:extLst>
          </p:cNvPr>
          <p:cNvSpPr>
            <a:spLocks noGrp="1"/>
          </p:cNvSpPr>
          <p:nvPr>
            <p:ph type="ftr" sz="quarter" idx="11"/>
          </p:nvPr>
        </p:nvSpPr>
        <p:spPr/>
        <p:txBody>
          <a:bodyPr/>
          <a:lstStyle/>
          <a:p>
            <a:endParaRPr lang="cs-CZ"/>
          </a:p>
        </p:txBody>
      </p:sp>
      <p:sp>
        <p:nvSpPr>
          <p:cNvPr id="7" name="Zástupný symbol pro číslo snímku 6">
            <a:extLst>
              <a:ext uri="{FF2B5EF4-FFF2-40B4-BE49-F238E27FC236}">
                <a16:creationId xmlns:a16="http://schemas.microsoft.com/office/drawing/2014/main" id="{05D5439D-B43D-2344-B13F-4C9F62409D51}"/>
              </a:ext>
            </a:extLst>
          </p:cNvPr>
          <p:cNvSpPr>
            <a:spLocks noGrp="1"/>
          </p:cNvSpPr>
          <p:nvPr>
            <p:ph type="sldNum" sz="quarter" idx="12"/>
          </p:nvPr>
        </p:nvSpPr>
        <p:spPr/>
        <p:txBody>
          <a:bodyPr/>
          <a:lstStyle/>
          <a:p>
            <a:fld id="{92CA7E43-79F7-4E23-9D12-54A68967FDED}" type="slidenum">
              <a:rPr lang="cs-CZ" smtClean="0"/>
              <a:t>‹#›</a:t>
            </a:fld>
            <a:endParaRPr lang="cs-CZ"/>
          </a:p>
        </p:txBody>
      </p:sp>
    </p:spTree>
    <p:extLst>
      <p:ext uri="{BB962C8B-B14F-4D97-AF65-F5344CB8AC3E}">
        <p14:creationId xmlns:p14="http://schemas.microsoft.com/office/powerpoint/2010/main" val="38641286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nadpis 1">
            <a:extLst>
              <a:ext uri="{FF2B5EF4-FFF2-40B4-BE49-F238E27FC236}">
                <a16:creationId xmlns:a16="http://schemas.microsoft.com/office/drawing/2014/main" id="{470522BE-322E-7444-B705-3CF7C68360F1}"/>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cs-CZ"/>
              <a:t>Kliknutím lze upravit styl.</a:t>
            </a:r>
          </a:p>
        </p:txBody>
      </p:sp>
      <p:sp>
        <p:nvSpPr>
          <p:cNvPr id="3" name="Zástupný text 2">
            <a:extLst>
              <a:ext uri="{FF2B5EF4-FFF2-40B4-BE49-F238E27FC236}">
                <a16:creationId xmlns:a16="http://schemas.microsoft.com/office/drawing/2014/main" id="{958B1FCF-1344-8040-90AA-36BFF9487029}"/>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r>
              <a:rPr lang="cs-CZ"/>
              <a:t>Po kliknutí můžete upravovat styly textu v předloze.
Druhá úroveň
Třetí úroveň
Čtvrtá úroveň
Pátá úroveň</a:t>
            </a:r>
          </a:p>
        </p:txBody>
      </p:sp>
      <p:sp>
        <p:nvSpPr>
          <p:cNvPr id="4" name="Zástupný symbol pro datum 3">
            <a:extLst>
              <a:ext uri="{FF2B5EF4-FFF2-40B4-BE49-F238E27FC236}">
                <a16:creationId xmlns:a16="http://schemas.microsoft.com/office/drawing/2014/main" id="{173AEFBA-C8D6-1E41-AB37-41C463C85FD8}"/>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6BE3227F-9F7F-4408-9B68-C2D628E2216F}" type="datetimeFigureOut">
              <a:rPr lang="cs-CZ" smtClean="0"/>
              <a:t>24.10.2024</a:t>
            </a:fld>
            <a:endParaRPr lang="cs-CZ"/>
          </a:p>
        </p:txBody>
      </p:sp>
      <p:sp>
        <p:nvSpPr>
          <p:cNvPr id="5" name="Zástupný symbol pro zápatí 4">
            <a:extLst>
              <a:ext uri="{FF2B5EF4-FFF2-40B4-BE49-F238E27FC236}">
                <a16:creationId xmlns:a16="http://schemas.microsoft.com/office/drawing/2014/main" id="{0BE8FDD3-65BF-0E47-9A9E-0BD587DD241B}"/>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cs-CZ"/>
          </a:p>
        </p:txBody>
      </p:sp>
      <p:sp>
        <p:nvSpPr>
          <p:cNvPr id="6" name="Zástupný symbol pro číslo snímku 5">
            <a:extLst>
              <a:ext uri="{FF2B5EF4-FFF2-40B4-BE49-F238E27FC236}">
                <a16:creationId xmlns:a16="http://schemas.microsoft.com/office/drawing/2014/main" id="{8352FAFA-2C73-9245-A091-FDB56F1EE205}"/>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92CA7E43-79F7-4E23-9D12-54A68967FDED}" type="slidenum">
              <a:rPr lang="cs-CZ" smtClean="0"/>
              <a:t>‹#›</a:t>
            </a:fld>
            <a:endParaRPr lang="cs-CZ"/>
          </a:p>
        </p:txBody>
      </p:sp>
    </p:spTree>
    <p:extLst>
      <p:ext uri="{BB962C8B-B14F-4D97-AF65-F5344CB8AC3E}">
        <p14:creationId xmlns:p14="http://schemas.microsoft.com/office/powerpoint/2010/main" val="213589359"/>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cs-CZ"/>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e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7" Type="http://schemas.openxmlformats.org/officeDocument/2006/relationships/image" Target="../media/image21.jpe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5.png"/><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3" Type="http://schemas.openxmlformats.org/officeDocument/2006/relationships/image" Target="../media/image10.jpeg"/><Relationship Id="rId7" Type="http://schemas.openxmlformats.org/officeDocument/2006/relationships/image" Target="../media/image22.jpe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5.png"/><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3" Type="http://schemas.openxmlformats.org/officeDocument/2006/relationships/image" Target="../media/image10.jpeg"/><Relationship Id="rId7" Type="http://schemas.openxmlformats.org/officeDocument/2006/relationships/image" Target="../media/image23.jpe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5.png"/><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3" Type="http://schemas.openxmlformats.org/officeDocument/2006/relationships/image" Target="../media/image10.jpeg"/><Relationship Id="rId7" Type="http://schemas.openxmlformats.org/officeDocument/2006/relationships/image" Target="../media/image24.jpe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5.png"/><Relationship Id="rId4" Type="http://schemas.openxmlformats.org/officeDocument/2006/relationships/image" Target="../media/image15.png"/></Relationships>
</file>

<file path=ppt/slides/_rels/slide14.xml.rels><?xml version="1.0" encoding="UTF-8" standalone="yes"?>
<Relationships xmlns="http://schemas.openxmlformats.org/package/2006/relationships"><Relationship Id="rId3" Type="http://schemas.openxmlformats.org/officeDocument/2006/relationships/image" Target="../media/image10.jpeg"/><Relationship Id="rId7" Type="http://schemas.openxmlformats.org/officeDocument/2006/relationships/image" Target="../media/image25.jpe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5.png"/><Relationship Id="rId4" Type="http://schemas.openxmlformats.org/officeDocument/2006/relationships/image" Target="../media/image15.png"/></Relationships>
</file>

<file path=ppt/slides/_rels/slide15.xml.rels><?xml version="1.0" encoding="UTF-8" standalone="yes"?>
<Relationships xmlns="http://schemas.openxmlformats.org/package/2006/relationships"><Relationship Id="rId3" Type="http://schemas.openxmlformats.org/officeDocument/2006/relationships/image" Target="../media/image10.jpeg"/><Relationship Id="rId7" Type="http://schemas.openxmlformats.org/officeDocument/2006/relationships/image" Target="../media/image26.jpe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5.png"/><Relationship Id="rId4" Type="http://schemas.openxmlformats.org/officeDocument/2006/relationships/image" Target="../media/image15.png"/></Relationships>
</file>

<file path=ppt/slides/_rels/slide16.xml.rels><?xml version="1.0" encoding="UTF-8" standalone="yes"?>
<Relationships xmlns="http://schemas.openxmlformats.org/package/2006/relationships"><Relationship Id="rId3" Type="http://schemas.openxmlformats.org/officeDocument/2006/relationships/image" Target="../media/image10.jpeg"/><Relationship Id="rId7" Type="http://schemas.openxmlformats.org/officeDocument/2006/relationships/image" Target="../media/image27.jpe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5.png"/><Relationship Id="rId4" Type="http://schemas.openxmlformats.org/officeDocument/2006/relationships/image" Target="../media/image15.png"/></Relationships>
</file>

<file path=ppt/slides/_rels/slide17.xml.rels><?xml version="1.0" encoding="UTF-8" standalone="yes"?>
<Relationships xmlns="http://schemas.openxmlformats.org/package/2006/relationships"><Relationship Id="rId3" Type="http://schemas.openxmlformats.org/officeDocument/2006/relationships/image" Target="../media/image10.jpeg"/><Relationship Id="rId7" Type="http://schemas.openxmlformats.org/officeDocument/2006/relationships/image" Target="../media/image28.jpe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5.png"/><Relationship Id="rId4" Type="http://schemas.openxmlformats.org/officeDocument/2006/relationships/image" Target="../media/image15.png"/></Relationships>
</file>

<file path=ppt/slides/_rels/slide18.xml.rels><?xml version="1.0" encoding="UTF-8" standalone="yes"?>
<Relationships xmlns="http://schemas.openxmlformats.org/package/2006/relationships"><Relationship Id="rId3" Type="http://schemas.openxmlformats.org/officeDocument/2006/relationships/image" Target="../media/image10.jpeg"/><Relationship Id="rId7" Type="http://schemas.openxmlformats.org/officeDocument/2006/relationships/image" Target="../media/image29.jpe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5.png"/><Relationship Id="rId4" Type="http://schemas.openxmlformats.org/officeDocument/2006/relationships/image" Target="../media/image15.png"/></Relationships>
</file>

<file path=ppt/slides/_rels/slide19.xml.rels><?xml version="1.0" encoding="UTF-8" standalone="yes"?>
<Relationships xmlns="http://schemas.openxmlformats.org/package/2006/relationships"><Relationship Id="rId3" Type="http://schemas.openxmlformats.org/officeDocument/2006/relationships/image" Target="../media/image10.jpeg"/><Relationship Id="rId7" Type="http://schemas.openxmlformats.org/officeDocument/2006/relationships/image" Target="../media/image30.jpe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5.png"/><Relationship Id="rId4" Type="http://schemas.openxmlformats.org/officeDocument/2006/relationships/image" Target="../media/image15.png"/></Relationships>
</file>

<file path=ppt/slides/_rels/slide2.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8.png"/><Relationship Id="rId7"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10.jpeg"/><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image" Target="../media/image10.jpeg"/><Relationship Id="rId7" Type="http://schemas.openxmlformats.org/officeDocument/2006/relationships/image" Target="../media/image31.jp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5.png"/><Relationship Id="rId4" Type="http://schemas.openxmlformats.org/officeDocument/2006/relationships/image" Target="../media/image15.png"/></Relationships>
</file>

<file path=ppt/slides/_rels/slide21.xml.rels><?xml version="1.0" encoding="UTF-8" standalone="yes"?>
<Relationships xmlns="http://schemas.openxmlformats.org/package/2006/relationships"><Relationship Id="rId3" Type="http://schemas.openxmlformats.org/officeDocument/2006/relationships/image" Target="../media/image10.jpeg"/><Relationship Id="rId7" Type="http://schemas.openxmlformats.org/officeDocument/2006/relationships/image" Target="../media/image32.jpe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5.png"/><Relationship Id="rId4" Type="http://schemas.openxmlformats.org/officeDocument/2006/relationships/image" Target="../media/image15.png"/></Relationships>
</file>

<file path=ppt/slides/_rels/slide22.xml.rels><?xml version="1.0" encoding="UTF-8" standalone="yes"?>
<Relationships xmlns="http://schemas.openxmlformats.org/package/2006/relationships"><Relationship Id="rId3" Type="http://schemas.openxmlformats.org/officeDocument/2006/relationships/image" Target="../media/image10.jpeg"/><Relationship Id="rId7" Type="http://schemas.openxmlformats.org/officeDocument/2006/relationships/image" Target="../media/image33.jpe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5.png"/><Relationship Id="rId4" Type="http://schemas.openxmlformats.org/officeDocument/2006/relationships/image" Target="../media/image15.png"/></Relationships>
</file>

<file path=ppt/slides/_rels/slide23.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34.png"/><Relationship Id="rId7" Type="http://schemas.openxmlformats.org/officeDocument/2006/relationships/image" Target="../media/image5.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10.jpeg"/><Relationship Id="rId5" Type="http://schemas.openxmlformats.org/officeDocument/2006/relationships/image" Target="../media/image36.jpeg"/><Relationship Id="rId4" Type="http://schemas.openxmlformats.org/officeDocument/2006/relationships/image" Target="../media/image35.jpeg"/></Relationships>
</file>

<file path=ppt/slides/_rels/slide24.xml.rels><?xml version="1.0" encoding="UTF-8" standalone="yes"?>
<Relationships xmlns="http://schemas.openxmlformats.org/package/2006/relationships"><Relationship Id="rId3" Type="http://schemas.openxmlformats.org/officeDocument/2006/relationships/image" Target="../media/image37.png"/><Relationship Id="rId7" Type="http://schemas.openxmlformats.org/officeDocument/2006/relationships/image" Target="../media/image15.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38.jpg"/><Relationship Id="rId5" Type="http://schemas.openxmlformats.org/officeDocument/2006/relationships/image" Target="../media/image5.png"/><Relationship Id="rId4" Type="http://schemas.openxmlformats.org/officeDocument/2006/relationships/image" Target="../media/image10.jpeg"/></Relationships>
</file>

<file path=ppt/slides/_rels/slide25.xml.rels><?xml version="1.0" encoding="UTF-8" standalone="yes"?>
<Relationships xmlns="http://schemas.openxmlformats.org/package/2006/relationships"><Relationship Id="rId3" Type="http://schemas.openxmlformats.org/officeDocument/2006/relationships/image" Target="../media/image39.png"/><Relationship Id="rId7" Type="http://schemas.openxmlformats.org/officeDocument/2006/relationships/image" Target="../media/image41.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40.JPG"/><Relationship Id="rId5" Type="http://schemas.openxmlformats.org/officeDocument/2006/relationships/image" Target="../media/image5.png"/><Relationship Id="rId4" Type="http://schemas.openxmlformats.org/officeDocument/2006/relationships/image" Target="../media/image10.jpeg"/></Relationships>
</file>

<file path=ppt/slides/_rels/slide26.xml.rels><?xml version="1.0" encoding="UTF-8" standalone="yes"?>
<Relationships xmlns="http://schemas.openxmlformats.org/package/2006/relationships"><Relationship Id="rId3" Type="http://schemas.openxmlformats.org/officeDocument/2006/relationships/image" Target="../media/image42.png"/><Relationship Id="rId7" Type="http://schemas.openxmlformats.org/officeDocument/2006/relationships/image" Target="../media/image41.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43.JPG"/><Relationship Id="rId5" Type="http://schemas.openxmlformats.org/officeDocument/2006/relationships/image" Target="../media/image5.png"/><Relationship Id="rId4" Type="http://schemas.openxmlformats.org/officeDocument/2006/relationships/image" Target="../media/image10.jpeg"/></Relationships>
</file>

<file path=ppt/slides/_rels/slide27.xml.rels><?xml version="1.0" encoding="UTF-8" standalone="yes"?>
<Relationships xmlns="http://schemas.openxmlformats.org/package/2006/relationships"><Relationship Id="rId3" Type="http://schemas.openxmlformats.org/officeDocument/2006/relationships/image" Target="../media/image44.PNG"/><Relationship Id="rId7" Type="http://schemas.openxmlformats.org/officeDocument/2006/relationships/image" Target="../media/image41.pn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45.JPG"/><Relationship Id="rId5" Type="http://schemas.openxmlformats.org/officeDocument/2006/relationships/image" Target="../media/image5.png"/><Relationship Id="rId4" Type="http://schemas.openxmlformats.org/officeDocument/2006/relationships/image" Target="../media/image10.jpeg"/></Relationships>
</file>

<file path=ppt/slides/_rels/slide28.xml.rels><?xml version="1.0" encoding="UTF-8" standalone="yes"?>
<Relationships xmlns="http://schemas.openxmlformats.org/package/2006/relationships"><Relationship Id="rId3" Type="http://schemas.openxmlformats.org/officeDocument/2006/relationships/image" Target="../media/image46.png"/><Relationship Id="rId7" Type="http://schemas.openxmlformats.org/officeDocument/2006/relationships/image" Target="../media/image41.pn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47.jpeg"/><Relationship Id="rId5" Type="http://schemas.openxmlformats.org/officeDocument/2006/relationships/image" Target="../media/image5.png"/><Relationship Id="rId4" Type="http://schemas.openxmlformats.org/officeDocument/2006/relationships/image" Target="../media/image10.jpeg"/></Relationships>
</file>

<file path=ppt/slides/_rels/slide29.xml.rels><?xml version="1.0" encoding="UTF-8" standalone="yes"?>
<Relationships xmlns="http://schemas.openxmlformats.org/package/2006/relationships"><Relationship Id="rId3" Type="http://schemas.openxmlformats.org/officeDocument/2006/relationships/image" Target="../media/image48.png"/><Relationship Id="rId7" Type="http://schemas.openxmlformats.org/officeDocument/2006/relationships/image" Target="../media/image41.pn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49.JPG"/><Relationship Id="rId5" Type="http://schemas.openxmlformats.org/officeDocument/2006/relationships/image" Target="../media/image5.png"/><Relationship Id="rId4" Type="http://schemas.openxmlformats.org/officeDocument/2006/relationships/image" Target="../media/image10.jpeg"/></Relationships>
</file>

<file path=ppt/slides/_rels/slide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chart" Target="../charts/chart1.xml"/><Relationship Id="rId5" Type="http://schemas.openxmlformats.org/officeDocument/2006/relationships/image" Target="../media/image13.png"/><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50.jpg"/><Relationship Id="rId7" Type="http://schemas.openxmlformats.org/officeDocument/2006/relationships/image" Target="../media/image5.pn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10.jpeg"/><Relationship Id="rId5" Type="http://schemas.openxmlformats.org/officeDocument/2006/relationships/image" Target="../media/image52.JPG"/><Relationship Id="rId4" Type="http://schemas.openxmlformats.org/officeDocument/2006/relationships/image" Target="../media/image51.JPG"/></Relationships>
</file>

<file path=ppt/slides/_rels/slide31.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53.png"/><Relationship Id="rId7" Type="http://schemas.openxmlformats.org/officeDocument/2006/relationships/image" Target="../media/image5.pn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10.jpeg"/><Relationship Id="rId5" Type="http://schemas.openxmlformats.org/officeDocument/2006/relationships/image" Target="../media/image55.JPG"/><Relationship Id="rId4" Type="http://schemas.openxmlformats.org/officeDocument/2006/relationships/image" Target="../media/image54.jpeg"/></Relationships>
</file>

<file path=ppt/slides/_rels/slide32.xml.rels><?xml version="1.0" encoding="UTF-8" standalone="yes"?>
<Relationships xmlns="http://schemas.openxmlformats.org/package/2006/relationships"><Relationship Id="rId3" Type="http://schemas.openxmlformats.org/officeDocument/2006/relationships/image" Target="../media/image56.png"/><Relationship Id="rId7" Type="http://schemas.openxmlformats.org/officeDocument/2006/relationships/image" Target="../media/image41.pn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10.jpeg"/><Relationship Id="rId4" Type="http://schemas.openxmlformats.org/officeDocument/2006/relationships/image" Target="../media/image57.jpeg"/></Relationships>
</file>

<file path=ppt/slides/_rels/slide33.xml.rels><?xml version="1.0" encoding="UTF-8" standalone="yes"?>
<Relationships xmlns="http://schemas.openxmlformats.org/package/2006/relationships"><Relationship Id="rId8" Type="http://schemas.openxmlformats.org/officeDocument/2006/relationships/image" Target="../media/image58.jpeg"/><Relationship Id="rId3" Type="http://schemas.openxmlformats.org/officeDocument/2006/relationships/image" Target="../media/image10.jpeg"/><Relationship Id="rId7" Type="http://schemas.openxmlformats.org/officeDocument/2006/relationships/hyperlink" Target="mailto:martin.landsfeld@samdi.cz" TargetMode="External"/><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hyperlink" Target="mailto:info@dopravnikonference.com" TargetMode="External"/><Relationship Id="rId5" Type="http://schemas.openxmlformats.org/officeDocument/2006/relationships/hyperlink" Target="http://www.dopravnikonference.com/" TargetMode="External"/><Relationship Id="rId10" Type="http://schemas.openxmlformats.org/officeDocument/2006/relationships/image" Target="../media/image13.png"/><Relationship Id="rId4" Type="http://schemas.openxmlformats.org/officeDocument/2006/relationships/image" Target="../media/image5.png"/><Relationship Id="rId9" Type="http://schemas.openxmlformats.org/officeDocument/2006/relationships/image" Target="../media/image59.png"/></Relationships>
</file>

<file path=ppt/slides/_rels/slide34.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60.png"/><Relationship Id="rId7" Type="http://schemas.openxmlformats.org/officeDocument/2006/relationships/image" Target="../media/image4.png"/><Relationship Id="rId2" Type="http://schemas.openxmlformats.org/officeDocument/2006/relationships/notesSlide" Target="../notesSlides/notesSlide33.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61.png"/><Relationship Id="rId9" Type="http://schemas.openxmlformats.org/officeDocument/2006/relationships/image" Target="../media/image62.png"/></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chart" Target="../charts/chart2.xml"/><Relationship Id="rId5" Type="http://schemas.openxmlformats.org/officeDocument/2006/relationships/image" Target="../media/image13.png"/><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7" Type="http://schemas.openxmlformats.org/officeDocument/2006/relationships/image" Target="../media/image18.jpe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5.png"/><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7" Type="http://schemas.openxmlformats.org/officeDocument/2006/relationships/image" Target="../media/image19.jpe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5.png"/><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7" Type="http://schemas.openxmlformats.org/officeDocument/2006/relationships/image" Target="../media/image20.jpe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5.png"/><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Obrázek 12">
            <a:extLst>
              <a:ext uri="{FF2B5EF4-FFF2-40B4-BE49-F238E27FC236}">
                <a16:creationId xmlns:a16="http://schemas.microsoft.com/office/drawing/2014/main" id="{1AE84109-1A01-C243-9EF8-A453DF080F8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6840" t="52" r="11" b="-52"/>
          <a:stretch/>
        </p:blipFill>
        <p:spPr>
          <a:xfrm>
            <a:off x="0" y="-13692"/>
            <a:ext cx="9144000" cy="6885384"/>
          </a:xfrm>
          <a:prstGeom prst="rect">
            <a:avLst/>
          </a:prstGeom>
          <a:solidFill>
            <a:srgbClr val="46787B"/>
          </a:solidFill>
        </p:spPr>
      </p:pic>
      <p:pic>
        <p:nvPicPr>
          <p:cNvPr id="7" name="Obrázek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59632" y="2815301"/>
            <a:ext cx="537376" cy="479914"/>
          </a:xfrm>
          <a:prstGeom prst="rect">
            <a:avLst/>
          </a:prstGeom>
        </p:spPr>
      </p:pic>
      <p:pic>
        <p:nvPicPr>
          <p:cNvPr id="8" name="Obrázek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873369" y="2851791"/>
            <a:ext cx="1374826" cy="401775"/>
          </a:xfrm>
          <a:prstGeom prst="rect">
            <a:avLst/>
          </a:prstGeom>
        </p:spPr>
      </p:pic>
      <p:sp>
        <p:nvSpPr>
          <p:cNvPr id="12" name="TextovéPole 11"/>
          <p:cNvSpPr txBox="1"/>
          <p:nvPr/>
        </p:nvSpPr>
        <p:spPr>
          <a:xfrm>
            <a:off x="539552" y="4322317"/>
            <a:ext cx="7992887" cy="2308324"/>
          </a:xfrm>
          <a:prstGeom prst="rect">
            <a:avLst/>
          </a:prstGeom>
          <a:noFill/>
        </p:spPr>
        <p:txBody>
          <a:bodyPr wrap="square" rtlCol="0">
            <a:spAutoFit/>
          </a:bodyPr>
          <a:lstStyle/>
          <a:p>
            <a:pPr algn="ctr"/>
            <a:r>
              <a:rPr lang="cs-CZ" sz="2400" b="1" cap="all" dirty="0">
                <a:solidFill>
                  <a:schemeClr val="bg1"/>
                </a:solidFill>
                <a:latin typeface="Arial" panose="020B0604020202020204" pitchFamily="34" charset="0"/>
                <a:cs typeface="Arial" panose="020B0604020202020204" pitchFamily="34" charset="0"/>
              </a:rPr>
              <a:t>Zhodnocení vývoje opatření </a:t>
            </a:r>
            <a:br>
              <a:rPr lang="cs-CZ" sz="2400" b="1" cap="all" dirty="0">
                <a:solidFill>
                  <a:schemeClr val="bg1"/>
                </a:solidFill>
                <a:latin typeface="Arial" panose="020B0604020202020204" pitchFamily="34" charset="0"/>
                <a:cs typeface="Arial" panose="020B0604020202020204" pitchFamily="34" charset="0"/>
              </a:rPr>
            </a:br>
            <a:r>
              <a:rPr lang="cs-CZ" sz="2400" b="1" cap="all" dirty="0">
                <a:solidFill>
                  <a:schemeClr val="bg1"/>
                </a:solidFill>
                <a:latin typeface="Arial" panose="020B0604020202020204" pitchFamily="34" charset="0"/>
                <a:cs typeface="Arial" panose="020B0604020202020204" pitchFamily="34" charset="0"/>
              </a:rPr>
              <a:t>na rizikových místech </a:t>
            </a:r>
            <a:r>
              <a:rPr lang="cs-CZ" sz="2400" b="1" dirty="0">
                <a:solidFill>
                  <a:schemeClr val="bg1"/>
                </a:solidFill>
                <a:latin typeface="Arial" panose="020B0604020202020204" pitchFamily="34" charset="0"/>
                <a:cs typeface="Arial" panose="020B0604020202020204" pitchFamily="34" charset="0"/>
              </a:rPr>
              <a:t>z DK 2014 – 2023</a:t>
            </a:r>
          </a:p>
          <a:p>
            <a:pPr algn="ctr"/>
            <a:endParaRPr lang="cs-CZ" sz="2400" dirty="0">
              <a:solidFill>
                <a:schemeClr val="bg1"/>
              </a:solidFill>
              <a:latin typeface="Arial" panose="020B0604020202020204" pitchFamily="34" charset="0"/>
              <a:cs typeface="Arial" panose="020B0604020202020204" pitchFamily="34" charset="0"/>
            </a:endParaRPr>
          </a:p>
          <a:p>
            <a:pPr algn="ctr"/>
            <a:r>
              <a:rPr lang="cs-CZ" sz="2400" dirty="0">
                <a:solidFill>
                  <a:schemeClr val="bg1"/>
                </a:solidFill>
                <a:latin typeface="Arial" panose="020B0604020202020204" pitchFamily="34" charset="0"/>
                <a:cs typeface="Arial" panose="020B0604020202020204" pitchFamily="34" charset="0"/>
              </a:rPr>
              <a:t>16.10. 2024, Liberecký kraj</a:t>
            </a:r>
          </a:p>
          <a:p>
            <a:pPr algn="ctr"/>
            <a:r>
              <a:rPr lang="cs-CZ" sz="2400" dirty="0">
                <a:solidFill>
                  <a:schemeClr val="bg1"/>
                </a:solidFill>
                <a:latin typeface="Arial" panose="020B0604020202020204" pitchFamily="34" charset="0"/>
                <a:cs typeface="Arial" panose="020B0604020202020204" pitchFamily="34" charset="0"/>
              </a:rPr>
              <a:t>RSE Project s.r.o.</a:t>
            </a:r>
          </a:p>
          <a:p>
            <a:pPr algn="ctr"/>
            <a:endParaRPr lang="cs-CZ" sz="2400" dirty="0">
              <a:solidFill>
                <a:schemeClr val="bg1"/>
              </a:solidFill>
              <a:latin typeface="Arial" panose="020B0604020202020204" pitchFamily="34" charset="0"/>
              <a:cs typeface="Arial" panose="020B0604020202020204" pitchFamily="34" charset="0"/>
            </a:endParaRPr>
          </a:p>
        </p:txBody>
      </p:sp>
      <p:pic>
        <p:nvPicPr>
          <p:cNvPr id="9" name="Obrázek 8" descr="Obsah obrázku text&#10;&#10;Popis byl vytvořen automaticky">
            <a:extLst>
              <a:ext uri="{FF2B5EF4-FFF2-40B4-BE49-F238E27FC236}">
                <a16:creationId xmlns:a16="http://schemas.microsoft.com/office/drawing/2014/main" id="{54E88EB7-6401-4BBA-A168-F99AD399FCA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717341" y="2419828"/>
            <a:ext cx="1725542" cy="1230522"/>
          </a:xfrm>
          <a:prstGeom prst="rect">
            <a:avLst/>
          </a:prstGeom>
        </p:spPr>
      </p:pic>
      <p:sp>
        <p:nvSpPr>
          <p:cNvPr id="2" name="Obdélník 1">
            <a:extLst>
              <a:ext uri="{FF2B5EF4-FFF2-40B4-BE49-F238E27FC236}">
                <a16:creationId xmlns:a16="http://schemas.microsoft.com/office/drawing/2014/main" id="{B0C8702C-114D-4B7C-7E72-4CAFC5AA2B79}"/>
              </a:ext>
            </a:extLst>
          </p:cNvPr>
          <p:cNvSpPr/>
          <p:nvPr/>
        </p:nvSpPr>
        <p:spPr>
          <a:xfrm>
            <a:off x="2627784" y="1628800"/>
            <a:ext cx="72008" cy="457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3" name="Obdélník 22">
            <a:extLst>
              <a:ext uri="{FF2B5EF4-FFF2-40B4-BE49-F238E27FC236}">
                <a16:creationId xmlns:a16="http://schemas.microsoft.com/office/drawing/2014/main" id="{ABB5DD21-6503-A7F2-8823-0C4C1F6F9DE6}"/>
              </a:ext>
            </a:extLst>
          </p:cNvPr>
          <p:cNvSpPr/>
          <p:nvPr/>
        </p:nvSpPr>
        <p:spPr>
          <a:xfrm>
            <a:off x="0" y="0"/>
            <a:ext cx="5580112" cy="1703607"/>
          </a:xfrm>
          <a:prstGeom prst="rect">
            <a:avLst/>
          </a:prstGeom>
          <a:solidFill>
            <a:srgbClr val="46787B"/>
          </a:solidFill>
          <a:ln>
            <a:solidFill>
              <a:srgbClr val="2641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pic>
        <p:nvPicPr>
          <p:cNvPr id="24" name="Obrázek 23" descr="Obsah obrázku LEGO, hračka, muž&#10;&#10;Popis byl vytvořen automaticky">
            <a:extLst>
              <a:ext uri="{FF2B5EF4-FFF2-40B4-BE49-F238E27FC236}">
                <a16:creationId xmlns:a16="http://schemas.microsoft.com/office/drawing/2014/main" id="{925756D4-956E-DDD1-091E-63CA043BB34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487623" y="116632"/>
            <a:ext cx="3816801" cy="1873026"/>
          </a:xfrm>
          <a:prstGeom prst="rect">
            <a:avLst/>
          </a:prstGeom>
        </p:spPr>
      </p:pic>
      <p:pic>
        <p:nvPicPr>
          <p:cNvPr id="25" name="Obrázek 24" descr="Obsah obrázku text&#10;&#10;Popis byl vytvořen automaticky">
            <a:extLst>
              <a:ext uri="{FF2B5EF4-FFF2-40B4-BE49-F238E27FC236}">
                <a16:creationId xmlns:a16="http://schemas.microsoft.com/office/drawing/2014/main" id="{F548F947-4FF0-F725-3E6B-B9F88F046C58}"/>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39552" y="160273"/>
            <a:ext cx="3963319" cy="1287426"/>
          </a:xfrm>
          <a:prstGeom prst="rect">
            <a:avLst/>
          </a:prstGeom>
        </p:spPr>
      </p:pic>
      <p:pic>
        <p:nvPicPr>
          <p:cNvPr id="3" name="7DBE262B-FAC7-4612-8082-BCA36E2678FB" descr="2FD83780-B645-4E12-B7C4-B4CCB8F2FF39">
            <a:extLst>
              <a:ext uri="{FF2B5EF4-FFF2-40B4-BE49-F238E27FC236}">
                <a16:creationId xmlns:a16="http://schemas.microsoft.com/office/drawing/2014/main" id="{0463C1BE-3A83-9EB1-EB34-4D9D322F0320}"/>
              </a:ext>
            </a:extLst>
          </p:cNvPr>
          <p:cNvPicPr>
            <a:picLocks noChangeAspect="1" noChangeArrowheads="1"/>
          </p:cNvPicPr>
          <p:nvPr/>
        </p:nvPicPr>
        <p:blipFill>
          <a:blip r:embed="rId9" cstate="print">
            <a:biLevel thresh="25000"/>
          </a:blip>
          <a:srcRect/>
          <a:stretch>
            <a:fillRect/>
          </a:stretch>
        </p:blipFill>
        <p:spPr bwMode="auto">
          <a:xfrm>
            <a:off x="6912029" y="2937141"/>
            <a:ext cx="1211576" cy="231074"/>
          </a:xfrm>
          <a:prstGeom prst="rect">
            <a:avLst/>
          </a:prstGeom>
          <a:noFill/>
          <a:ln w="9525">
            <a:noFill/>
            <a:miter lim="800000"/>
            <a:headEnd/>
            <a:tailEnd/>
          </a:ln>
        </p:spPr>
      </p:pic>
    </p:spTree>
    <p:extLst>
      <p:ext uri="{BB962C8B-B14F-4D97-AF65-F5344CB8AC3E}">
        <p14:creationId xmlns:p14="http://schemas.microsoft.com/office/powerpoint/2010/main" val="41285976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Obrázek 13">
            <a:extLst>
              <a:ext uri="{FF2B5EF4-FFF2-40B4-BE49-F238E27FC236}">
                <a16:creationId xmlns:a16="http://schemas.microsoft.com/office/drawing/2014/main" id="{C4AA14BE-13D5-EF4E-85B6-BDB12BD69AC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16706" b="80652"/>
          <a:stretch/>
        </p:blipFill>
        <p:spPr>
          <a:xfrm>
            <a:off x="0" y="-17881"/>
            <a:ext cx="9144000" cy="1358650"/>
          </a:xfrm>
          <a:prstGeom prst="rect">
            <a:avLst/>
          </a:prstGeom>
        </p:spPr>
      </p:pic>
      <p:pic>
        <p:nvPicPr>
          <p:cNvPr id="13" name="Obrázek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1323" y="185647"/>
            <a:ext cx="1038366" cy="1019136"/>
          </a:xfrm>
          <a:prstGeom prst="rect">
            <a:avLst/>
          </a:prstGeom>
        </p:spPr>
      </p:pic>
      <p:pic>
        <p:nvPicPr>
          <p:cNvPr id="17" name="Obrázek 16" descr="Obsah obrázku LEGO, hračka, muž&#10;&#10;Popis byl vytvořen automaticky">
            <a:extLst>
              <a:ext uri="{FF2B5EF4-FFF2-40B4-BE49-F238E27FC236}">
                <a16:creationId xmlns:a16="http://schemas.microsoft.com/office/drawing/2014/main" id="{7A4DC78D-FAA5-5149-B4D3-2183100E5A9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436096" y="-172218"/>
            <a:ext cx="3816801" cy="1873026"/>
          </a:xfrm>
          <a:prstGeom prst="rect">
            <a:avLst/>
          </a:prstGeom>
        </p:spPr>
      </p:pic>
      <p:sp>
        <p:nvSpPr>
          <p:cNvPr id="12" name="TextovéPole 11"/>
          <p:cNvSpPr txBox="1">
            <a:spLocks/>
          </p:cNvSpPr>
          <p:nvPr/>
        </p:nvSpPr>
        <p:spPr>
          <a:xfrm>
            <a:off x="1327440" y="122750"/>
            <a:ext cx="4138710" cy="954107"/>
          </a:xfrm>
          <a:prstGeom prst="rect">
            <a:avLst/>
          </a:prstGeom>
          <a:noFill/>
        </p:spPr>
        <p:txBody>
          <a:bodyPr wrap="square" rtlCol="0">
            <a:spAutoFit/>
          </a:bodyPr>
          <a:lstStyle/>
          <a:p>
            <a:r>
              <a:rPr lang="cs-CZ" sz="2800" b="1" dirty="0">
                <a:solidFill>
                  <a:srgbClr val="92D050"/>
                </a:solidFill>
                <a:latin typeface="Arial" panose="020B0604020202020204" pitchFamily="34" charset="0"/>
                <a:cs typeface="Arial" panose="020B0604020202020204" pitchFamily="34" charset="0"/>
              </a:rPr>
              <a:t>Realizovaná opatření  Liberecký kraj</a:t>
            </a:r>
          </a:p>
        </p:txBody>
      </p:sp>
      <p:sp>
        <p:nvSpPr>
          <p:cNvPr id="18" name="Obdélník 17">
            <a:extLst>
              <a:ext uri="{FF2B5EF4-FFF2-40B4-BE49-F238E27FC236}">
                <a16:creationId xmlns:a16="http://schemas.microsoft.com/office/drawing/2014/main" id="{48C43A74-C49C-6847-8F9C-726272DF5DAC}"/>
              </a:ext>
            </a:extLst>
          </p:cNvPr>
          <p:cNvSpPr/>
          <p:nvPr/>
        </p:nvSpPr>
        <p:spPr>
          <a:xfrm>
            <a:off x="0" y="1340768"/>
            <a:ext cx="766126" cy="45719"/>
          </a:xfrm>
          <a:prstGeom prst="rect">
            <a:avLst/>
          </a:prstGeom>
          <a:solidFill>
            <a:srgbClr val="F188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9" name="Obdélník 18">
            <a:extLst>
              <a:ext uri="{FF2B5EF4-FFF2-40B4-BE49-F238E27FC236}">
                <a16:creationId xmlns:a16="http://schemas.microsoft.com/office/drawing/2014/main" id="{34648D4E-87FD-C245-8337-947604325BE2}"/>
              </a:ext>
            </a:extLst>
          </p:cNvPr>
          <p:cNvSpPr/>
          <p:nvPr/>
        </p:nvSpPr>
        <p:spPr>
          <a:xfrm>
            <a:off x="4644008" y="1340768"/>
            <a:ext cx="4499992" cy="45719"/>
          </a:xfrm>
          <a:prstGeom prst="rect">
            <a:avLst/>
          </a:prstGeom>
          <a:solidFill>
            <a:srgbClr val="F188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1" name="TextovéPole 20">
            <a:extLst>
              <a:ext uri="{FF2B5EF4-FFF2-40B4-BE49-F238E27FC236}">
                <a16:creationId xmlns:a16="http://schemas.microsoft.com/office/drawing/2014/main" id="{B7BE0592-1842-B04C-B1FF-C299AFE8F50D}"/>
              </a:ext>
            </a:extLst>
          </p:cNvPr>
          <p:cNvSpPr txBox="1"/>
          <p:nvPr/>
        </p:nvSpPr>
        <p:spPr>
          <a:xfrm>
            <a:off x="0" y="1340768"/>
            <a:ext cx="9143998" cy="400110"/>
          </a:xfrm>
          <a:prstGeom prst="rect">
            <a:avLst/>
          </a:prstGeom>
          <a:solidFill>
            <a:srgbClr val="F18878"/>
          </a:solidFill>
        </p:spPr>
        <p:txBody>
          <a:bodyPr wrap="square" rtlCol="0">
            <a:spAutoFit/>
          </a:bodyPr>
          <a:lstStyle/>
          <a:p>
            <a:r>
              <a:rPr lang="pl-PL" sz="2000" cap="all" dirty="0">
                <a:solidFill>
                  <a:schemeClr val="bg1"/>
                </a:solidFill>
                <a:latin typeface="Arial" panose="020B0604020202020204" pitchFamily="34" charset="0"/>
                <a:cs typeface="Arial" panose="020B0604020202020204" pitchFamily="34" charset="0"/>
              </a:rPr>
              <a:t>Úsek silnice I/13 u obce Lvová </a:t>
            </a:r>
          </a:p>
        </p:txBody>
      </p:sp>
      <p:pic>
        <p:nvPicPr>
          <p:cNvPr id="2" name="Obrázek 1">
            <a:extLst>
              <a:ext uri="{FF2B5EF4-FFF2-40B4-BE49-F238E27FC236}">
                <a16:creationId xmlns:a16="http://schemas.microsoft.com/office/drawing/2014/main" id="{3E34C539-EEBF-3343-81E1-067859A1221B}"/>
              </a:ext>
            </a:extLst>
          </p:cNvPr>
          <p:cNvPicPr>
            <a:picLocks noChangeAspect="1"/>
          </p:cNvPicPr>
          <p:nvPr/>
        </p:nvPicPr>
        <p:blipFill rotWithShape="1">
          <a:blip r:embed="rId6"/>
          <a:srcRect l="53150" r="2750" b="5441"/>
          <a:stretch/>
        </p:blipFill>
        <p:spPr>
          <a:xfrm>
            <a:off x="0" y="1334369"/>
            <a:ext cx="9143999" cy="5523631"/>
          </a:xfrm>
          <a:prstGeom prst="rect">
            <a:avLst/>
          </a:prstGeom>
        </p:spPr>
      </p:pic>
      <p:sp>
        <p:nvSpPr>
          <p:cNvPr id="3" name="Šipka: doleva 2">
            <a:extLst>
              <a:ext uri="{FF2B5EF4-FFF2-40B4-BE49-F238E27FC236}">
                <a16:creationId xmlns:a16="http://schemas.microsoft.com/office/drawing/2014/main" id="{45CC909C-EB81-4DFE-87CA-A5788F3B5AC6}"/>
              </a:ext>
            </a:extLst>
          </p:cNvPr>
          <p:cNvSpPr/>
          <p:nvPr/>
        </p:nvSpPr>
        <p:spPr>
          <a:xfrm>
            <a:off x="3291404" y="1892856"/>
            <a:ext cx="2288707" cy="1632063"/>
          </a:xfrm>
          <a:prstGeom prst="leftArrow">
            <a:avLst/>
          </a:prstGeom>
        </p:spPr>
        <p:style>
          <a:lnRef idx="1">
            <a:schemeClr val="accent6"/>
          </a:lnRef>
          <a:fillRef idx="2">
            <a:schemeClr val="accent6"/>
          </a:fillRef>
          <a:effectRef idx="1">
            <a:schemeClr val="accent6"/>
          </a:effectRef>
          <a:fontRef idx="minor">
            <a:schemeClr val="dk1"/>
          </a:fontRef>
        </p:style>
        <p:txBody>
          <a:bodyPr rtlCol="0" anchor="ctr"/>
          <a:lstStyle/>
          <a:p>
            <a:r>
              <a:rPr lang="pl-PL" sz="1800" cap="all">
                <a:solidFill>
                  <a:schemeClr val="tx1"/>
                </a:solidFill>
                <a:latin typeface="Arial" panose="020B0604020202020204" pitchFamily="34" charset="0"/>
                <a:cs typeface="Arial" panose="020B0604020202020204" pitchFamily="34" charset="0"/>
              </a:rPr>
              <a:t>Úsek silnice I/13 u obce Lvová </a:t>
            </a:r>
            <a:endParaRPr lang="pl-PL" sz="1800" cap="all" dirty="0">
              <a:solidFill>
                <a:schemeClr val="tx1"/>
              </a:solidFill>
              <a:latin typeface="Arial" panose="020B0604020202020204" pitchFamily="34" charset="0"/>
              <a:cs typeface="Arial" panose="020B0604020202020204" pitchFamily="34" charset="0"/>
            </a:endParaRPr>
          </a:p>
        </p:txBody>
      </p:sp>
      <p:pic>
        <p:nvPicPr>
          <p:cNvPr id="15" name="Obrázek 14"/>
          <p:cNvPicPr>
            <a:picLocks noChangeAspect="1"/>
          </p:cNvPicPr>
          <p:nvPr/>
        </p:nvPicPr>
        <p:blipFill rotWithShape="1">
          <a:blip r:embed="rId7" cstate="print">
            <a:extLst>
              <a:ext uri="{28A0092B-C50C-407E-A947-70E740481C1C}">
                <a14:useLocalDpi xmlns:a14="http://schemas.microsoft.com/office/drawing/2010/main" val="0"/>
              </a:ext>
            </a:extLst>
          </a:blip>
          <a:srcRect r="14821" b="10680"/>
          <a:stretch/>
        </p:blipFill>
        <p:spPr>
          <a:xfrm>
            <a:off x="-74" y="1315668"/>
            <a:ext cx="9144072" cy="5561033"/>
          </a:xfrm>
          <a:prstGeom prst="rect">
            <a:avLst/>
          </a:prstGeom>
        </p:spPr>
      </p:pic>
      <p:sp>
        <p:nvSpPr>
          <p:cNvPr id="11" name="Obdélník 10"/>
          <p:cNvSpPr/>
          <p:nvPr/>
        </p:nvSpPr>
        <p:spPr>
          <a:xfrm>
            <a:off x="413920" y="4547736"/>
            <a:ext cx="8211219" cy="1938992"/>
          </a:xfrm>
          <a:prstGeom prst="rect">
            <a:avLst/>
          </a:prstGeom>
          <a:solidFill>
            <a:schemeClr val="bg1">
              <a:alpha val="61000"/>
            </a:schemeClr>
          </a:solidFill>
        </p:spPr>
        <p:txBody>
          <a:bodyPr wrap="square">
            <a:spAutoFit/>
          </a:bodyPr>
          <a:lstStyle/>
          <a:p>
            <a:r>
              <a:rPr lang="cs-CZ" sz="2000" dirty="0">
                <a:latin typeface="Arial" panose="020B0604020202020204" pitchFamily="34" charset="0"/>
                <a:cs typeface="Arial" panose="020B0604020202020204" pitchFamily="34" charset="0"/>
              </a:rPr>
              <a:t>V roce 2017 byl povrch vozovky opatřen protismykovou úpravou - mikrokobercem z kameniva se zvýšenými požadavky na </a:t>
            </a:r>
            <a:r>
              <a:rPr lang="cs-CZ" sz="2000" dirty="0" err="1">
                <a:latin typeface="Arial" panose="020B0604020202020204" pitchFamily="34" charset="0"/>
                <a:cs typeface="Arial" panose="020B0604020202020204" pitchFamily="34" charset="0"/>
              </a:rPr>
              <a:t>ohladitelnost</a:t>
            </a:r>
            <a:r>
              <a:rPr lang="cs-CZ" sz="2000" dirty="0">
                <a:latin typeface="Arial" panose="020B0604020202020204" pitchFamily="34" charset="0"/>
                <a:cs typeface="Arial" panose="020B0604020202020204" pitchFamily="34" charset="0"/>
              </a:rPr>
              <a:t> kameniva a dopravními značkami byla snížena nejvyšší dovolená rychlost na 50 km/h. 26CN 1Ú 1TZ 8LZ po realizaci 2018 – 4CN </a:t>
            </a:r>
          </a:p>
          <a:p>
            <a:r>
              <a:rPr lang="cs-CZ" sz="2000" dirty="0">
                <a:latin typeface="Arial" panose="020B0604020202020204" pitchFamily="34" charset="0"/>
                <a:cs typeface="Arial" panose="020B0604020202020204" pitchFamily="34" charset="0"/>
              </a:rPr>
              <a:t>Místo bude definitivně vyřešeno v rámci stavby obchvatu Lvové ZS 2026</a:t>
            </a:r>
          </a:p>
        </p:txBody>
      </p:sp>
    </p:spTree>
    <p:extLst>
      <p:ext uri="{BB962C8B-B14F-4D97-AF65-F5344CB8AC3E}">
        <p14:creationId xmlns:p14="http://schemas.microsoft.com/office/powerpoint/2010/main" val="11747725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1000"/>
                                        <p:tgtEl>
                                          <p:spTgt spid="15"/>
                                        </p:tgtEl>
                                      </p:cBhvr>
                                    </p:animEffect>
                                    <p:anim calcmode="lin" valueType="num">
                                      <p:cBhvr>
                                        <p:cTn id="13" dur="1000" fill="hold"/>
                                        <p:tgtEl>
                                          <p:spTgt spid="15"/>
                                        </p:tgtEl>
                                        <p:attrNameLst>
                                          <p:attrName>ppt_x</p:attrName>
                                        </p:attrNameLst>
                                      </p:cBhvr>
                                      <p:tavLst>
                                        <p:tav tm="0">
                                          <p:val>
                                            <p:strVal val="#ppt_x"/>
                                          </p:val>
                                        </p:tav>
                                        <p:tav tm="100000">
                                          <p:val>
                                            <p:strVal val="#ppt_x"/>
                                          </p:val>
                                        </p:tav>
                                      </p:tavLst>
                                    </p:anim>
                                    <p:anim calcmode="lin" valueType="num">
                                      <p:cBhvr>
                                        <p:cTn id="14"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1000"/>
                                        <p:tgtEl>
                                          <p:spTgt spid="11"/>
                                        </p:tgtEl>
                                      </p:cBhvr>
                                    </p:animEffect>
                                    <p:anim calcmode="lin" valueType="num">
                                      <p:cBhvr>
                                        <p:cTn id="20" dur="1000" fill="hold"/>
                                        <p:tgtEl>
                                          <p:spTgt spid="11"/>
                                        </p:tgtEl>
                                        <p:attrNameLst>
                                          <p:attrName>ppt_x</p:attrName>
                                        </p:attrNameLst>
                                      </p:cBhvr>
                                      <p:tavLst>
                                        <p:tav tm="0">
                                          <p:val>
                                            <p:strVal val="#ppt_x"/>
                                          </p:val>
                                        </p:tav>
                                        <p:tav tm="100000">
                                          <p:val>
                                            <p:strVal val="#ppt_x"/>
                                          </p:val>
                                        </p:tav>
                                      </p:tavLst>
                                    </p:anim>
                                    <p:anim calcmode="lin" valueType="num">
                                      <p:cBhvr>
                                        <p:cTn id="21"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1"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Obrázek 13">
            <a:extLst>
              <a:ext uri="{FF2B5EF4-FFF2-40B4-BE49-F238E27FC236}">
                <a16:creationId xmlns:a16="http://schemas.microsoft.com/office/drawing/2014/main" id="{C4AA14BE-13D5-EF4E-85B6-BDB12BD69AC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16706" b="80652"/>
          <a:stretch/>
        </p:blipFill>
        <p:spPr>
          <a:xfrm>
            <a:off x="0" y="-17881"/>
            <a:ext cx="9144000" cy="1358650"/>
          </a:xfrm>
          <a:prstGeom prst="rect">
            <a:avLst/>
          </a:prstGeom>
        </p:spPr>
      </p:pic>
      <p:pic>
        <p:nvPicPr>
          <p:cNvPr id="13" name="Obrázek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1323" y="185647"/>
            <a:ext cx="1038366" cy="1019136"/>
          </a:xfrm>
          <a:prstGeom prst="rect">
            <a:avLst/>
          </a:prstGeom>
        </p:spPr>
      </p:pic>
      <p:pic>
        <p:nvPicPr>
          <p:cNvPr id="17" name="Obrázek 16" descr="Obsah obrázku LEGO, hračka, muž&#10;&#10;Popis byl vytvořen automaticky">
            <a:extLst>
              <a:ext uri="{FF2B5EF4-FFF2-40B4-BE49-F238E27FC236}">
                <a16:creationId xmlns:a16="http://schemas.microsoft.com/office/drawing/2014/main" id="{7A4DC78D-FAA5-5149-B4D3-2183100E5A9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436096" y="-172218"/>
            <a:ext cx="3816801" cy="1873026"/>
          </a:xfrm>
          <a:prstGeom prst="rect">
            <a:avLst/>
          </a:prstGeom>
        </p:spPr>
      </p:pic>
      <p:sp>
        <p:nvSpPr>
          <p:cNvPr id="12" name="TextovéPole 11"/>
          <p:cNvSpPr txBox="1">
            <a:spLocks/>
          </p:cNvSpPr>
          <p:nvPr/>
        </p:nvSpPr>
        <p:spPr>
          <a:xfrm>
            <a:off x="1327440" y="122750"/>
            <a:ext cx="4138710" cy="954107"/>
          </a:xfrm>
          <a:prstGeom prst="rect">
            <a:avLst/>
          </a:prstGeom>
          <a:noFill/>
        </p:spPr>
        <p:txBody>
          <a:bodyPr wrap="square" rtlCol="0">
            <a:spAutoFit/>
          </a:bodyPr>
          <a:lstStyle/>
          <a:p>
            <a:r>
              <a:rPr lang="cs-CZ" sz="2800" b="1" dirty="0">
                <a:solidFill>
                  <a:srgbClr val="92D050"/>
                </a:solidFill>
                <a:latin typeface="Arial" panose="020B0604020202020204" pitchFamily="34" charset="0"/>
                <a:cs typeface="Arial" panose="020B0604020202020204" pitchFamily="34" charset="0"/>
              </a:rPr>
              <a:t>Realizovaná opatření  Liberecký kraj</a:t>
            </a:r>
          </a:p>
        </p:txBody>
      </p:sp>
      <p:sp>
        <p:nvSpPr>
          <p:cNvPr id="18" name="Obdélník 17">
            <a:extLst>
              <a:ext uri="{FF2B5EF4-FFF2-40B4-BE49-F238E27FC236}">
                <a16:creationId xmlns:a16="http://schemas.microsoft.com/office/drawing/2014/main" id="{48C43A74-C49C-6847-8F9C-726272DF5DAC}"/>
              </a:ext>
            </a:extLst>
          </p:cNvPr>
          <p:cNvSpPr/>
          <p:nvPr/>
        </p:nvSpPr>
        <p:spPr>
          <a:xfrm>
            <a:off x="0" y="1340768"/>
            <a:ext cx="766126" cy="45719"/>
          </a:xfrm>
          <a:prstGeom prst="rect">
            <a:avLst/>
          </a:prstGeom>
          <a:solidFill>
            <a:srgbClr val="F188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9" name="Obdélník 18">
            <a:extLst>
              <a:ext uri="{FF2B5EF4-FFF2-40B4-BE49-F238E27FC236}">
                <a16:creationId xmlns:a16="http://schemas.microsoft.com/office/drawing/2014/main" id="{34648D4E-87FD-C245-8337-947604325BE2}"/>
              </a:ext>
            </a:extLst>
          </p:cNvPr>
          <p:cNvSpPr/>
          <p:nvPr/>
        </p:nvSpPr>
        <p:spPr>
          <a:xfrm>
            <a:off x="4644008" y="1340768"/>
            <a:ext cx="4499992" cy="45719"/>
          </a:xfrm>
          <a:prstGeom prst="rect">
            <a:avLst/>
          </a:prstGeom>
          <a:solidFill>
            <a:srgbClr val="F188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1" name="TextovéPole 20">
            <a:extLst>
              <a:ext uri="{FF2B5EF4-FFF2-40B4-BE49-F238E27FC236}">
                <a16:creationId xmlns:a16="http://schemas.microsoft.com/office/drawing/2014/main" id="{B7BE0592-1842-B04C-B1FF-C299AFE8F50D}"/>
              </a:ext>
            </a:extLst>
          </p:cNvPr>
          <p:cNvSpPr txBox="1"/>
          <p:nvPr/>
        </p:nvSpPr>
        <p:spPr>
          <a:xfrm>
            <a:off x="0" y="1340768"/>
            <a:ext cx="9143998" cy="400110"/>
          </a:xfrm>
          <a:prstGeom prst="rect">
            <a:avLst/>
          </a:prstGeom>
          <a:solidFill>
            <a:srgbClr val="F18878"/>
          </a:solidFill>
        </p:spPr>
        <p:txBody>
          <a:bodyPr wrap="square" rtlCol="0">
            <a:spAutoFit/>
          </a:bodyPr>
          <a:lstStyle/>
          <a:p>
            <a:r>
              <a:rPr lang="pl-PL" sz="2000" cap="all" dirty="0">
                <a:solidFill>
                  <a:schemeClr val="bg1"/>
                </a:solidFill>
                <a:latin typeface="Arial" panose="020B0604020202020204" pitchFamily="34" charset="0"/>
                <a:cs typeface="Arial" panose="020B0604020202020204" pitchFamily="34" charset="0"/>
              </a:rPr>
              <a:t>Oblouk na silnici I/15 u obce Stvolínky </a:t>
            </a:r>
          </a:p>
        </p:txBody>
      </p:sp>
      <p:pic>
        <p:nvPicPr>
          <p:cNvPr id="2" name="Obrázek 1">
            <a:extLst>
              <a:ext uri="{FF2B5EF4-FFF2-40B4-BE49-F238E27FC236}">
                <a16:creationId xmlns:a16="http://schemas.microsoft.com/office/drawing/2014/main" id="{B41CE10B-1B26-59BA-F8C5-A43D55CCE0ED}"/>
              </a:ext>
            </a:extLst>
          </p:cNvPr>
          <p:cNvPicPr>
            <a:picLocks noChangeAspect="1"/>
          </p:cNvPicPr>
          <p:nvPr/>
        </p:nvPicPr>
        <p:blipFill rotWithShape="1">
          <a:blip r:embed="rId6"/>
          <a:srcRect l="53150" r="2750" b="5441"/>
          <a:stretch/>
        </p:blipFill>
        <p:spPr>
          <a:xfrm>
            <a:off x="0" y="1334369"/>
            <a:ext cx="9143999" cy="5523631"/>
          </a:xfrm>
          <a:prstGeom prst="rect">
            <a:avLst/>
          </a:prstGeom>
        </p:spPr>
      </p:pic>
      <p:sp>
        <p:nvSpPr>
          <p:cNvPr id="3" name="Šipka: doleva 2">
            <a:extLst>
              <a:ext uri="{FF2B5EF4-FFF2-40B4-BE49-F238E27FC236}">
                <a16:creationId xmlns:a16="http://schemas.microsoft.com/office/drawing/2014/main" id="{C10F3DA4-1CF2-C21F-8D72-F1BE83025E28}"/>
              </a:ext>
            </a:extLst>
          </p:cNvPr>
          <p:cNvSpPr/>
          <p:nvPr/>
        </p:nvSpPr>
        <p:spPr>
          <a:xfrm>
            <a:off x="488970" y="3645024"/>
            <a:ext cx="2642870" cy="1872208"/>
          </a:xfrm>
          <a:prstGeom prst="leftArrow">
            <a:avLst/>
          </a:prstGeom>
        </p:spPr>
        <p:style>
          <a:lnRef idx="1">
            <a:schemeClr val="accent6"/>
          </a:lnRef>
          <a:fillRef idx="2">
            <a:schemeClr val="accent6"/>
          </a:fillRef>
          <a:effectRef idx="1">
            <a:schemeClr val="accent6"/>
          </a:effectRef>
          <a:fontRef idx="minor">
            <a:schemeClr val="dk1"/>
          </a:fontRef>
        </p:style>
        <p:txBody>
          <a:bodyPr rtlCol="0" anchor="ctr"/>
          <a:lstStyle/>
          <a:p>
            <a:r>
              <a:rPr lang="pl-PL" sz="1800" cap="all">
                <a:solidFill>
                  <a:schemeClr val="tx1"/>
                </a:solidFill>
                <a:latin typeface="Arial" panose="020B0604020202020204" pitchFamily="34" charset="0"/>
                <a:cs typeface="Arial" panose="020B0604020202020204" pitchFamily="34" charset="0"/>
              </a:rPr>
              <a:t>Oblouk na silnici I/15 u obce Stvolínky </a:t>
            </a:r>
            <a:endParaRPr lang="pl-PL" sz="1800" cap="all" dirty="0">
              <a:solidFill>
                <a:schemeClr val="tx1"/>
              </a:solidFill>
              <a:latin typeface="Arial" panose="020B0604020202020204" pitchFamily="34" charset="0"/>
              <a:cs typeface="Arial" panose="020B0604020202020204" pitchFamily="34" charset="0"/>
            </a:endParaRPr>
          </a:p>
        </p:txBody>
      </p:sp>
      <p:pic>
        <p:nvPicPr>
          <p:cNvPr id="15" name="Obrázek 14"/>
          <p:cNvPicPr>
            <a:picLocks noChangeAspect="1"/>
          </p:cNvPicPr>
          <p:nvPr/>
        </p:nvPicPr>
        <p:blipFill rotWithShape="1">
          <a:blip r:embed="rId7" cstate="print">
            <a:extLst>
              <a:ext uri="{28A0092B-C50C-407E-A947-70E740481C1C}">
                <a14:useLocalDpi xmlns:a14="http://schemas.microsoft.com/office/drawing/2010/main" val="0"/>
              </a:ext>
            </a:extLst>
          </a:blip>
          <a:srcRect r="6307"/>
          <a:stretch/>
        </p:blipFill>
        <p:spPr>
          <a:xfrm>
            <a:off x="-1" y="1318008"/>
            <a:ext cx="9143998" cy="5539992"/>
          </a:xfrm>
          <a:prstGeom prst="rect">
            <a:avLst/>
          </a:prstGeom>
        </p:spPr>
      </p:pic>
      <p:sp>
        <p:nvSpPr>
          <p:cNvPr id="11" name="Obdélník 10"/>
          <p:cNvSpPr/>
          <p:nvPr/>
        </p:nvSpPr>
        <p:spPr>
          <a:xfrm>
            <a:off x="538398" y="5648956"/>
            <a:ext cx="8211219" cy="1015663"/>
          </a:xfrm>
          <a:prstGeom prst="rect">
            <a:avLst/>
          </a:prstGeom>
          <a:solidFill>
            <a:schemeClr val="bg1">
              <a:alpha val="61000"/>
            </a:schemeClr>
          </a:solidFill>
        </p:spPr>
        <p:txBody>
          <a:bodyPr wrap="square">
            <a:spAutoFit/>
          </a:bodyPr>
          <a:lstStyle/>
          <a:p>
            <a:r>
              <a:rPr lang="cs-CZ" sz="2000" dirty="0">
                <a:latin typeface="Arial" panose="020B0604020202020204" pitchFamily="34" charset="0"/>
                <a:cs typeface="Arial" panose="020B0604020202020204" pitchFamily="34" charset="0"/>
              </a:rPr>
              <a:t>Povrch vozovky opatřen mikrokobercem, doplněno SDZ Z3 a IP5 doporučená rychlost 70 km/h provedeno VDZ.</a:t>
            </a:r>
          </a:p>
          <a:p>
            <a:r>
              <a:rPr lang="cs-CZ" sz="2000" dirty="0">
                <a:latin typeface="Arial" panose="020B0604020202020204" pitchFamily="34" charset="0"/>
                <a:cs typeface="Arial" panose="020B0604020202020204" pitchFamily="34" charset="0"/>
              </a:rPr>
              <a:t> 21CN 9LZ po realizaci 2019 – 4CN 1LZ</a:t>
            </a:r>
          </a:p>
        </p:txBody>
      </p:sp>
    </p:spTree>
    <p:extLst>
      <p:ext uri="{BB962C8B-B14F-4D97-AF65-F5344CB8AC3E}">
        <p14:creationId xmlns:p14="http://schemas.microsoft.com/office/powerpoint/2010/main" val="16875075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1000"/>
                                        <p:tgtEl>
                                          <p:spTgt spid="15"/>
                                        </p:tgtEl>
                                      </p:cBhvr>
                                    </p:animEffect>
                                    <p:anim calcmode="lin" valueType="num">
                                      <p:cBhvr>
                                        <p:cTn id="13" dur="1000" fill="hold"/>
                                        <p:tgtEl>
                                          <p:spTgt spid="15"/>
                                        </p:tgtEl>
                                        <p:attrNameLst>
                                          <p:attrName>ppt_x</p:attrName>
                                        </p:attrNameLst>
                                      </p:cBhvr>
                                      <p:tavLst>
                                        <p:tav tm="0">
                                          <p:val>
                                            <p:strVal val="#ppt_x"/>
                                          </p:val>
                                        </p:tav>
                                        <p:tav tm="100000">
                                          <p:val>
                                            <p:strVal val="#ppt_x"/>
                                          </p:val>
                                        </p:tav>
                                      </p:tavLst>
                                    </p:anim>
                                    <p:anim calcmode="lin" valueType="num">
                                      <p:cBhvr>
                                        <p:cTn id="14"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1000"/>
                                        <p:tgtEl>
                                          <p:spTgt spid="11"/>
                                        </p:tgtEl>
                                      </p:cBhvr>
                                    </p:animEffect>
                                    <p:anim calcmode="lin" valueType="num">
                                      <p:cBhvr>
                                        <p:cTn id="20" dur="1000" fill="hold"/>
                                        <p:tgtEl>
                                          <p:spTgt spid="11"/>
                                        </p:tgtEl>
                                        <p:attrNameLst>
                                          <p:attrName>ppt_x</p:attrName>
                                        </p:attrNameLst>
                                      </p:cBhvr>
                                      <p:tavLst>
                                        <p:tav tm="0">
                                          <p:val>
                                            <p:strVal val="#ppt_x"/>
                                          </p:val>
                                        </p:tav>
                                        <p:tav tm="100000">
                                          <p:val>
                                            <p:strVal val="#ppt_x"/>
                                          </p:val>
                                        </p:tav>
                                      </p:tavLst>
                                    </p:anim>
                                    <p:anim calcmode="lin" valueType="num">
                                      <p:cBhvr>
                                        <p:cTn id="21"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1"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Obrázek 13">
            <a:extLst>
              <a:ext uri="{FF2B5EF4-FFF2-40B4-BE49-F238E27FC236}">
                <a16:creationId xmlns:a16="http://schemas.microsoft.com/office/drawing/2014/main" id="{C4AA14BE-13D5-EF4E-85B6-BDB12BD69AC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16706" b="80652"/>
          <a:stretch/>
        </p:blipFill>
        <p:spPr>
          <a:xfrm>
            <a:off x="0" y="-17881"/>
            <a:ext cx="9144000" cy="1358650"/>
          </a:xfrm>
          <a:prstGeom prst="rect">
            <a:avLst/>
          </a:prstGeom>
        </p:spPr>
      </p:pic>
      <p:pic>
        <p:nvPicPr>
          <p:cNvPr id="13" name="Obrázek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1323" y="185647"/>
            <a:ext cx="1038366" cy="1019136"/>
          </a:xfrm>
          <a:prstGeom prst="rect">
            <a:avLst/>
          </a:prstGeom>
        </p:spPr>
      </p:pic>
      <p:pic>
        <p:nvPicPr>
          <p:cNvPr id="17" name="Obrázek 16" descr="Obsah obrázku LEGO, hračka, muž&#10;&#10;Popis byl vytvořen automaticky">
            <a:extLst>
              <a:ext uri="{FF2B5EF4-FFF2-40B4-BE49-F238E27FC236}">
                <a16:creationId xmlns:a16="http://schemas.microsoft.com/office/drawing/2014/main" id="{7A4DC78D-FAA5-5149-B4D3-2183100E5A9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436096" y="-172218"/>
            <a:ext cx="3816801" cy="1873026"/>
          </a:xfrm>
          <a:prstGeom prst="rect">
            <a:avLst/>
          </a:prstGeom>
        </p:spPr>
      </p:pic>
      <p:sp>
        <p:nvSpPr>
          <p:cNvPr id="12" name="TextovéPole 11"/>
          <p:cNvSpPr txBox="1">
            <a:spLocks/>
          </p:cNvSpPr>
          <p:nvPr/>
        </p:nvSpPr>
        <p:spPr>
          <a:xfrm>
            <a:off x="1327440" y="122750"/>
            <a:ext cx="4138710" cy="954107"/>
          </a:xfrm>
          <a:prstGeom prst="rect">
            <a:avLst/>
          </a:prstGeom>
          <a:noFill/>
        </p:spPr>
        <p:txBody>
          <a:bodyPr wrap="square" rtlCol="0">
            <a:spAutoFit/>
          </a:bodyPr>
          <a:lstStyle/>
          <a:p>
            <a:r>
              <a:rPr lang="cs-CZ" sz="2800" b="1" dirty="0">
                <a:solidFill>
                  <a:srgbClr val="92D050"/>
                </a:solidFill>
                <a:latin typeface="Arial" panose="020B0604020202020204" pitchFamily="34" charset="0"/>
                <a:cs typeface="Arial" panose="020B0604020202020204" pitchFamily="34" charset="0"/>
              </a:rPr>
              <a:t>Realizovaná opatření  Liberecký kraj</a:t>
            </a:r>
          </a:p>
        </p:txBody>
      </p:sp>
      <p:sp>
        <p:nvSpPr>
          <p:cNvPr id="18" name="Obdélník 17">
            <a:extLst>
              <a:ext uri="{FF2B5EF4-FFF2-40B4-BE49-F238E27FC236}">
                <a16:creationId xmlns:a16="http://schemas.microsoft.com/office/drawing/2014/main" id="{48C43A74-C49C-6847-8F9C-726272DF5DAC}"/>
              </a:ext>
            </a:extLst>
          </p:cNvPr>
          <p:cNvSpPr/>
          <p:nvPr/>
        </p:nvSpPr>
        <p:spPr>
          <a:xfrm>
            <a:off x="0" y="1340768"/>
            <a:ext cx="766126" cy="45719"/>
          </a:xfrm>
          <a:prstGeom prst="rect">
            <a:avLst/>
          </a:prstGeom>
          <a:solidFill>
            <a:srgbClr val="F188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9" name="Obdélník 18">
            <a:extLst>
              <a:ext uri="{FF2B5EF4-FFF2-40B4-BE49-F238E27FC236}">
                <a16:creationId xmlns:a16="http://schemas.microsoft.com/office/drawing/2014/main" id="{34648D4E-87FD-C245-8337-947604325BE2}"/>
              </a:ext>
            </a:extLst>
          </p:cNvPr>
          <p:cNvSpPr/>
          <p:nvPr/>
        </p:nvSpPr>
        <p:spPr>
          <a:xfrm>
            <a:off x="4644008" y="1340768"/>
            <a:ext cx="4499992" cy="45719"/>
          </a:xfrm>
          <a:prstGeom prst="rect">
            <a:avLst/>
          </a:prstGeom>
          <a:solidFill>
            <a:srgbClr val="F188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1" name="TextovéPole 20">
            <a:extLst>
              <a:ext uri="{FF2B5EF4-FFF2-40B4-BE49-F238E27FC236}">
                <a16:creationId xmlns:a16="http://schemas.microsoft.com/office/drawing/2014/main" id="{B7BE0592-1842-B04C-B1FF-C299AFE8F50D}"/>
              </a:ext>
            </a:extLst>
          </p:cNvPr>
          <p:cNvSpPr txBox="1"/>
          <p:nvPr/>
        </p:nvSpPr>
        <p:spPr>
          <a:xfrm>
            <a:off x="0" y="1340768"/>
            <a:ext cx="9143998" cy="400110"/>
          </a:xfrm>
          <a:prstGeom prst="rect">
            <a:avLst/>
          </a:prstGeom>
          <a:solidFill>
            <a:srgbClr val="F18878"/>
          </a:solidFill>
        </p:spPr>
        <p:txBody>
          <a:bodyPr wrap="square" rtlCol="0">
            <a:spAutoFit/>
          </a:bodyPr>
          <a:lstStyle/>
          <a:p>
            <a:r>
              <a:rPr lang="pl-PL" sz="2000" cap="all" dirty="0">
                <a:solidFill>
                  <a:schemeClr val="bg1"/>
                </a:solidFill>
                <a:latin typeface="Arial" panose="020B0604020202020204" pitchFamily="34" charset="0"/>
                <a:cs typeface="Arial" panose="020B0604020202020204" pitchFamily="34" charset="0"/>
              </a:rPr>
              <a:t>Směrový oblouk na silnici II/283 u obce Košťálov </a:t>
            </a:r>
          </a:p>
        </p:txBody>
      </p:sp>
      <p:pic>
        <p:nvPicPr>
          <p:cNvPr id="2" name="Obrázek 1">
            <a:extLst>
              <a:ext uri="{FF2B5EF4-FFF2-40B4-BE49-F238E27FC236}">
                <a16:creationId xmlns:a16="http://schemas.microsoft.com/office/drawing/2014/main" id="{6741FB93-D0AB-A741-45B0-66CD89ABC935}"/>
              </a:ext>
            </a:extLst>
          </p:cNvPr>
          <p:cNvPicPr>
            <a:picLocks noChangeAspect="1"/>
          </p:cNvPicPr>
          <p:nvPr/>
        </p:nvPicPr>
        <p:blipFill rotWithShape="1">
          <a:blip r:embed="rId6"/>
          <a:srcRect l="53150" r="2750" b="5441"/>
          <a:stretch/>
        </p:blipFill>
        <p:spPr>
          <a:xfrm>
            <a:off x="0" y="1334369"/>
            <a:ext cx="9143999" cy="5523631"/>
          </a:xfrm>
          <a:prstGeom prst="rect">
            <a:avLst/>
          </a:prstGeom>
        </p:spPr>
      </p:pic>
      <p:sp>
        <p:nvSpPr>
          <p:cNvPr id="3" name="Šipka: doprava 2">
            <a:extLst>
              <a:ext uri="{FF2B5EF4-FFF2-40B4-BE49-F238E27FC236}">
                <a16:creationId xmlns:a16="http://schemas.microsoft.com/office/drawing/2014/main" id="{5CF6F86B-CB7B-D0C6-7AEA-E12B0A181887}"/>
              </a:ext>
            </a:extLst>
          </p:cNvPr>
          <p:cNvSpPr/>
          <p:nvPr/>
        </p:nvSpPr>
        <p:spPr>
          <a:xfrm>
            <a:off x="4644008" y="4329100"/>
            <a:ext cx="2953475" cy="1944216"/>
          </a:xfrm>
          <a:prstGeom prst="rightArrow">
            <a:avLst/>
          </a:prstGeom>
        </p:spPr>
        <p:style>
          <a:lnRef idx="1">
            <a:schemeClr val="accent6"/>
          </a:lnRef>
          <a:fillRef idx="2">
            <a:schemeClr val="accent6"/>
          </a:fillRef>
          <a:effectRef idx="1">
            <a:schemeClr val="accent6"/>
          </a:effectRef>
          <a:fontRef idx="minor">
            <a:schemeClr val="dk1"/>
          </a:fontRef>
        </p:style>
        <p:txBody>
          <a:bodyPr rtlCol="0" anchor="ctr"/>
          <a:lstStyle/>
          <a:p>
            <a:r>
              <a:rPr lang="pl-PL" sz="1800" cap="all">
                <a:solidFill>
                  <a:schemeClr val="tx1"/>
                </a:solidFill>
                <a:latin typeface="Arial" panose="020B0604020202020204" pitchFamily="34" charset="0"/>
                <a:cs typeface="Arial" panose="020B0604020202020204" pitchFamily="34" charset="0"/>
              </a:rPr>
              <a:t>Směrový oblouk na silnici II/283 u obce Košťálov </a:t>
            </a:r>
            <a:endParaRPr lang="pl-PL" sz="1800" cap="all" dirty="0">
              <a:solidFill>
                <a:schemeClr val="tx1"/>
              </a:solidFill>
              <a:latin typeface="Arial" panose="020B0604020202020204" pitchFamily="34" charset="0"/>
              <a:cs typeface="Arial" panose="020B0604020202020204" pitchFamily="34" charset="0"/>
            </a:endParaRPr>
          </a:p>
        </p:txBody>
      </p:sp>
      <p:pic>
        <p:nvPicPr>
          <p:cNvPr id="16" name="Obrázek 15">
            <a:extLst>
              <a:ext uri="{FF2B5EF4-FFF2-40B4-BE49-F238E27FC236}">
                <a16:creationId xmlns:a16="http://schemas.microsoft.com/office/drawing/2014/main" id="{175D3091-4415-468B-B320-8CF81F1C9713}"/>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r="6346"/>
          <a:stretch/>
        </p:blipFill>
        <p:spPr>
          <a:xfrm>
            <a:off x="-1" y="1334368"/>
            <a:ext cx="9143998" cy="5523632"/>
          </a:xfrm>
          <a:prstGeom prst="rect">
            <a:avLst/>
          </a:prstGeom>
        </p:spPr>
      </p:pic>
      <p:sp>
        <p:nvSpPr>
          <p:cNvPr id="11" name="Obdélník 10"/>
          <p:cNvSpPr/>
          <p:nvPr/>
        </p:nvSpPr>
        <p:spPr>
          <a:xfrm>
            <a:off x="538398" y="6165548"/>
            <a:ext cx="8211219" cy="400110"/>
          </a:xfrm>
          <a:prstGeom prst="rect">
            <a:avLst/>
          </a:prstGeom>
          <a:solidFill>
            <a:schemeClr val="bg1">
              <a:alpha val="61000"/>
            </a:schemeClr>
          </a:solidFill>
        </p:spPr>
        <p:txBody>
          <a:bodyPr wrap="square">
            <a:spAutoFit/>
          </a:bodyPr>
          <a:lstStyle/>
          <a:p>
            <a:r>
              <a:rPr lang="cs-CZ" sz="2000" dirty="0">
                <a:latin typeface="Arial" panose="020B0604020202020204" pitchFamily="34" charset="0"/>
                <a:cs typeface="Arial" panose="020B0604020202020204" pitchFamily="34" charset="0"/>
              </a:rPr>
              <a:t>Provedeno umístění SDZ Z3 a obnova VDZ realizace 2019</a:t>
            </a:r>
          </a:p>
        </p:txBody>
      </p:sp>
    </p:spTree>
    <p:extLst>
      <p:ext uri="{BB962C8B-B14F-4D97-AF65-F5344CB8AC3E}">
        <p14:creationId xmlns:p14="http://schemas.microsoft.com/office/powerpoint/2010/main" val="15189450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1000"/>
                                        <p:tgtEl>
                                          <p:spTgt spid="16"/>
                                        </p:tgtEl>
                                      </p:cBhvr>
                                    </p:animEffect>
                                    <p:anim calcmode="lin" valueType="num">
                                      <p:cBhvr>
                                        <p:cTn id="13" dur="1000" fill="hold"/>
                                        <p:tgtEl>
                                          <p:spTgt spid="16"/>
                                        </p:tgtEl>
                                        <p:attrNameLst>
                                          <p:attrName>ppt_x</p:attrName>
                                        </p:attrNameLst>
                                      </p:cBhvr>
                                      <p:tavLst>
                                        <p:tav tm="0">
                                          <p:val>
                                            <p:strVal val="#ppt_x"/>
                                          </p:val>
                                        </p:tav>
                                        <p:tav tm="100000">
                                          <p:val>
                                            <p:strVal val="#ppt_x"/>
                                          </p:val>
                                        </p:tav>
                                      </p:tavLst>
                                    </p:anim>
                                    <p:anim calcmode="lin" valueType="num">
                                      <p:cBhvr>
                                        <p:cTn id="14"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1000"/>
                                        <p:tgtEl>
                                          <p:spTgt spid="11"/>
                                        </p:tgtEl>
                                      </p:cBhvr>
                                    </p:animEffect>
                                    <p:anim calcmode="lin" valueType="num">
                                      <p:cBhvr>
                                        <p:cTn id="20" dur="1000" fill="hold"/>
                                        <p:tgtEl>
                                          <p:spTgt spid="11"/>
                                        </p:tgtEl>
                                        <p:attrNameLst>
                                          <p:attrName>ppt_x</p:attrName>
                                        </p:attrNameLst>
                                      </p:cBhvr>
                                      <p:tavLst>
                                        <p:tav tm="0">
                                          <p:val>
                                            <p:strVal val="#ppt_x"/>
                                          </p:val>
                                        </p:tav>
                                        <p:tav tm="100000">
                                          <p:val>
                                            <p:strVal val="#ppt_x"/>
                                          </p:val>
                                        </p:tav>
                                      </p:tavLst>
                                    </p:anim>
                                    <p:anim calcmode="lin" valueType="num">
                                      <p:cBhvr>
                                        <p:cTn id="21"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1"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Obrázek 13">
            <a:extLst>
              <a:ext uri="{FF2B5EF4-FFF2-40B4-BE49-F238E27FC236}">
                <a16:creationId xmlns:a16="http://schemas.microsoft.com/office/drawing/2014/main" id="{C4AA14BE-13D5-EF4E-85B6-BDB12BD69AC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16706" b="80652"/>
          <a:stretch/>
        </p:blipFill>
        <p:spPr>
          <a:xfrm>
            <a:off x="0" y="-17881"/>
            <a:ext cx="9144000" cy="1358650"/>
          </a:xfrm>
          <a:prstGeom prst="rect">
            <a:avLst/>
          </a:prstGeom>
        </p:spPr>
      </p:pic>
      <p:pic>
        <p:nvPicPr>
          <p:cNvPr id="13" name="Obrázek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1323" y="185647"/>
            <a:ext cx="1038366" cy="1019136"/>
          </a:xfrm>
          <a:prstGeom prst="rect">
            <a:avLst/>
          </a:prstGeom>
        </p:spPr>
      </p:pic>
      <p:pic>
        <p:nvPicPr>
          <p:cNvPr id="17" name="Obrázek 16" descr="Obsah obrázku LEGO, hračka, muž&#10;&#10;Popis byl vytvořen automaticky">
            <a:extLst>
              <a:ext uri="{FF2B5EF4-FFF2-40B4-BE49-F238E27FC236}">
                <a16:creationId xmlns:a16="http://schemas.microsoft.com/office/drawing/2014/main" id="{7A4DC78D-FAA5-5149-B4D3-2183100E5A9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436096" y="-172218"/>
            <a:ext cx="3816801" cy="1873026"/>
          </a:xfrm>
          <a:prstGeom prst="rect">
            <a:avLst/>
          </a:prstGeom>
        </p:spPr>
      </p:pic>
      <p:sp>
        <p:nvSpPr>
          <p:cNvPr id="12" name="TextovéPole 11"/>
          <p:cNvSpPr txBox="1">
            <a:spLocks/>
          </p:cNvSpPr>
          <p:nvPr/>
        </p:nvSpPr>
        <p:spPr>
          <a:xfrm>
            <a:off x="1327440" y="122750"/>
            <a:ext cx="4138710" cy="954107"/>
          </a:xfrm>
          <a:prstGeom prst="rect">
            <a:avLst/>
          </a:prstGeom>
          <a:noFill/>
        </p:spPr>
        <p:txBody>
          <a:bodyPr wrap="square" rtlCol="0">
            <a:spAutoFit/>
          </a:bodyPr>
          <a:lstStyle/>
          <a:p>
            <a:r>
              <a:rPr lang="cs-CZ" sz="2800" b="1" dirty="0">
                <a:solidFill>
                  <a:srgbClr val="92D050"/>
                </a:solidFill>
                <a:latin typeface="Arial" panose="020B0604020202020204" pitchFamily="34" charset="0"/>
                <a:cs typeface="Arial" panose="020B0604020202020204" pitchFamily="34" charset="0"/>
              </a:rPr>
              <a:t>Realizovaná opatření  Liberecký kraj</a:t>
            </a:r>
          </a:p>
        </p:txBody>
      </p:sp>
      <p:sp>
        <p:nvSpPr>
          <p:cNvPr id="18" name="Obdélník 17">
            <a:extLst>
              <a:ext uri="{FF2B5EF4-FFF2-40B4-BE49-F238E27FC236}">
                <a16:creationId xmlns:a16="http://schemas.microsoft.com/office/drawing/2014/main" id="{48C43A74-C49C-6847-8F9C-726272DF5DAC}"/>
              </a:ext>
            </a:extLst>
          </p:cNvPr>
          <p:cNvSpPr/>
          <p:nvPr/>
        </p:nvSpPr>
        <p:spPr>
          <a:xfrm>
            <a:off x="0" y="1340768"/>
            <a:ext cx="766126" cy="45719"/>
          </a:xfrm>
          <a:prstGeom prst="rect">
            <a:avLst/>
          </a:prstGeom>
          <a:solidFill>
            <a:srgbClr val="F188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9" name="Obdélník 18">
            <a:extLst>
              <a:ext uri="{FF2B5EF4-FFF2-40B4-BE49-F238E27FC236}">
                <a16:creationId xmlns:a16="http://schemas.microsoft.com/office/drawing/2014/main" id="{34648D4E-87FD-C245-8337-947604325BE2}"/>
              </a:ext>
            </a:extLst>
          </p:cNvPr>
          <p:cNvSpPr/>
          <p:nvPr/>
        </p:nvSpPr>
        <p:spPr>
          <a:xfrm>
            <a:off x="4644008" y="1340768"/>
            <a:ext cx="4499992" cy="45719"/>
          </a:xfrm>
          <a:prstGeom prst="rect">
            <a:avLst/>
          </a:prstGeom>
          <a:solidFill>
            <a:srgbClr val="F188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1" name="TextovéPole 20">
            <a:extLst>
              <a:ext uri="{FF2B5EF4-FFF2-40B4-BE49-F238E27FC236}">
                <a16:creationId xmlns:a16="http://schemas.microsoft.com/office/drawing/2014/main" id="{B7BE0592-1842-B04C-B1FF-C299AFE8F50D}"/>
              </a:ext>
            </a:extLst>
          </p:cNvPr>
          <p:cNvSpPr txBox="1"/>
          <p:nvPr/>
        </p:nvSpPr>
        <p:spPr>
          <a:xfrm>
            <a:off x="0" y="1340768"/>
            <a:ext cx="9143998" cy="400110"/>
          </a:xfrm>
          <a:prstGeom prst="rect">
            <a:avLst/>
          </a:prstGeom>
          <a:solidFill>
            <a:srgbClr val="F18878"/>
          </a:solidFill>
        </p:spPr>
        <p:txBody>
          <a:bodyPr wrap="square" rtlCol="0">
            <a:spAutoFit/>
          </a:bodyPr>
          <a:lstStyle/>
          <a:p>
            <a:r>
              <a:rPr lang="pl-PL" sz="2000" cap="all" dirty="0">
                <a:solidFill>
                  <a:prstClr val="white"/>
                </a:solidFill>
                <a:latin typeface="Arial" panose="020B0604020202020204" pitchFamily="34" charset="0"/>
                <a:cs typeface="Arial" panose="020B0604020202020204" pitchFamily="34" charset="0"/>
              </a:rPr>
              <a:t>Směrový oblouk na I/13 u Motorestu </a:t>
            </a:r>
          </a:p>
        </p:txBody>
      </p:sp>
      <p:pic>
        <p:nvPicPr>
          <p:cNvPr id="2" name="Obrázek 1">
            <a:extLst>
              <a:ext uri="{FF2B5EF4-FFF2-40B4-BE49-F238E27FC236}">
                <a16:creationId xmlns:a16="http://schemas.microsoft.com/office/drawing/2014/main" id="{766BD1C4-6784-A45B-9119-9545343EE7C6}"/>
              </a:ext>
            </a:extLst>
          </p:cNvPr>
          <p:cNvPicPr>
            <a:picLocks noChangeAspect="1"/>
          </p:cNvPicPr>
          <p:nvPr/>
        </p:nvPicPr>
        <p:blipFill rotWithShape="1">
          <a:blip r:embed="rId6"/>
          <a:srcRect l="53150" r="2750" b="5441"/>
          <a:stretch/>
        </p:blipFill>
        <p:spPr>
          <a:xfrm>
            <a:off x="0" y="1334369"/>
            <a:ext cx="9143999" cy="5523631"/>
          </a:xfrm>
          <a:prstGeom prst="rect">
            <a:avLst/>
          </a:prstGeom>
        </p:spPr>
      </p:pic>
      <p:sp>
        <p:nvSpPr>
          <p:cNvPr id="3" name="Šipka: doleva 2">
            <a:extLst>
              <a:ext uri="{FF2B5EF4-FFF2-40B4-BE49-F238E27FC236}">
                <a16:creationId xmlns:a16="http://schemas.microsoft.com/office/drawing/2014/main" id="{0B0154F2-C207-5F7D-99C5-D78C98E640DD}"/>
              </a:ext>
            </a:extLst>
          </p:cNvPr>
          <p:cNvSpPr/>
          <p:nvPr/>
        </p:nvSpPr>
        <p:spPr>
          <a:xfrm>
            <a:off x="2699792" y="2060848"/>
            <a:ext cx="2664296" cy="1656184"/>
          </a:xfrm>
          <a:prstGeom prst="leftArrow">
            <a:avLst/>
          </a:prstGeom>
        </p:spPr>
        <p:style>
          <a:lnRef idx="1">
            <a:schemeClr val="accent6"/>
          </a:lnRef>
          <a:fillRef idx="2">
            <a:schemeClr val="accent6"/>
          </a:fillRef>
          <a:effectRef idx="1">
            <a:schemeClr val="accent6"/>
          </a:effectRef>
          <a:fontRef idx="minor">
            <a:schemeClr val="dk1"/>
          </a:fontRef>
        </p:style>
        <p:txBody>
          <a:bodyPr rtlCol="0" anchor="ctr"/>
          <a:lstStyle/>
          <a:p>
            <a:r>
              <a:rPr lang="pl-PL" sz="1800" cap="all">
                <a:solidFill>
                  <a:schemeClr val="tx1"/>
                </a:solidFill>
                <a:latin typeface="Arial" panose="020B0604020202020204" pitchFamily="34" charset="0"/>
                <a:cs typeface="Arial" panose="020B0604020202020204" pitchFamily="34" charset="0"/>
              </a:rPr>
              <a:t>Směrový oblouk na I/13 u Motorestu </a:t>
            </a:r>
            <a:endParaRPr lang="pl-PL" sz="1800" cap="all" dirty="0">
              <a:solidFill>
                <a:schemeClr val="tx1"/>
              </a:solidFill>
              <a:latin typeface="Arial" panose="020B0604020202020204" pitchFamily="34" charset="0"/>
              <a:cs typeface="Arial" panose="020B0604020202020204" pitchFamily="34" charset="0"/>
            </a:endParaRPr>
          </a:p>
        </p:txBody>
      </p:sp>
      <p:pic>
        <p:nvPicPr>
          <p:cNvPr id="20" name="Obrázek 19">
            <a:extLst>
              <a:ext uri="{FF2B5EF4-FFF2-40B4-BE49-F238E27FC236}">
                <a16:creationId xmlns:a16="http://schemas.microsoft.com/office/drawing/2014/main" id="{A7C1F19B-CC7E-4B2F-8E5B-40BD8C756149}"/>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r="6381"/>
          <a:stretch/>
        </p:blipFill>
        <p:spPr>
          <a:xfrm>
            <a:off x="2124" y="1334367"/>
            <a:ext cx="9143999" cy="5546151"/>
          </a:xfrm>
          <a:prstGeom prst="rect">
            <a:avLst/>
          </a:prstGeom>
        </p:spPr>
      </p:pic>
      <p:sp>
        <p:nvSpPr>
          <p:cNvPr id="11" name="Obdélník 10"/>
          <p:cNvSpPr/>
          <p:nvPr/>
        </p:nvSpPr>
        <p:spPr>
          <a:xfrm>
            <a:off x="383063" y="5411811"/>
            <a:ext cx="8211219" cy="1323439"/>
          </a:xfrm>
          <a:prstGeom prst="rect">
            <a:avLst/>
          </a:prstGeom>
          <a:solidFill>
            <a:schemeClr val="bg1">
              <a:alpha val="61000"/>
            </a:schemeClr>
          </a:solidFill>
        </p:spPr>
        <p:txBody>
          <a:bodyPr wrap="square">
            <a:spAutoFit/>
          </a:bodyPr>
          <a:lstStyle/>
          <a:p>
            <a:r>
              <a:rPr lang="cs-CZ" sz="2000" dirty="0">
                <a:latin typeface="Arial" panose="020B0604020202020204" pitchFamily="34" charset="0"/>
                <a:cs typeface="Arial" panose="020B0604020202020204" pitchFamily="34" charset="0"/>
              </a:rPr>
              <a:t>Bylo provedeno doplnění SDZ Z3, IP5 doporučená rychlost 70km/h a SDZ A1 pozor zatáčka byla provedena instalace mikrokoberce s BPU. Bude průběžně prováděna prořezávka zeleně.</a:t>
            </a:r>
          </a:p>
          <a:p>
            <a:r>
              <a:rPr lang="cs-CZ" sz="2000" dirty="0">
                <a:latin typeface="Arial" panose="020B0604020202020204" pitchFamily="34" charset="0"/>
                <a:cs typeface="Arial" panose="020B0604020202020204" pitchFamily="34" charset="0"/>
              </a:rPr>
              <a:t>15CN 5LZ po realizaci 2020 – 5CN 1LZ</a:t>
            </a:r>
          </a:p>
        </p:txBody>
      </p:sp>
    </p:spTree>
    <p:extLst>
      <p:ext uri="{BB962C8B-B14F-4D97-AF65-F5344CB8AC3E}">
        <p14:creationId xmlns:p14="http://schemas.microsoft.com/office/powerpoint/2010/main" val="9782703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1000"/>
                                        <p:tgtEl>
                                          <p:spTgt spid="20"/>
                                        </p:tgtEl>
                                      </p:cBhvr>
                                    </p:animEffect>
                                    <p:anim calcmode="lin" valueType="num">
                                      <p:cBhvr>
                                        <p:cTn id="13" dur="1000" fill="hold"/>
                                        <p:tgtEl>
                                          <p:spTgt spid="20"/>
                                        </p:tgtEl>
                                        <p:attrNameLst>
                                          <p:attrName>ppt_x</p:attrName>
                                        </p:attrNameLst>
                                      </p:cBhvr>
                                      <p:tavLst>
                                        <p:tav tm="0">
                                          <p:val>
                                            <p:strVal val="#ppt_x"/>
                                          </p:val>
                                        </p:tav>
                                        <p:tav tm="100000">
                                          <p:val>
                                            <p:strVal val="#ppt_x"/>
                                          </p:val>
                                        </p:tav>
                                      </p:tavLst>
                                    </p:anim>
                                    <p:anim calcmode="lin" valueType="num">
                                      <p:cBhvr>
                                        <p:cTn id="14"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1000"/>
                                        <p:tgtEl>
                                          <p:spTgt spid="11"/>
                                        </p:tgtEl>
                                      </p:cBhvr>
                                    </p:animEffect>
                                    <p:anim calcmode="lin" valueType="num">
                                      <p:cBhvr>
                                        <p:cTn id="20" dur="1000" fill="hold"/>
                                        <p:tgtEl>
                                          <p:spTgt spid="11"/>
                                        </p:tgtEl>
                                        <p:attrNameLst>
                                          <p:attrName>ppt_x</p:attrName>
                                        </p:attrNameLst>
                                      </p:cBhvr>
                                      <p:tavLst>
                                        <p:tav tm="0">
                                          <p:val>
                                            <p:strVal val="#ppt_x"/>
                                          </p:val>
                                        </p:tav>
                                        <p:tav tm="100000">
                                          <p:val>
                                            <p:strVal val="#ppt_x"/>
                                          </p:val>
                                        </p:tav>
                                      </p:tavLst>
                                    </p:anim>
                                    <p:anim calcmode="lin" valueType="num">
                                      <p:cBhvr>
                                        <p:cTn id="21"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1"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Obrázek 13">
            <a:extLst>
              <a:ext uri="{FF2B5EF4-FFF2-40B4-BE49-F238E27FC236}">
                <a16:creationId xmlns:a16="http://schemas.microsoft.com/office/drawing/2014/main" id="{C4AA14BE-13D5-EF4E-85B6-BDB12BD69AC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16706" b="80652"/>
          <a:stretch/>
        </p:blipFill>
        <p:spPr>
          <a:xfrm>
            <a:off x="0" y="-17881"/>
            <a:ext cx="9144000" cy="1358650"/>
          </a:xfrm>
          <a:prstGeom prst="rect">
            <a:avLst/>
          </a:prstGeom>
        </p:spPr>
      </p:pic>
      <p:pic>
        <p:nvPicPr>
          <p:cNvPr id="13" name="Obrázek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1323" y="185647"/>
            <a:ext cx="1038366" cy="1019136"/>
          </a:xfrm>
          <a:prstGeom prst="rect">
            <a:avLst/>
          </a:prstGeom>
        </p:spPr>
      </p:pic>
      <p:pic>
        <p:nvPicPr>
          <p:cNvPr id="17" name="Obrázek 16" descr="Obsah obrázku LEGO, hračka, muž&#10;&#10;Popis byl vytvořen automaticky">
            <a:extLst>
              <a:ext uri="{FF2B5EF4-FFF2-40B4-BE49-F238E27FC236}">
                <a16:creationId xmlns:a16="http://schemas.microsoft.com/office/drawing/2014/main" id="{7A4DC78D-FAA5-5149-B4D3-2183100E5A9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436096" y="-172218"/>
            <a:ext cx="3816801" cy="1873026"/>
          </a:xfrm>
          <a:prstGeom prst="rect">
            <a:avLst/>
          </a:prstGeom>
        </p:spPr>
      </p:pic>
      <p:sp>
        <p:nvSpPr>
          <p:cNvPr id="12" name="TextovéPole 11"/>
          <p:cNvSpPr txBox="1">
            <a:spLocks/>
          </p:cNvSpPr>
          <p:nvPr/>
        </p:nvSpPr>
        <p:spPr>
          <a:xfrm>
            <a:off x="1327440" y="122750"/>
            <a:ext cx="4138710" cy="954107"/>
          </a:xfrm>
          <a:prstGeom prst="rect">
            <a:avLst/>
          </a:prstGeom>
          <a:noFill/>
        </p:spPr>
        <p:txBody>
          <a:bodyPr wrap="square" rtlCol="0">
            <a:spAutoFit/>
          </a:bodyPr>
          <a:lstStyle/>
          <a:p>
            <a:r>
              <a:rPr lang="cs-CZ" sz="2800" b="1" dirty="0">
                <a:solidFill>
                  <a:srgbClr val="92D050"/>
                </a:solidFill>
                <a:latin typeface="Arial" panose="020B0604020202020204" pitchFamily="34" charset="0"/>
                <a:cs typeface="Arial" panose="020B0604020202020204" pitchFamily="34" charset="0"/>
              </a:rPr>
              <a:t>Realizovaná opatření Liberecký kraj</a:t>
            </a:r>
          </a:p>
        </p:txBody>
      </p:sp>
      <p:sp>
        <p:nvSpPr>
          <p:cNvPr id="18" name="Obdélník 17">
            <a:extLst>
              <a:ext uri="{FF2B5EF4-FFF2-40B4-BE49-F238E27FC236}">
                <a16:creationId xmlns:a16="http://schemas.microsoft.com/office/drawing/2014/main" id="{48C43A74-C49C-6847-8F9C-726272DF5DAC}"/>
              </a:ext>
            </a:extLst>
          </p:cNvPr>
          <p:cNvSpPr/>
          <p:nvPr/>
        </p:nvSpPr>
        <p:spPr>
          <a:xfrm>
            <a:off x="0" y="1340768"/>
            <a:ext cx="766126" cy="45719"/>
          </a:xfrm>
          <a:prstGeom prst="rect">
            <a:avLst/>
          </a:prstGeom>
          <a:solidFill>
            <a:srgbClr val="F188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9" name="Obdélník 18">
            <a:extLst>
              <a:ext uri="{FF2B5EF4-FFF2-40B4-BE49-F238E27FC236}">
                <a16:creationId xmlns:a16="http://schemas.microsoft.com/office/drawing/2014/main" id="{34648D4E-87FD-C245-8337-947604325BE2}"/>
              </a:ext>
            </a:extLst>
          </p:cNvPr>
          <p:cNvSpPr/>
          <p:nvPr/>
        </p:nvSpPr>
        <p:spPr>
          <a:xfrm>
            <a:off x="4644008" y="1340768"/>
            <a:ext cx="4499992" cy="45719"/>
          </a:xfrm>
          <a:prstGeom prst="rect">
            <a:avLst/>
          </a:prstGeom>
          <a:solidFill>
            <a:srgbClr val="F188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1" name="TextovéPole 20">
            <a:extLst>
              <a:ext uri="{FF2B5EF4-FFF2-40B4-BE49-F238E27FC236}">
                <a16:creationId xmlns:a16="http://schemas.microsoft.com/office/drawing/2014/main" id="{B7BE0592-1842-B04C-B1FF-C299AFE8F50D}"/>
              </a:ext>
            </a:extLst>
          </p:cNvPr>
          <p:cNvSpPr txBox="1"/>
          <p:nvPr/>
        </p:nvSpPr>
        <p:spPr>
          <a:xfrm>
            <a:off x="0" y="1340768"/>
            <a:ext cx="9143998" cy="400110"/>
          </a:xfrm>
          <a:prstGeom prst="rect">
            <a:avLst/>
          </a:prstGeom>
          <a:solidFill>
            <a:srgbClr val="F18878"/>
          </a:solidFill>
        </p:spPr>
        <p:txBody>
          <a:bodyPr wrap="square" rtlCol="0">
            <a:spAutoFit/>
          </a:bodyPr>
          <a:lstStyle/>
          <a:p>
            <a:r>
              <a:rPr lang="pl-PL" sz="2000" cap="all" dirty="0">
                <a:solidFill>
                  <a:schemeClr val="bg1"/>
                </a:solidFill>
                <a:latin typeface="Arial" panose="020B0604020202020204" pitchFamily="34" charset="0"/>
                <a:cs typeface="Arial" panose="020B0604020202020204" pitchFamily="34" charset="0"/>
              </a:rPr>
              <a:t>Křižovatka ulic Kunratická x Hrubínova, Liberec</a:t>
            </a:r>
          </a:p>
        </p:txBody>
      </p:sp>
      <p:pic>
        <p:nvPicPr>
          <p:cNvPr id="2" name="Obrázek 1">
            <a:extLst>
              <a:ext uri="{FF2B5EF4-FFF2-40B4-BE49-F238E27FC236}">
                <a16:creationId xmlns:a16="http://schemas.microsoft.com/office/drawing/2014/main" id="{32504647-EFB0-6ECA-4D46-3AA12C1CD159}"/>
              </a:ext>
            </a:extLst>
          </p:cNvPr>
          <p:cNvPicPr>
            <a:picLocks noChangeAspect="1"/>
          </p:cNvPicPr>
          <p:nvPr/>
        </p:nvPicPr>
        <p:blipFill rotWithShape="1">
          <a:blip r:embed="rId6"/>
          <a:srcRect l="53150" r="2750" b="5441"/>
          <a:stretch/>
        </p:blipFill>
        <p:spPr>
          <a:xfrm>
            <a:off x="0" y="1334369"/>
            <a:ext cx="9143999" cy="5523631"/>
          </a:xfrm>
          <a:prstGeom prst="rect">
            <a:avLst/>
          </a:prstGeom>
        </p:spPr>
      </p:pic>
      <p:sp>
        <p:nvSpPr>
          <p:cNvPr id="3" name="Šipka: doleva 2">
            <a:extLst>
              <a:ext uri="{FF2B5EF4-FFF2-40B4-BE49-F238E27FC236}">
                <a16:creationId xmlns:a16="http://schemas.microsoft.com/office/drawing/2014/main" id="{798596EA-7B3F-9529-08A8-CD02BC29A781}"/>
              </a:ext>
            </a:extLst>
          </p:cNvPr>
          <p:cNvSpPr/>
          <p:nvPr/>
        </p:nvSpPr>
        <p:spPr>
          <a:xfrm>
            <a:off x="5633863" y="1998390"/>
            <a:ext cx="3186609" cy="2012919"/>
          </a:xfrm>
          <a:prstGeom prst="leftArrow">
            <a:avLst/>
          </a:prstGeom>
        </p:spPr>
        <p:style>
          <a:lnRef idx="1">
            <a:schemeClr val="accent6"/>
          </a:lnRef>
          <a:fillRef idx="2">
            <a:schemeClr val="accent6"/>
          </a:fillRef>
          <a:effectRef idx="1">
            <a:schemeClr val="accent6"/>
          </a:effectRef>
          <a:fontRef idx="minor">
            <a:schemeClr val="dk1"/>
          </a:fontRef>
        </p:style>
        <p:txBody>
          <a:bodyPr rtlCol="0" anchor="ctr"/>
          <a:lstStyle/>
          <a:p>
            <a:r>
              <a:rPr lang="pl-PL" sz="1800" cap="all">
                <a:solidFill>
                  <a:schemeClr val="tx1"/>
                </a:solidFill>
                <a:latin typeface="Arial" panose="020B0604020202020204" pitchFamily="34" charset="0"/>
                <a:cs typeface="Arial" panose="020B0604020202020204" pitchFamily="34" charset="0"/>
              </a:rPr>
              <a:t>Křižovatka ulic Kunratická x Hrubínova, Liberec</a:t>
            </a:r>
            <a:endParaRPr lang="pl-PL" sz="1800" cap="all" dirty="0">
              <a:solidFill>
                <a:schemeClr val="tx1"/>
              </a:solidFill>
              <a:latin typeface="Arial" panose="020B0604020202020204" pitchFamily="34" charset="0"/>
              <a:cs typeface="Arial" panose="020B0604020202020204" pitchFamily="34" charset="0"/>
            </a:endParaRPr>
          </a:p>
        </p:txBody>
      </p:sp>
      <p:pic>
        <p:nvPicPr>
          <p:cNvPr id="15" name="Obrázek 14">
            <a:extLst>
              <a:ext uri="{FF2B5EF4-FFF2-40B4-BE49-F238E27FC236}">
                <a16:creationId xmlns:a16="http://schemas.microsoft.com/office/drawing/2014/main" id="{FB402344-9DB4-4B12-9D71-129D5B906A36}"/>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46" t="659" r="14997" b="9969"/>
          <a:stretch/>
        </p:blipFill>
        <p:spPr>
          <a:xfrm>
            <a:off x="-34866" y="1334369"/>
            <a:ext cx="9198447" cy="5548035"/>
          </a:xfrm>
          <a:prstGeom prst="rect">
            <a:avLst/>
          </a:prstGeom>
        </p:spPr>
      </p:pic>
      <p:sp>
        <p:nvSpPr>
          <p:cNvPr id="11" name="Obdélník 10"/>
          <p:cNvSpPr/>
          <p:nvPr/>
        </p:nvSpPr>
        <p:spPr>
          <a:xfrm>
            <a:off x="458749" y="6165304"/>
            <a:ext cx="8211219" cy="400110"/>
          </a:xfrm>
          <a:prstGeom prst="rect">
            <a:avLst/>
          </a:prstGeom>
          <a:solidFill>
            <a:schemeClr val="bg1">
              <a:alpha val="61000"/>
            </a:schemeClr>
          </a:solidFill>
        </p:spPr>
        <p:txBody>
          <a:bodyPr wrap="square">
            <a:spAutoFit/>
          </a:bodyPr>
          <a:lstStyle/>
          <a:p>
            <a:r>
              <a:rPr lang="cs-CZ" sz="2000" dirty="0">
                <a:latin typeface="Arial" panose="020B0604020202020204" pitchFamily="34" charset="0"/>
                <a:cs typeface="Arial" panose="020B0604020202020204" pitchFamily="34" charset="0"/>
              </a:rPr>
              <a:t>2018 – Provedena přestavba na křižovatku řízenou SSZ.</a:t>
            </a:r>
          </a:p>
        </p:txBody>
      </p:sp>
    </p:spTree>
    <p:extLst>
      <p:ext uri="{BB962C8B-B14F-4D97-AF65-F5344CB8AC3E}">
        <p14:creationId xmlns:p14="http://schemas.microsoft.com/office/powerpoint/2010/main" val="31396323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1000"/>
                                        <p:tgtEl>
                                          <p:spTgt spid="15"/>
                                        </p:tgtEl>
                                      </p:cBhvr>
                                    </p:animEffect>
                                    <p:anim calcmode="lin" valueType="num">
                                      <p:cBhvr>
                                        <p:cTn id="13" dur="1000" fill="hold"/>
                                        <p:tgtEl>
                                          <p:spTgt spid="15"/>
                                        </p:tgtEl>
                                        <p:attrNameLst>
                                          <p:attrName>ppt_x</p:attrName>
                                        </p:attrNameLst>
                                      </p:cBhvr>
                                      <p:tavLst>
                                        <p:tav tm="0">
                                          <p:val>
                                            <p:strVal val="#ppt_x"/>
                                          </p:val>
                                        </p:tav>
                                        <p:tav tm="100000">
                                          <p:val>
                                            <p:strVal val="#ppt_x"/>
                                          </p:val>
                                        </p:tav>
                                      </p:tavLst>
                                    </p:anim>
                                    <p:anim calcmode="lin" valueType="num">
                                      <p:cBhvr>
                                        <p:cTn id="14"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1000"/>
                                        <p:tgtEl>
                                          <p:spTgt spid="11"/>
                                        </p:tgtEl>
                                      </p:cBhvr>
                                    </p:animEffect>
                                    <p:anim calcmode="lin" valueType="num">
                                      <p:cBhvr>
                                        <p:cTn id="20" dur="1000" fill="hold"/>
                                        <p:tgtEl>
                                          <p:spTgt spid="11"/>
                                        </p:tgtEl>
                                        <p:attrNameLst>
                                          <p:attrName>ppt_x</p:attrName>
                                        </p:attrNameLst>
                                      </p:cBhvr>
                                      <p:tavLst>
                                        <p:tav tm="0">
                                          <p:val>
                                            <p:strVal val="#ppt_x"/>
                                          </p:val>
                                        </p:tav>
                                        <p:tav tm="100000">
                                          <p:val>
                                            <p:strVal val="#ppt_x"/>
                                          </p:val>
                                        </p:tav>
                                      </p:tavLst>
                                    </p:anim>
                                    <p:anim calcmode="lin" valueType="num">
                                      <p:cBhvr>
                                        <p:cTn id="21"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1"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Obrázek 13">
            <a:extLst>
              <a:ext uri="{FF2B5EF4-FFF2-40B4-BE49-F238E27FC236}">
                <a16:creationId xmlns:a16="http://schemas.microsoft.com/office/drawing/2014/main" id="{C4AA14BE-13D5-EF4E-85B6-BDB12BD69AC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16706" b="80652"/>
          <a:stretch/>
        </p:blipFill>
        <p:spPr>
          <a:xfrm>
            <a:off x="0" y="-17881"/>
            <a:ext cx="9144000" cy="1358650"/>
          </a:xfrm>
          <a:prstGeom prst="rect">
            <a:avLst/>
          </a:prstGeom>
        </p:spPr>
      </p:pic>
      <p:pic>
        <p:nvPicPr>
          <p:cNvPr id="13" name="Obrázek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1323" y="185647"/>
            <a:ext cx="1038366" cy="1019136"/>
          </a:xfrm>
          <a:prstGeom prst="rect">
            <a:avLst/>
          </a:prstGeom>
        </p:spPr>
      </p:pic>
      <p:pic>
        <p:nvPicPr>
          <p:cNvPr id="17" name="Obrázek 16" descr="Obsah obrázku LEGO, hračka, muž&#10;&#10;Popis byl vytvořen automaticky">
            <a:extLst>
              <a:ext uri="{FF2B5EF4-FFF2-40B4-BE49-F238E27FC236}">
                <a16:creationId xmlns:a16="http://schemas.microsoft.com/office/drawing/2014/main" id="{7A4DC78D-FAA5-5149-B4D3-2183100E5A9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436096" y="-172218"/>
            <a:ext cx="3816801" cy="1873026"/>
          </a:xfrm>
          <a:prstGeom prst="rect">
            <a:avLst/>
          </a:prstGeom>
        </p:spPr>
      </p:pic>
      <p:sp>
        <p:nvSpPr>
          <p:cNvPr id="12" name="TextovéPole 11"/>
          <p:cNvSpPr txBox="1">
            <a:spLocks/>
          </p:cNvSpPr>
          <p:nvPr/>
        </p:nvSpPr>
        <p:spPr>
          <a:xfrm>
            <a:off x="1327440" y="122750"/>
            <a:ext cx="4138710" cy="954107"/>
          </a:xfrm>
          <a:prstGeom prst="rect">
            <a:avLst/>
          </a:prstGeom>
          <a:noFill/>
        </p:spPr>
        <p:txBody>
          <a:bodyPr wrap="square" rtlCol="0">
            <a:spAutoFit/>
          </a:bodyPr>
          <a:lstStyle/>
          <a:p>
            <a:r>
              <a:rPr lang="cs-CZ" sz="2800" b="1" dirty="0">
                <a:solidFill>
                  <a:srgbClr val="92D050"/>
                </a:solidFill>
                <a:latin typeface="Arial" panose="020B0604020202020204" pitchFamily="34" charset="0"/>
                <a:cs typeface="Arial" panose="020B0604020202020204" pitchFamily="34" charset="0"/>
              </a:rPr>
              <a:t>Realizovaná opatření  Liberecký kraj</a:t>
            </a:r>
          </a:p>
        </p:txBody>
      </p:sp>
      <p:sp>
        <p:nvSpPr>
          <p:cNvPr id="18" name="Obdélník 17">
            <a:extLst>
              <a:ext uri="{FF2B5EF4-FFF2-40B4-BE49-F238E27FC236}">
                <a16:creationId xmlns:a16="http://schemas.microsoft.com/office/drawing/2014/main" id="{48C43A74-C49C-6847-8F9C-726272DF5DAC}"/>
              </a:ext>
            </a:extLst>
          </p:cNvPr>
          <p:cNvSpPr/>
          <p:nvPr/>
        </p:nvSpPr>
        <p:spPr>
          <a:xfrm>
            <a:off x="0" y="1340768"/>
            <a:ext cx="766126" cy="45719"/>
          </a:xfrm>
          <a:prstGeom prst="rect">
            <a:avLst/>
          </a:prstGeom>
          <a:solidFill>
            <a:srgbClr val="F188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9" name="Obdélník 18">
            <a:extLst>
              <a:ext uri="{FF2B5EF4-FFF2-40B4-BE49-F238E27FC236}">
                <a16:creationId xmlns:a16="http://schemas.microsoft.com/office/drawing/2014/main" id="{34648D4E-87FD-C245-8337-947604325BE2}"/>
              </a:ext>
            </a:extLst>
          </p:cNvPr>
          <p:cNvSpPr/>
          <p:nvPr/>
        </p:nvSpPr>
        <p:spPr>
          <a:xfrm>
            <a:off x="4644008" y="1340768"/>
            <a:ext cx="4499992" cy="45719"/>
          </a:xfrm>
          <a:prstGeom prst="rect">
            <a:avLst/>
          </a:prstGeom>
          <a:solidFill>
            <a:srgbClr val="F188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1" name="TextovéPole 20">
            <a:extLst>
              <a:ext uri="{FF2B5EF4-FFF2-40B4-BE49-F238E27FC236}">
                <a16:creationId xmlns:a16="http://schemas.microsoft.com/office/drawing/2014/main" id="{B7BE0592-1842-B04C-B1FF-C299AFE8F50D}"/>
              </a:ext>
            </a:extLst>
          </p:cNvPr>
          <p:cNvSpPr txBox="1"/>
          <p:nvPr/>
        </p:nvSpPr>
        <p:spPr>
          <a:xfrm>
            <a:off x="0" y="1340768"/>
            <a:ext cx="9143998" cy="400110"/>
          </a:xfrm>
          <a:prstGeom prst="rect">
            <a:avLst/>
          </a:prstGeom>
          <a:solidFill>
            <a:srgbClr val="F18878"/>
          </a:solidFill>
        </p:spPr>
        <p:txBody>
          <a:bodyPr wrap="square" rtlCol="0">
            <a:spAutoFit/>
          </a:bodyPr>
          <a:lstStyle/>
          <a:p>
            <a:r>
              <a:rPr lang="pl-PL" sz="2000" cap="all" dirty="0">
                <a:solidFill>
                  <a:prstClr val="white"/>
                </a:solidFill>
                <a:latin typeface="Arial" panose="020B0604020202020204" pitchFamily="34" charset="0"/>
                <a:cs typeface="Arial" panose="020B0604020202020204" pitchFamily="34" charset="0"/>
              </a:rPr>
              <a:t>Úsek na silnici I/13 u Mníšku</a:t>
            </a:r>
          </a:p>
        </p:txBody>
      </p:sp>
      <p:pic>
        <p:nvPicPr>
          <p:cNvPr id="2" name="Obrázek 1">
            <a:extLst>
              <a:ext uri="{FF2B5EF4-FFF2-40B4-BE49-F238E27FC236}">
                <a16:creationId xmlns:a16="http://schemas.microsoft.com/office/drawing/2014/main" id="{93BE8323-6379-BD82-69E4-DA803D15548C}"/>
              </a:ext>
            </a:extLst>
          </p:cNvPr>
          <p:cNvPicPr>
            <a:picLocks noChangeAspect="1"/>
          </p:cNvPicPr>
          <p:nvPr/>
        </p:nvPicPr>
        <p:blipFill rotWithShape="1">
          <a:blip r:embed="rId6"/>
          <a:srcRect l="53150" r="2750" b="5441"/>
          <a:stretch/>
        </p:blipFill>
        <p:spPr>
          <a:xfrm>
            <a:off x="0" y="1334369"/>
            <a:ext cx="9143999" cy="5523631"/>
          </a:xfrm>
          <a:prstGeom prst="rect">
            <a:avLst/>
          </a:prstGeom>
        </p:spPr>
      </p:pic>
      <p:sp>
        <p:nvSpPr>
          <p:cNvPr id="3" name="Šipka: doleva 2">
            <a:extLst>
              <a:ext uri="{FF2B5EF4-FFF2-40B4-BE49-F238E27FC236}">
                <a16:creationId xmlns:a16="http://schemas.microsoft.com/office/drawing/2014/main" id="{922160FA-84DC-9CBC-32C4-CD0573301601}"/>
              </a:ext>
            </a:extLst>
          </p:cNvPr>
          <p:cNvSpPr/>
          <p:nvPr/>
        </p:nvSpPr>
        <p:spPr>
          <a:xfrm>
            <a:off x="5215954" y="1538083"/>
            <a:ext cx="2596406" cy="1440160"/>
          </a:xfrm>
          <a:prstGeom prst="leftArrow">
            <a:avLst/>
          </a:prstGeom>
        </p:spPr>
        <p:style>
          <a:lnRef idx="1">
            <a:schemeClr val="accent6"/>
          </a:lnRef>
          <a:fillRef idx="2">
            <a:schemeClr val="accent6"/>
          </a:fillRef>
          <a:effectRef idx="1">
            <a:schemeClr val="accent6"/>
          </a:effectRef>
          <a:fontRef idx="minor">
            <a:schemeClr val="dk1"/>
          </a:fontRef>
        </p:style>
        <p:txBody>
          <a:bodyPr rtlCol="0" anchor="ctr"/>
          <a:lstStyle/>
          <a:p>
            <a:r>
              <a:rPr lang="pl-PL" sz="1800" cap="all">
                <a:solidFill>
                  <a:schemeClr val="tx1"/>
                </a:solidFill>
                <a:latin typeface="Arial" panose="020B0604020202020204" pitchFamily="34" charset="0"/>
                <a:cs typeface="Arial" panose="020B0604020202020204" pitchFamily="34" charset="0"/>
              </a:rPr>
              <a:t>Úsek na silnici I/13 u Mníšku</a:t>
            </a:r>
            <a:endParaRPr lang="pl-PL" sz="1800" cap="all" dirty="0">
              <a:solidFill>
                <a:schemeClr val="tx1"/>
              </a:solidFill>
              <a:latin typeface="Arial" panose="020B0604020202020204" pitchFamily="34" charset="0"/>
              <a:cs typeface="Arial" panose="020B0604020202020204" pitchFamily="34" charset="0"/>
            </a:endParaRPr>
          </a:p>
        </p:txBody>
      </p:sp>
      <p:pic>
        <p:nvPicPr>
          <p:cNvPr id="15" name="Obrázek 14">
            <a:extLst>
              <a:ext uri="{FF2B5EF4-FFF2-40B4-BE49-F238E27FC236}">
                <a16:creationId xmlns:a16="http://schemas.microsoft.com/office/drawing/2014/main" id="{CB4B0D8F-2852-47E8-AD88-EA0308CA3A41}"/>
              </a:ext>
            </a:extLst>
          </p:cNvPr>
          <p:cNvPicPr>
            <a:picLocks noChangeAspect="1"/>
          </p:cNvPicPr>
          <p:nvPr/>
        </p:nvPicPr>
        <p:blipFill>
          <a:blip r:embed="rId7" cstate="print">
            <a:extLst>
              <a:ext uri="{28A0092B-C50C-407E-A947-70E740481C1C}">
                <a14:useLocalDpi xmlns:a14="http://schemas.microsoft.com/office/drawing/2010/main" val="0"/>
              </a:ext>
            </a:extLst>
          </a:blip>
          <a:srcRect l="2588" r="2588"/>
          <a:stretch/>
        </p:blipFill>
        <p:spPr>
          <a:xfrm>
            <a:off x="1" y="1332060"/>
            <a:ext cx="9143999" cy="5525940"/>
          </a:xfrm>
          <a:prstGeom prst="rect">
            <a:avLst/>
          </a:prstGeom>
        </p:spPr>
      </p:pic>
      <p:sp>
        <p:nvSpPr>
          <p:cNvPr id="11" name="Obdélník 10"/>
          <p:cNvSpPr/>
          <p:nvPr/>
        </p:nvSpPr>
        <p:spPr>
          <a:xfrm>
            <a:off x="466389" y="5882559"/>
            <a:ext cx="8211219" cy="707886"/>
          </a:xfrm>
          <a:prstGeom prst="rect">
            <a:avLst/>
          </a:prstGeom>
          <a:solidFill>
            <a:schemeClr val="bg1">
              <a:alpha val="61000"/>
            </a:schemeClr>
          </a:solidFill>
        </p:spPr>
        <p:txBody>
          <a:bodyPr wrap="square">
            <a:spAutoFit/>
          </a:bodyPr>
          <a:lstStyle/>
          <a:p>
            <a:r>
              <a:rPr lang="cs-CZ" sz="2000" dirty="0">
                <a:latin typeface="Arial" panose="020B0604020202020204" pitchFamily="34" charset="0"/>
                <a:cs typeface="Arial" panose="020B0604020202020204" pitchFamily="34" charset="0"/>
              </a:rPr>
              <a:t>Jaro 2021 bylo provedeno zdrsnění povrchu mikrokobercem, podzim 2020 instalováno před oblouky VDZ – V12e – bílá klikatá čára</a:t>
            </a:r>
          </a:p>
        </p:txBody>
      </p:sp>
    </p:spTree>
    <p:extLst>
      <p:ext uri="{BB962C8B-B14F-4D97-AF65-F5344CB8AC3E}">
        <p14:creationId xmlns:p14="http://schemas.microsoft.com/office/powerpoint/2010/main" val="19861531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1000"/>
                                        <p:tgtEl>
                                          <p:spTgt spid="15"/>
                                        </p:tgtEl>
                                      </p:cBhvr>
                                    </p:animEffect>
                                    <p:anim calcmode="lin" valueType="num">
                                      <p:cBhvr>
                                        <p:cTn id="13" dur="1000" fill="hold"/>
                                        <p:tgtEl>
                                          <p:spTgt spid="15"/>
                                        </p:tgtEl>
                                        <p:attrNameLst>
                                          <p:attrName>ppt_x</p:attrName>
                                        </p:attrNameLst>
                                      </p:cBhvr>
                                      <p:tavLst>
                                        <p:tav tm="0">
                                          <p:val>
                                            <p:strVal val="#ppt_x"/>
                                          </p:val>
                                        </p:tav>
                                        <p:tav tm="100000">
                                          <p:val>
                                            <p:strVal val="#ppt_x"/>
                                          </p:val>
                                        </p:tav>
                                      </p:tavLst>
                                    </p:anim>
                                    <p:anim calcmode="lin" valueType="num">
                                      <p:cBhvr>
                                        <p:cTn id="14"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1000"/>
                                        <p:tgtEl>
                                          <p:spTgt spid="11"/>
                                        </p:tgtEl>
                                      </p:cBhvr>
                                    </p:animEffect>
                                    <p:anim calcmode="lin" valueType="num">
                                      <p:cBhvr>
                                        <p:cTn id="20" dur="1000" fill="hold"/>
                                        <p:tgtEl>
                                          <p:spTgt spid="11"/>
                                        </p:tgtEl>
                                        <p:attrNameLst>
                                          <p:attrName>ppt_x</p:attrName>
                                        </p:attrNameLst>
                                      </p:cBhvr>
                                      <p:tavLst>
                                        <p:tav tm="0">
                                          <p:val>
                                            <p:strVal val="#ppt_x"/>
                                          </p:val>
                                        </p:tav>
                                        <p:tav tm="100000">
                                          <p:val>
                                            <p:strVal val="#ppt_x"/>
                                          </p:val>
                                        </p:tav>
                                      </p:tavLst>
                                    </p:anim>
                                    <p:anim calcmode="lin" valueType="num">
                                      <p:cBhvr>
                                        <p:cTn id="21"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1"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Obrázek 13">
            <a:extLst>
              <a:ext uri="{FF2B5EF4-FFF2-40B4-BE49-F238E27FC236}">
                <a16:creationId xmlns:a16="http://schemas.microsoft.com/office/drawing/2014/main" id="{C4AA14BE-13D5-EF4E-85B6-BDB12BD69AC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16706" b="80652"/>
          <a:stretch/>
        </p:blipFill>
        <p:spPr>
          <a:xfrm>
            <a:off x="0" y="-17881"/>
            <a:ext cx="9144000" cy="1358650"/>
          </a:xfrm>
          <a:prstGeom prst="rect">
            <a:avLst/>
          </a:prstGeom>
        </p:spPr>
      </p:pic>
      <p:pic>
        <p:nvPicPr>
          <p:cNvPr id="13" name="Obrázek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1323" y="185647"/>
            <a:ext cx="1038366" cy="1019136"/>
          </a:xfrm>
          <a:prstGeom prst="rect">
            <a:avLst/>
          </a:prstGeom>
        </p:spPr>
      </p:pic>
      <p:pic>
        <p:nvPicPr>
          <p:cNvPr id="17" name="Obrázek 16" descr="Obsah obrázku LEGO, hračka, muž&#10;&#10;Popis byl vytvořen automaticky">
            <a:extLst>
              <a:ext uri="{FF2B5EF4-FFF2-40B4-BE49-F238E27FC236}">
                <a16:creationId xmlns:a16="http://schemas.microsoft.com/office/drawing/2014/main" id="{7A4DC78D-FAA5-5149-B4D3-2183100E5A9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436096" y="-172218"/>
            <a:ext cx="3816801" cy="1873026"/>
          </a:xfrm>
          <a:prstGeom prst="rect">
            <a:avLst/>
          </a:prstGeom>
        </p:spPr>
      </p:pic>
      <p:sp>
        <p:nvSpPr>
          <p:cNvPr id="12" name="TextovéPole 11"/>
          <p:cNvSpPr txBox="1">
            <a:spLocks/>
          </p:cNvSpPr>
          <p:nvPr/>
        </p:nvSpPr>
        <p:spPr>
          <a:xfrm>
            <a:off x="1327440" y="122750"/>
            <a:ext cx="4138710" cy="954107"/>
          </a:xfrm>
          <a:prstGeom prst="rect">
            <a:avLst/>
          </a:prstGeom>
          <a:noFill/>
        </p:spPr>
        <p:txBody>
          <a:bodyPr wrap="square" rtlCol="0">
            <a:spAutoFit/>
          </a:bodyPr>
          <a:lstStyle/>
          <a:p>
            <a:r>
              <a:rPr lang="cs-CZ" sz="2800" b="1" dirty="0">
                <a:solidFill>
                  <a:srgbClr val="92D050"/>
                </a:solidFill>
                <a:latin typeface="Arial" panose="020B0604020202020204" pitchFamily="34" charset="0"/>
                <a:cs typeface="Arial" panose="020B0604020202020204" pitchFamily="34" charset="0"/>
              </a:rPr>
              <a:t>Realizovaná opatření  Liberecký kraj</a:t>
            </a:r>
          </a:p>
        </p:txBody>
      </p:sp>
      <p:sp>
        <p:nvSpPr>
          <p:cNvPr id="18" name="Obdélník 17">
            <a:extLst>
              <a:ext uri="{FF2B5EF4-FFF2-40B4-BE49-F238E27FC236}">
                <a16:creationId xmlns:a16="http://schemas.microsoft.com/office/drawing/2014/main" id="{48C43A74-C49C-6847-8F9C-726272DF5DAC}"/>
              </a:ext>
            </a:extLst>
          </p:cNvPr>
          <p:cNvSpPr/>
          <p:nvPr/>
        </p:nvSpPr>
        <p:spPr>
          <a:xfrm>
            <a:off x="0" y="1340768"/>
            <a:ext cx="766126" cy="45719"/>
          </a:xfrm>
          <a:prstGeom prst="rect">
            <a:avLst/>
          </a:prstGeom>
          <a:solidFill>
            <a:srgbClr val="F188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9" name="Obdélník 18">
            <a:extLst>
              <a:ext uri="{FF2B5EF4-FFF2-40B4-BE49-F238E27FC236}">
                <a16:creationId xmlns:a16="http://schemas.microsoft.com/office/drawing/2014/main" id="{34648D4E-87FD-C245-8337-947604325BE2}"/>
              </a:ext>
            </a:extLst>
          </p:cNvPr>
          <p:cNvSpPr/>
          <p:nvPr/>
        </p:nvSpPr>
        <p:spPr>
          <a:xfrm>
            <a:off x="4644008" y="1340768"/>
            <a:ext cx="4499992" cy="45719"/>
          </a:xfrm>
          <a:prstGeom prst="rect">
            <a:avLst/>
          </a:prstGeom>
          <a:solidFill>
            <a:srgbClr val="F188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1" name="TextovéPole 20">
            <a:extLst>
              <a:ext uri="{FF2B5EF4-FFF2-40B4-BE49-F238E27FC236}">
                <a16:creationId xmlns:a16="http://schemas.microsoft.com/office/drawing/2014/main" id="{B7BE0592-1842-B04C-B1FF-C299AFE8F50D}"/>
              </a:ext>
            </a:extLst>
          </p:cNvPr>
          <p:cNvSpPr txBox="1"/>
          <p:nvPr/>
        </p:nvSpPr>
        <p:spPr>
          <a:xfrm>
            <a:off x="0" y="1340768"/>
            <a:ext cx="9143998" cy="400110"/>
          </a:xfrm>
          <a:prstGeom prst="rect">
            <a:avLst/>
          </a:prstGeom>
          <a:solidFill>
            <a:srgbClr val="F18878"/>
          </a:solidFill>
        </p:spPr>
        <p:txBody>
          <a:bodyPr wrap="square" rtlCol="0">
            <a:spAutoFit/>
          </a:bodyPr>
          <a:lstStyle/>
          <a:p>
            <a:r>
              <a:rPr lang="pl-PL" sz="2000" cap="all" dirty="0">
                <a:solidFill>
                  <a:prstClr val="white"/>
                </a:solidFill>
                <a:latin typeface="Arial" panose="020B0604020202020204" pitchFamily="34" charset="0"/>
                <a:cs typeface="Arial" panose="020B0604020202020204" pitchFamily="34" charset="0"/>
              </a:rPr>
              <a:t>Úsek na silnici I/13 u Mníšku</a:t>
            </a:r>
          </a:p>
        </p:txBody>
      </p:sp>
      <p:pic>
        <p:nvPicPr>
          <p:cNvPr id="2" name="Obrázek 1">
            <a:extLst>
              <a:ext uri="{FF2B5EF4-FFF2-40B4-BE49-F238E27FC236}">
                <a16:creationId xmlns:a16="http://schemas.microsoft.com/office/drawing/2014/main" id="{93BE8323-6379-BD82-69E4-DA803D15548C}"/>
              </a:ext>
            </a:extLst>
          </p:cNvPr>
          <p:cNvPicPr>
            <a:picLocks noChangeAspect="1"/>
          </p:cNvPicPr>
          <p:nvPr/>
        </p:nvPicPr>
        <p:blipFill rotWithShape="1">
          <a:blip r:embed="rId6"/>
          <a:srcRect l="53150" r="2750" b="5441"/>
          <a:stretch/>
        </p:blipFill>
        <p:spPr>
          <a:xfrm>
            <a:off x="0" y="1334369"/>
            <a:ext cx="9143999" cy="5523631"/>
          </a:xfrm>
          <a:prstGeom prst="rect">
            <a:avLst/>
          </a:prstGeom>
        </p:spPr>
      </p:pic>
      <p:sp>
        <p:nvSpPr>
          <p:cNvPr id="5" name="Šipka: doprava 4">
            <a:extLst>
              <a:ext uri="{FF2B5EF4-FFF2-40B4-BE49-F238E27FC236}">
                <a16:creationId xmlns:a16="http://schemas.microsoft.com/office/drawing/2014/main" id="{487A8E74-9AA3-2559-7156-64A233FC20FA}"/>
              </a:ext>
            </a:extLst>
          </p:cNvPr>
          <p:cNvSpPr/>
          <p:nvPr/>
        </p:nvSpPr>
        <p:spPr>
          <a:xfrm>
            <a:off x="4206010" y="3242609"/>
            <a:ext cx="2520280" cy="2088232"/>
          </a:xfrm>
          <a:prstGeom prst="rightArrow">
            <a:avLst/>
          </a:prstGeom>
        </p:spPr>
        <p:style>
          <a:lnRef idx="1">
            <a:schemeClr val="accent6"/>
          </a:lnRef>
          <a:fillRef idx="2">
            <a:schemeClr val="accent6"/>
          </a:fillRef>
          <a:effectRef idx="1">
            <a:schemeClr val="accent6"/>
          </a:effectRef>
          <a:fontRef idx="minor">
            <a:schemeClr val="dk1"/>
          </a:fontRef>
        </p:style>
        <p:txBody>
          <a:bodyPr rtlCol="0" anchor="ctr"/>
          <a:lstStyle/>
          <a:p>
            <a:r>
              <a:rPr lang="pl-PL" sz="1800" cap="all">
                <a:solidFill>
                  <a:schemeClr val="tx1"/>
                </a:solidFill>
                <a:latin typeface="Arial" panose="020B0604020202020204" pitchFamily="34" charset="0"/>
                <a:cs typeface="Arial" panose="020B0604020202020204" pitchFamily="34" charset="0"/>
              </a:rPr>
              <a:t>Oblouk na I/10 nedaleko Železného brodu</a:t>
            </a:r>
            <a:endParaRPr lang="pl-PL" sz="1800" cap="all" dirty="0">
              <a:solidFill>
                <a:schemeClr val="tx1"/>
              </a:solidFill>
              <a:latin typeface="Arial" panose="020B0604020202020204" pitchFamily="34" charset="0"/>
              <a:cs typeface="Arial" panose="020B0604020202020204" pitchFamily="34" charset="0"/>
            </a:endParaRPr>
          </a:p>
        </p:txBody>
      </p:sp>
      <p:pic>
        <p:nvPicPr>
          <p:cNvPr id="6" name="Obrázek 5">
            <a:extLst>
              <a:ext uri="{FF2B5EF4-FFF2-40B4-BE49-F238E27FC236}">
                <a16:creationId xmlns:a16="http://schemas.microsoft.com/office/drawing/2014/main" id="{8F27E56A-6D81-8070-EE42-4E0428CB77BF}"/>
              </a:ext>
            </a:extLst>
          </p:cNvPr>
          <p:cNvPicPr>
            <a:picLocks noChangeAspect="1"/>
          </p:cNvPicPr>
          <p:nvPr/>
        </p:nvPicPr>
        <p:blipFill>
          <a:blip r:embed="rId7" cstate="print">
            <a:extLst>
              <a:ext uri="{28A0092B-C50C-407E-A947-70E740481C1C}">
                <a14:useLocalDpi xmlns:a14="http://schemas.microsoft.com/office/drawing/2010/main" val="0"/>
              </a:ext>
            </a:extLst>
          </a:blip>
          <a:srcRect l="3322" r="3322"/>
          <a:stretch/>
        </p:blipFill>
        <p:spPr>
          <a:xfrm>
            <a:off x="-5" y="1329948"/>
            <a:ext cx="9144000" cy="5539088"/>
          </a:xfrm>
          <a:prstGeom prst="rect">
            <a:avLst/>
          </a:prstGeom>
        </p:spPr>
      </p:pic>
      <p:sp>
        <p:nvSpPr>
          <p:cNvPr id="11" name="Obdélník 10"/>
          <p:cNvSpPr/>
          <p:nvPr/>
        </p:nvSpPr>
        <p:spPr>
          <a:xfrm>
            <a:off x="466385" y="5940027"/>
            <a:ext cx="8211219" cy="707886"/>
          </a:xfrm>
          <a:prstGeom prst="rect">
            <a:avLst/>
          </a:prstGeom>
          <a:solidFill>
            <a:schemeClr val="bg1">
              <a:alpha val="61000"/>
            </a:schemeClr>
          </a:solidFill>
        </p:spPr>
        <p:txBody>
          <a:bodyPr wrap="square">
            <a:spAutoFit/>
          </a:bodyPr>
          <a:lstStyle/>
          <a:p>
            <a:r>
              <a:rPr lang="cs-CZ" sz="2000" dirty="0">
                <a:latin typeface="Arial" panose="020B0604020202020204" pitchFamily="34" charset="0"/>
                <a:cs typeface="Arial" panose="020B0604020202020204" pitchFamily="34" charset="0"/>
              </a:rPr>
              <a:t>Byla provedena instalace mikrokoberce s BPU a došlo k doplnění SDZ Z3 v </a:t>
            </a:r>
            <a:r>
              <a:rPr lang="cs-CZ" sz="2000" dirty="0" err="1">
                <a:latin typeface="Arial" panose="020B0604020202020204" pitchFamily="34" charset="0"/>
                <a:cs typeface="Arial" panose="020B0604020202020204" pitchFamily="34" charset="0"/>
              </a:rPr>
              <a:t>retroreflexi</a:t>
            </a:r>
            <a:r>
              <a:rPr lang="cs-CZ" sz="2000"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20104098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1000"/>
                                        <p:tgtEl>
                                          <p:spTgt spid="11"/>
                                        </p:tgtEl>
                                      </p:cBhvr>
                                    </p:animEffect>
                                    <p:anim calcmode="lin" valueType="num">
                                      <p:cBhvr>
                                        <p:cTn id="20" dur="1000" fill="hold"/>
                                        <p:tgtEl>
                                          <p:spTgt spid="11"/>
                                        </p:tgtEl>
                                        <p:attrNameLst>
                                          <p:attrName>ppt_x</p:attrName>
                                        </p:attrNameLst>
                                      </p:cBhvr>
                                      <p:tavLst>
                                        <p:tav tm="0">
                                          <p:val>
                                            <p:strVal val="#ppt_x"/>
                                          </p:val>
                                        </p:tav>
                                        <p:tav tm="100000">
                                          <p:val>
                                            <p:strVal val="#ppt_x"/>
                                          </p:val>
                                        </p:tav>
                                      </p:tavLst>
                                    </p:anim>
                                    <p:anim calcmode="lin" valueType="num">
                                      <p:cBhvr>
                                        <p:cTn id="21"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1"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Obrázek 13">
            <a:extLst>
              <a:ext uri="{FF2B5EF4-FFF2-40B4-BE49-F238E27FC236}">
                <a16:creationId xmlns:a16="http://schemas.microsoft.com/office/drawing/2014/main" id="{C4AA14BE-13D5-EF4E-85B6-BDB12BD69AC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16706" b="80652"/>
          <a:stretch/>
        </p:blipFill>
        <p:spPr>
          <a:xfrm>
            <a:off x="0" y="-17881"/>
            <a:ext cx="9144000" cy="1358650"/>
          </a:xfrm>
          <a:prstGeom prst="rect">
            <a:avLst/>
          </a:prstGeom>
        </p:spPr>
      </p:pic>
      <p:pic>
        <p:nvPicPr>
          <p:cNvPr id="13" name="Obrázek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1323" y="185647"/>
            <a:ext cx="1038366" cy="1019136"/>
          </a:xfrm>
          <a:prstGeom prst="rect">
            <a:avLst/>
          </a:prstGeom>
        </p:spPr>
      </p:pic>
      <p:pic>
        <p:nvPicPr>
          <p:cNvPr id="17" name="Obrázek 16" descr="Obsah obrázku LEGO, hračka, muž&#10;&#10;Popis byl vytvořen automaticky">
            <a:extLst>
              <a:ext uri="{FF2B5EF4-FFF2-40B4-BE49-F238E27FC236}">
                <a16:creationId xmlns:a16="http://schemas.microsoft.com/office/drawing/2014/main" id="{7A4DC78D-FAA5-5149-B4D3-2183100E5A9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436096" y="-172218"/>
            <a:ext cx="3816801" cy="1873026"/>
          </a:xfrm>
          <a:prstGeom prst="rect">
            <a:avLst/>
          </a:prstGeom>
        </p:spPr>
      </p:pic>
      <p:sp>
        <p:nvSpPr>
          <p:cNvPr id="12" name="TextovéPole 11"/>
          <p:cNvSpPr txBox="1">
            <a:spLocks/>
          </p:cNvSpPr>
          <p:nvPr/>
        </p:nvSpPr>
        <p:spPr>
          <a:xfrm>
            <a:off x="1327440" y="122750"/>
            <a:ext cx="4138710" cy="954107"/>
          </a:xfrm>
          <a:prstGeom prst="rect">
            <a:avLst/>
          </a:prstGeom>
          <a:noFill/>
        </p:spPr>
        <p:txBody>
          <a:bodyPr wrap="square" rtlCol="0">
            <a:spAutoFit/>
          </a:bodyPr>
          <a:lstStyle/>
          <a:p>
            <a:r>
              <a:rPr lang="cs-CZ" sz="2800" b="1" dirty="0">
                <a:solidFill>
                  <a:srgbClr val="92D050"/>
                </a:solidFill>
                <a:latin typeface="Arial" panose="020B0604020202020204" pitchFamily="34" charset="0"/>
                <a:cs typeface="Arial" panose="020B0604020202020204" pitchFamily="34" charset="0"/>
              </a:rPr>
              <a:t>Realizovaná opatření  Liberecký kraj</a:t>
            </a:r>
          </a:p>
        </p:txBody>
      </p:sp>
      <p:sp>
        <p:nvSpPr>
          <p:cNvPr id="18" name="Obdélník 17">
            <a:extLst>
              <a:ext uri="{FF2B5EF4-FFF2-40B4-BE49-F238E27FC236}">
                <a16:creationId xmlns:a16="http://schemas.microsoft.com/office/drawing/2014/main" id="{48C43A74-C49C-6847-8F9C-726272DF5DAC}"/>
              </a:ext>
            </a:extLst>
          </p:cNvPr>
          <p:cNvSpPr/>
          <p:nvPr/>
        </p:nvSpPr>
        <p:spPr>
          <a:xfrm>
            <a:off x="0" y="1340768"/>
            <a:ext cx="766126" cy="45719"/>
          </a:xfrm>
          <a:prstGeom prst="rect">
            <a:avLst/>
          </a:prstGeom>
          <a:solidFill>
            <a:srgbClr val="F188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9" name="Obdélník 18">
            <a:extLst>
              <a:ext uri="{FF2B5EF4-FFF2-40B4-BE49-F238E27FC236}">
                <a16:creationId xmlns:a16="http://schemas.microsoft.com/office/drawing/2014/main" id="{34648D4E-87FD-C245-8337-947604325BE2}"/>
              </a:ext>
            </a:extLst>
          </p:cNvPr>
          <p:cNvSpPr/>
          <p:nvPr/>
        </p:nvSpPr>
        <p:spPr>
          <a:xfrm>
            <a:off x="4644008" y="1340768"/>
            <a:ext cx="4499992" cy="45719"/>
          </a:xfrm>
          <a:prstGeom prst="rect">
            <a:avLst/>
          </a:prstGeom>
          <a:solidFill>
            <a:srgbClr val="F188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1" name="TextovéPole 20">
            <a:extLst>
              <a:ext uri="{FF2B5EF4-FFF2-40B4-BE49-F238E27FC236}">
                <a16:creationId xmlns:a16="http://schemas.microsoft.com/office/drawing/2014/main" id="{B7BE0592-1842-B04C-B1FF-C299AFE8F50D}"/>
              </a:ext>
            </a:extLst>
          </p:cNvPr>
          <p:cNvSpPr txBox="1"/>
          <p:nvPr/>
        </p:nvSpPr>
        <p:spPr>
          <a:xfrm>
            <a:off x="0" y="1340768"/>
            <a:ext cx="9143998" cy="400110"/>
          </a:xfrm>
          <a:prstGeom prst="rect">
            <a:avLst/>
          </a:prstGeom>
          <a:solidFill>
            <a:srgbClr val="F18878"/>
          </a:solidFill>
        </p:spPr>
        <p:txBody>
          <a:bodyPr wrap="square" rtlCol="0">
            <a:spAutoFit/>
          </a:bodyPr>
          <a:lstStyle/>
          <a:p>
            <a:r>
              <a:rPr lang="pl-PL" sz="2000" cap="all" dirty="0">
                <a:solidFill>
                  <a:prstClr val="white"/>
                </a:solidFill>
                <a:latin typeface="Arial" panose="020B0604020202020204" pitchFamily="34" charset="0"/>
                <a:cs typeface="Arial" panose="020B0604020202020204" pitchFamily="34" charset="0"/>
              </a:rPr>
              <a:t>Úsek na silnici I/13 u Mníšku</a:t>
            </a:r>
          </a:p>
        </p:txBody>
      </p:sp>
      <p:pic>
        <p:nvPicPr>
          <p:cNvPr id="2" name="Obrázek 1">
            <a:extLst>
              <a:ext uri="{FF2B5EF4-FFF2-40B4-BE49-F238E27FC236}">
                <a16:creationId xmlns:a16="http://schemas.microsoft.com/office/drawing/2014/main" id="{93BE8323-6379-BD82-69E4-DA803D15548C}"/>
              </a:ext>
            </a:extLst>
          </p:cNvPr>
          <p:cNvPicPr>
            <a:picLocks noChangeAspect="1"/>
          </p:cNvPicPr>
          <p:nvPr/>
        </p:nvPicPr>
        <p:blipFill rotWithShape="1">
          <a:blip r:embed="rId6"/>
          <a:srcRect l="53150" r="2750" b="5441"/>
          <a:stretch/>
        </p:blipFill>
        <p:spPr>
          <a:xfrm>
            <a:off x="0" y="1334369"/>
            <a:ext cx="9143999" cy="5523631"/>
          </a:xfrm>
          <a:prstGeom prst="rect">
            <a:avLst/>
          </a:prstGeom>
        </p:spPr>
      </p:pic>
      <p:sp>
        <p:nvSpPr>
          <p:cNvPr id="3" name="Šipka: doleva 2">
            <a:extLst>
              <a:ext uri="{FF2B5EF4-FFF2-40B4-BE49-F238E27FC236}">
                <a16:creationId xmlns:a16="http://schemas.microsoft.com/office/drawing/2014/main" id="{F3A813D1-D8F6-E374-C8FD-DA961B0E5D8A}"/>
              </a:ext>
            </a:extLst>
          </p:cNvPr>
          <p:cNvSpPr/>
          <p:nvPr/>
        </p:nvSpPr>
        <p:spPr>
          <a:xfrm>
            <a:off x="1187624" y="1967426"/>
            <a:ext cx="2294199" cy="1873026"/>
          </a:xfrm>
          <a:prstGeom prst="leftArrow">
            <a:avLst/>
          </a:prstGeom>
        </p:spPr>
        <p:style>
          <a:lnRef idx="1">
            <a:schemeClr val="accent6"/>
          </a:lnRef>
          <a:fillRef idx="2">
            <a:schemeClr val="accent6"/>
          </a:fillRef>
          <a:effectRef idx="1">
            <a:schemeClr val="accent6"/>
          </a:effectRef>
          <a:fontRef idx="minor">
            <a:schemeClr val="dk1"/>
          </a:fontRef>
        </p:style>
        <p:txBody>
          <a:bodyPr rtlCol="0" anchor="ctr"/>
          <a:lstStyle/>
          <a:p>
            <a:r>
              <a:rPr lang="pl-PL" sz="1800" cap="all">
                <a:solidFill>
                  <a:schemeClr val="tx1"/>
                </a:solidFill>
                <a:latin typeface="Arial" panose="020B0604020202020204" pitchFamily="34" charset="0"/>
                <a:cs typeface="Arial" panose="020B0604020202020204" pitchFamily="34" charset="0"/>
              </a:rPr>
              <a:t>Úsek silnice I/13 u obce Okrouhlá</a:t>
            </a:r>
            <a:endParaRPr lang="pl-PL" sz="1800" cap="all" dirty="0">
              <a:solidFill>
                <a:schemeClr val="tx1"/>
              </a:solidFill>
              <a:latin typeface="Arial" panose="020B0604020202020204" pitchFamily="34" charset="0"/>
              <a:cs typeface="Arial" panose="020B0604020202020204" pitchFamily="34" charset="0"/>
            </a:endParaRPr>
          </a:p>
        </p:txBody>
      </p:sp>
      <p:pic>
        <p:nvPicPr>
          <p:cNvPr id="4" name="Obrázek 3">
            <a:extLst>
              <a:ext uri="{FF2B5EF4-FFF2-40B4-BE49-F238E27FC236}">
                <a16:creationId xmlns:a16="http://schemas.microsoft.com/office/drawing/2014/main" id="{A693F19B-8CFF-801E-E3BE-DF2DF404DE7F}"/>
              </a:ext>
            </a:extLst>
          </p:cNvPr>
          <p:cNvPicPr>
            <a:picLocks noChangeAspect="1"/>
          </p:cNvPicPr>
          <p:nvPr/>
        </p:nvPicPr>
        <p:blipFill>
          <a:blip r:embed="rId7" cstate="print">
            <a:extLst>
              <a:ext uri="{28A0092B-C50C-407E-A947-70E740481C1C}">
                <a14:useLocalDpi xmlns:a14="http://schemas.microsoft.com/office/drawing/2010/main" val="0"/>
              </a:ext>
            </a:extLst>
          </a:blip>
          <a:srcRect l="3440" r="3440"/>
          <a:stretch/>
        </p:blipFill>
        <p:spPr>
          <a:xfrm>
            <a:off x="-187" y="1328154"/>
            <a:ext cx="9144185" cy="5529846"/>
          </a:xfrm>
          <a:prstGeom prst="rect">
            <a:avLst/>
          </a:prstGeom>
        </p:spPr>
      </p:pic>
      <p:sp>
        <p:nvSpPr>
          <p:cNvPr id="11" name="Obdélník 10"/>
          <p:cNvSpPr/>
          <p:nvPr/>
        </p:nvSpPr>
        <p:spPr>
          <a:xfrm>
            <a:off x="466295" y="6093296"/>
            <a:ext cx="8211219" cy="400110"/>
          </a:xfrm>
          <a:prstGeom prst="rect">
            <a:avLst/>
          </a:prstGeom>
          <a:solidFill>
            <a:schemeClr val="bg1">
              <a:alpha val="61000"/>
            </a:schemeClr>
          </a:solidFill>
        </p:spPr>
        <p:txBody>
          <a:bodyPr wrap="square">
            <a:spAutoFit/>
          </a:bodyPr>
          <a:lstStyle/>
          <a:p>
            <a:r>
              <a:rPr lang="cs-CZ" sz="2000" dirty="0">
                <a:latin typeface="Arial" panose="020B0604020202020204" pitchFamily="34" charset="0"/>
                <a:cs typeface="Arial" panose="020B0604020202020204" pitchFamily="34" charset="0"/>
              </a:rPr>
              <a:t>Byla provedena protismyková úprava v černém provedení.</a:t>
            </a:r>
          </a:p>
        </p:txBody>
      </p:sp>
    </p:spTree>
    <p:extLst>
      <p:ext uri="{BB962C8B-B14F-4D97-AF65-F5344CB8AC3E}">
        <p14:creationId xmlns:p14="http://schemas.microsoft.com/office/powerpoint/2010/main" val="15253298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1000"/>
                                        <p:tgtEl>
                                          <p:spTgt spid="11"/>
                                        </p:tgtEl>
                                      </p:cBhvr>
                                    </p:animEffect>
                                    <p:anim calcmode="lin" valueType="num">
                                      <p:cBhvr>
                                        <p:cTn id="20" dur="1000" fill="hold"/>
                                        <p:tgtEl>
                                          <p:spTgt spid="11"/>
                                        </p:tgtEl>
                                        <p:attrNameLst>
                                          <p:attrName>ppt_x</p:attrName>
                                        </p:attrNameLst>
                                      </p:cBhvr>
                                      <p:tavLst>
                                        <p:tav tm="0">
                                          <p:val>
                                            <p:strVal val="#ppt_x"/>
                                          </p:val>
                                        </p:tav>
                                        <p:tav tm="100000">
                                          <p:val>
                                            <p:strVal val="#ppt_x"/>
                                          </p:val>
                                        </p:tav>
                                      </p:tavLst>
                                    </p:anim>
                                    <p:anim calcmode="lin" valueType="num">
                                      <p:cBhvr>
                                        <p:cTn id="21"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1"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Obrázek 13">
            <a:extLst>
              <a:ext uri="{FF2B5EF4-FFF2-40B4-BE49-F238E27FC236}">
                <a16:creationId xmlns:a16="http://schemas.microsoft.com/office/drawing/2014/main" id="{C4AA14BE-13D5-EF4E-85B6-BDB12BD69AC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16706" b="80652"/>
          <a:stretch/>
        </p:blipFill>
        <p:spPr>
          <a:xfrm>
            <a:off x="0" y="-17881"/>
            <a:ext cx="9144000" cy="1358650"/>
          </a:xfrm>
          <a:prstGeom prst="rect">
            <a:avLst/>
          </a:prstGeom>
        </p:spPr>
      </p:pic>
      <p:pic>
        <p:nvPicPr>
          <p:cNvPr id="13" name="Obrázek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1323" y="185647"/>
            <a:ext cx="1038366" cy="1019136"/>
          </a:xfrm>
          <a:prstGeom prst="rect">
            <a:avLst/>
          </a:prstGeom>
        </p:spPr>
      </p:pic>
      <p:pic>
        <p:nvPicPr>
          <p:cNvPr id="17" name="Obrázek 16" descr="Obsah obrázku LEGO, hračka, muž&#10;&#10;Popis byl vytvořen automaticky">
            <a:extLst>
              <a:ext uri="{FF2B5EF4-FFF2-40B4-BE49-F238E27FC236}">
                <a16:creationId xmlns:a16="http://schemas.microsoft.com/office/drawing/2014/main" id="{7A4DC78D-FAA5-5149-B4D3-2183100E5A9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436096" y="-172218"/>
            <a:ext cx="3816801" cy="1873026"/>
          </a:xfrm>
          <a:prstGeom prst="rect">
            <a:avLst/>
          </a:prstGeom>
        </p:spPr>
      </p:pic>
      <p:sp>
        <p:nvSpPr>
          <p:cNvPr id="12" name="TextovéPole 11"/>
          <p:cNvSpPr txBox="1">
            <a:spLocks/>
          </p:cNvSpPr>
          <p:nvPr/>
        </p:nvSpPr>
        <p:spPr>
          <a:xfrm>
            <a:off x="1327440" y="122750"/>
            <a:ext cx="4138710" cy="954107"/>
          </a:xfrm>
          <a:prstGeom prst="rect">
            <a:avLst/>
          </a:prstGeom>
          <a:noFill/>
        </p:spPr>
        <p:txBody>
          <a:bodyPr wrap="square" rtlCol="0">
            <a:spAutoFit/>
          </a:bodyPr>
          <a:lstStyle/>
          <a:p>
            <a:r>
              <a:rPr lang="cs-CZ" sz="2800" b="1" dirty="0">
                <a:solidFill>
                  <a:srgbClr val="92D050"/>
                </a:solidFill>
                <a:latin typeface="Arial" panose="020B0604020202020204" pitchFamily="34" charset="0"/>
                <a:cs typeface="Arial" panose="020B0604020202020204" pitchFamily="34" charset="0"/>
              </a:rPr>
              <a:t>Realizovaná opatření  Liberecký kraj</a:t>
            </a:r>
          </a:p>
        </p:txBody>
      </p:sp>
      <p:sp>
        <p:nvSpPr>
          <p:cNvPr id="18" name="Obdélník 17">
            <a:extLst>
              <a:ext uri="{FF2B5EF4-FFF2-40B4-BE49-F238E27FC236}">
                <a16:creationId xmlns:a16="http://schemas.microsoft.com/office/drawing/2014/main" id="{48C43A74-C49C-6847-8F9C-726272DF5DAC}"/>
              </a:ext>
            </a:extLst>
          </p:cNvPr>
          <p:cNvSpPr/>
          <p:nvPr/>
        </p:nvSpPr>
        <p:spPr>
          <a:xfrm>
            <a:off x="0" y="1340768"/>
            <a:ext cx="766126" cy="45719"/>
          </a:xfrm>
          <a:prstGeom prst="rect">
            <a:avLst/>
          </a:prstGeom>
          <a:solidFill>
            <a:srgbClr val="F188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9" name="Obdélník 18">
            <a:extLst>
              <a:ext uri="{FF2B5EF4-FFF2-40B4-BE49-F238E27FC236}">
                <a16:creationId xmlns:a16="http://schemas.microsoft.com/office/drawing/2014/main" id="{34648D4E-87FD-C245-8337-947604325BE2}"/>
              </a:ext>
            </a:extLst>
          </p:cNvPr>
          <p:cNvSpPr/>
          <p:nvPr/>
        </p:nvSpPr>
        <p:spPr>
          <a:xfrm>
            <a:off x="4644008" y="1340768"/>
            <a:ext cx="4499992" cy="45719"/>
          </a:xfrm>
          <a:prstGeom prst="rect">
            <a:avLst/>
          </a:prstGeom>
          <a:solidFill>
            <a:srgbClr val="F188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1" name="TextovéPole 20">
            <a:extLst>
              <a:ext uri="{FF2B5EF4-FFF2-40B4-BE49-F238E27FC236}">
                <a16:creationId xmlns:a16="http://schemas.microsoft.com/office/drawing/2014/main" id="{B7BE0592-1842-B04C-B1FF-C299AFE8F50D}"/>
              </a:ext>
            </a:extLst>
          </p:cNvPr>
          <p:cNvSpPr txBox="1"/>
          <p:nvPr/>
        </p:nvSpPr>
        <p:spPr>
          <a:xfrm>
            <a:off x="0" y="1340768"/>
            <a:ext cx="9143998" cy="400110"/>
          </a:xfrm>
          <a:prstGeom prst="rect">
            <a:avLst/>
          </a:prstGeom>
          <a:solidFill>
            <a:srgbClr val="F18878"/>
          </a:solidFill>
        </p:spPr>
        <p:txBody>
          <a:bodyPr wrap="square" rtlCol="0">
            <a:spAutoFit/>
          </a:bodyPr>
          <a:lstStyle/>
          <a:p>
            <a:r>
              <a:rPr lang="pl-PL" sz="2000" cap="all" dirty="0">
                <a:solidFill>
                  <a:prstClr val="white"/>
                </a:solidFill>
                <a:latin typeface="Arial" panose="020B0604020202020204" pitchFamily="34" charset="0"/>
                <a:cs typeface="Arial" panose="020B0604020202020204" pitchFamily="34" charset="0"/>
              </a:rPr>
              <a:t>Úsek na silnici I/13 u Mníšku</a:t>
            </a:r>
          </a:p>
        </p:txBody>
      </p:sp>
      <p:pic>
        <p:nvPicPr>
          <p:cNvPr id="2" name="Obrázek 1">
            <a:extLst>
              <a:ext uri="{FF2B5EF4-FFF2-40B4-BE49-F238E27FC236}">
                <a16:creationId xmlns:a16="http://schemas.microsoft.com/office/drawing/2014/main" id="{93BE8323-6379-BD82-69E4-DA803D15548C}"/>
              </a:ext>
            </a:extLst>
          </p:cNvPr>
          <p:cNvPicPr>
            <a:picLocks noChangeAspect="1"/>
          </p:cNvPicPr>
          <p:nvPr/>
        </p:nvPicPr>
        <p:blipFill rotWithShape="1">
          <a:blip r:embed="rId6"/>
          <a:srcRect l="53150" r="2750" b="5441"/>
          <a:stretch/>
        </p:blipFill>
        <p:spPr>
          <a:xfrm>
            <a:off x="0" y="1334369"/>
            <a:ext cx="9143999" cy="5523631"/>
          </a:xfrm>
          <a:prstGeom prst="rect">
            <a:avLst/>
          </a:prstGeom>
        </p:spPr>
      </p:pic>
      <p:sp>
        <p:nvSpPr>
          <p:cNvPr id="3" name="Šipka: doleva 2">
            <a:extLst>
              <a:ext uri="{FF2B5EF4-FFF2-40B4-BE49-F238E27FC236}">
                <a16:creationId xmlns:a16="http://schemas.microsoft.com/office/drawing/2014/main" id="{F3A813D1-D8F6-E374-C8FD-DA961B0E5D8A}"/>
              </a:ext>
            </a:extLst>
          </p:cNvPr>
          <p:cNvSpPr/>
          <p:nvPr/>
        </p:nvSpPr>
        <p:spPr>
          <a:xfrm>
            <a:off x="1102596" y="4984974"/>
            <a:ext cx="2294199" cy="1873026"/>
          </a:xfrm>
          <a:prstGeom prst="leftArrow">
            <a:avLst/>
          </a:prstGeom>
        </p:spPr>
        <p:style>
          <a:lnRef idx="1">
            <a:schemeClr val="accent6"/>
          </a:lnRef>
          <a:fillRef idx="2">
            <a:schemeClr val="accent6"/>
          </a:fillRef>
          <a:effectRef idx="1">
            <a:schemeClr val="accent6"/>
          </a:effectRef>
          <a:fontRef idx="minor">
            <a:schemeClr val="dk1"/>
          </a:fontRef>
        </p:style>
        <p:txBody>
          <a:bodyPr rtlCol="0" anchor="ctr"/>
          <a:lstStyle/>
          <a:p>
            <a:r>
              <a:rPr lang="pl-PL" cap="all" dirty="0">
                <a:solidFill>
                  <a:schemeClr val="tx1"/>
                </a:solidFill>
                <a:latin typeface="Arial" panose="020B0604020202020204" pitchFamily="34" charset="0"/>
                <a:cs typeface="Arial" panose="020B0604020202020204" pitchFamily="34" charset="0"/>
              </a:rPr>
              <a:t>Úsek silnice I/9 u města Dubá</a:t>
            </a:r>
          </a:p>
        </p:txBody>
      </p:sp>
      <p:pic>
        <p:nvPicPr>
          <p:cNvPr id="4" name="Obrázek 3">
            <a:extLst>
              <a:ext uri="{FF2B5EF4-FFF2-40B4-BE49-F238E27FC236}">
                <a16:creationId xmlns:a16="http://schemas.microsoft.com/office/drawing/2014/main" id="{A693F19B-8CFF-801E-E3BE-DF2DF404DE7F}"/>
              </a:ext>
            </a:extLst>
          </p:cNvPr>
          <p:cNvPicPr>
            <a:picLocks noChangeAspect="1"/>
          </p:cNvPicPr>
          <p:nvPr/>
        </p:nvPicPr>
        <p:blipFill>
          <a:blip r:embed="rId7" cstate="print">
            <a:extLst>
              <a:ext uri="{28A0092B-C50C-407E-A947-70E740481C1C}">
                <a14:useLocalDpi xmlns:a14="http://schemas.microsoft.com/office/drawing/2010/main" val="0"/>
              </a:ext>
            </a:extLst>
          </a:blip>
          <a:srcRect l="3546" r="3546"/>
          <a:stretch/>
        </p:blipFill>
        <p:spPr>
          <a:xfrm>
            <a:off x="-187" y="1334369"/>
            <a:ext cx="9144185" cy="5529846"/>
          </a:xfrm>
          <a:prstGeom prst="rect">
            <a:avLst/>
          </a:prstGeom>
        </p:spPr>
      </p:pic>
      <p:sp>
        <p:nvSpPr>
          <p:cNvPr id="11" name="Obdélník 10"/>
          <p:cNvSpPr/>
          <p:nvPr/>
        </p:nvSpPr>
        <p:spPr>
          <a:xfrm>
            <a:off x="383063" y="6093296"/>
            <a:ext cx="8211219" cy="707886"/>
          </a:xfrm>
          <a:prstGeom prst="rect">
            <a:avLst/>
          </a:prstGeom>
          <a:solidFill>
            <a:schemeClr val="bg1">
              <a:alpha val="61000"/>
            </a:schemeClr>
          </a:solidFill>
        </p:spPr>
        <p:txBody>
          <a:bodyPr wrap="square">
            <a:spAutoFit/>
          </a:bodyPr>
          <a:lstStyle/>
          <a:p>
            <a:r>
              <a:rPr lang="cs-CZ" sz="2000" dirty="0">
                <a:latin typeface="Arial" panose="020B0604020202020204" pitchFamily="34" charset="0"/>
                <a:cs typeface="Arial" panose="020B0604020202020204" pitchFamily="34" charset="0"/>
              </a:rPr>
              <a:t>Byla provedena protismyková úprava v černém provedení a SDZ doporučená rychlost 50 km/h.</a:t>
            </a:r>
          </a:p>
        </p:txBody>
      </p:sp>
    </p:spTree>
    <p:extLst>
      <p:ext uri="{BB962C8B-B14F-4D97-AF65-F5344CB8AC3E}">
        <p14:creationId xmlns:p14="http://schemas.microsoft.com/office/powerpoint/2010/main" val="25187630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1000"/>
                                        <p:tgtEl>
                                          <p:spTgt spid="11"/>
                                        </p:tgtEl>
                                      </p:cBhvr>
                                    </p:animEffect>
                                    <p:anim calcmode="lin" valueType="num">
                                      <p:cBhvr>
                                        <p:cTn id="20" dur="1000" fill="hold"/>
                                        <p:tgtEl>
                                          <p:spTgt spid="11"/>
                                        </p:tgtEl>
                                        <p:attrNameLst>
                                          <p:attrName>ppt_x</p:attrName>
                                        </p:attrNameLst>
                                      </p:cBhvr>
                                      <p:tavLst>
                                        <p:tav tm="0">
                                          <p:val>
                                            <p:strVal val="#ppt_x"/>
                                          </p:val>
                                        </p:tav>
                                        <p:tav tm="100000">
                                          <p:val>
                                            <p:strVal val="#ppt_x"/>
                                          </p:val>
                                        </p:tav>
                                      </p:tavLst>
                                    </p:anim>
                                    <p:anim calcmode="lin" valueType="num">
                                      <p:cBhvr>
                                        <p:cTn id="21"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1"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Obrázek 13">
            <a:extLst>
              <a:ext uri="{FF2B5EF4-FFF2-40B4-BE49-F238E27FC236}">
                <a16:creationId xmlns:a16="http://schemas.microsoft.com/office/drawing/2014/main" id="{C4AA14BE-13D5-EF4E-85B6-BDB12BD69AC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16706" b="80652"/>
          <a:stretch/>
        </p:blipFill>
        <p:spPr>
          <a:xfrm>
            <a:off x="0" y="-17881"/>
            <a:ext cx="9144000" cy="1358650"/>
          </a:xfrm>
          <a:prstGeom prst="rect">
            <a:avLst/>
          </a:prstGeom>
        </p:spPr>
      </p:pic>
      <p:pic>
        <p:nvPicPr>
          <p:cNvPr id="13" name="Obrázek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1323" y="185647"/>
            <a:ext cx="1038366" cy="1019136"/>
          </a:xfrm>
          <a:prstGeom prst="rect">
            <a:avLst/>
          </a:prstGeom>
        </p:spPr>
      </p:pic>
      <p:pic>
        <p:nvPicPr>
          <p:cNvPr id="17" name="Obrázek 16" descr="Obsah obrázku LEGO, hračka, muž&#10;&#10;Popis byl vytvořen automaticky">
            <a:extLst>
              <a:ext uri="{FF2B5EF4-FFF2-40B4-BE49-F238E27FC236}">
                <a16:creationId xmlns:a16="http://schemas.microsoft.com/office/drawing/2014/main" id="{7A4DC78D-FAA5-5149-B4D3-2183100E5A9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436096" y="-172218"/>
            <a:ext cx="3816801" cy="1873026"/>
          </a:xfrm>
          <a:prstGeom prst="rect">
            <a:avLst/>
          </a:prstGeom>
        </p:spPr>
      </p:pic>
      <p:sp>
        <p:nvSpPr>
          <p:cNvPr id="12" name="TextovéPole 11"/>
          <p:cNvSpPr txBox="1">
            <a:spLocks/>
          </p:cNvSpPr>
          <p:nvPr/>
        </p:nvSpPr>
        <p:spPr>
          <a:xfrm>
            <a:off x="1327440" y="122750"/>
            <a:ext cx="4138710" cy="954107"/>
          </a:xfrm>
          <a:prstGeom prst="rect">
            <a:avLst/>
          </a:prstGeom>
          <a:noFill/>
        </p:spPr>
        <p:txBody>
          <a:bodyPr wrap="square" rtlCol="0">
            <a:spAutoFit/>
          </a:bodyPr>
          <a:lstStyle/>
          <a:p>
            <a:r>
              <a:rPr lang="cs-CZ" sz="2800" b="1" dirty="0">
                <a:solidFill>
                  <a:srgbClr val="92D050"/>
                </a:solidFill>
                <a:latin typeface="Arial" panose="020B0604020202020204" pitchFamily="34" charset="0"/>
                <a:cs typeface="Arial" panose="020B0604020202020204" pitchFamily="34" charset="0"/>
              </a:rPr>
              <a:t>Realizovaná opatření  Liberecký kraj</a:t>
            </a:r>
          </a:p>
        </p:txBody>
      </p:sp>
      <p:sp>
        <p:nvSpPr>
          <p:cNvPr id="18" name="Obdélník 17">
            <a:extLst>
              <a:ext uri="{FF2B5EF4-FFF2-40B4-BE49-F238E27FC236}">
                <a16:creationId xmlns:a16="http://schemas.microsoft.com/office/drawing/2014/main" id="{48C43A74-C49C-6847-8F9C-726272DF5DAC}"/>
              </a:ext>
            </a:extLst>
          </p:cNvPr>
          <p:cNvSpPr/>
          <p:nvPr/>
        </p:nvSpPr>
        <p:spPr>
          <a:xfrm>
            <a:off x="0" y="1340768"/>
            <a:ext cx="766126" cy="45719"/>
          </a:xfrm>
          <a:prstGeom prst="rect">
            <a:avLst/>
          </a:prstGeom>
          <a:solidFill>
            <a:srgbClr val="F188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9" name="Obdélník 18">
            <a:extLst>
              <a:ext uri="{FF2B5EF4-FFF2-40B4-BE49-F238E27FC236}">
                <a16:creationId xmlns:a16="http://schemas.microsoft.com/office/drawing/2014/main" id="{34648D4E-87FD-C245-8337-947604325BE2}"/>
              </a:ext>
            </a:extLst>
          </p:cNvPr>
          <p:cNvSpPr/>
          <p:nvPr/>
        </p:nvSpPr>
        <p:spPr>
          <a:xfrm>
            <a:off x="4644008" y="1340768"/>
            <a:ext cx="4499992" cy="45719"/>
          </a:xfrm>
          <a:prstGeom prst="rect">
            <a:avLst/>
          </a:prstGeom>
          <a:solidFill>
            <a:srgbClr val="F188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1" name="TextovéPole 20">
            <a:extLst>
              <a:ext uri="{FF2B5EF4-FFF2-40B4-BE49-F238E27FC236}">
                <a16:creationId xmlns:a16="http://schemas.microsoft.com/office/drawing/2014/main" id="{B7BE0592-1842-B04C-B1FF-C299AFE8F50D}"/>
              </a:ext>
            </a:extLst>
          </p:cNvPr>
          <p:cNvSpPr txBox="1"/>
          <p:nvPr/>
        </p:nvSpPr>
        <p:spPr>
          <a:xfrm>
            <a:off x="0" y="1340768"/>
            <a:ext cx="9143998" cy="400110"/>
          </a:xfrm>
          <a:prstGeom prst="rect">
            <a:avLst/>
          </a:prstGeom>
          <a:solidFill>
            <a:srgbClr val="F18878"/>
          </a:solidFill>
        </p:spPr>
        <p:txBody>
          <a:bodyPr wrap="square" rtlCol="0">
            <a:spAutoFit/>
          </a:bodyPr>
          <a:lstStyle/>
          <a:p>
            <a:r>
              <a:rPr lang="pl-PL" sz="2000" cap="all" dirty="0">
                <a:solidFill>
                  <a:prstClr val="white"/>
                </a:solidFill>
                <a:latin typeface="Arial" panose="020B0604020202020204" pitchFamily="34" charset="0"/>
                <a:cs typeface="Arial" panose="020B0604020202020204" pitchFamily="34" charset="0"/>
              </a:rPr>
              <a:t>Úsek na silnici I/13 u Mníšku</a:t>
            </a:r>
          </a:p>
        </p:txBody>
      </p:sp>
      <p:pic>
        <p:nvPicPr>
          <p:cNvPr id="2" name="Obrázek 1">
            <a:extLst>
              <a:ext uri="{FF2B5EF4-FFF2-40B4-BE49-F238E27FC236}">
                <a16:creationId xmlns:a16="http://schemas.microsoft.com/office/drawing/2014/main" id="{93BE8323-6379-BD82-69E4-DA803D15548C}"/>
              </a:ext>
            </a:extLst>
          </p:cNvPr>
          <p:cNvPicPr>
            <a:picLocks noChangeAspect="1"/>
          </p:cNvPicPr>
          <p:nvPr/>
        </p:nvPicPr>
        <p:blipFill rotWithShape="1">
          <a:blip r:embed="rId6"/>
          <a:srcRect l="53150" r="2750" b="5441"/>
          <a:stretch/>
        </p:blipFill>
        <p:spPr>
          <a:xfrm>
            <a:off x="-2" y="1334369"/>
            <a:ext cx="9143999" cy="5523631"/>
          </a:xfrm>
          <a:prstGeom prst="rect">
            <a:avLst/>
          </a:prstGeom>
        </p:spPr>
      </p:pic>
      <p:sp>
        <p:nvSpPr>
          <p:cNvPr id="3" name="Šipka: doleva 2">
            <a:extLst>
              <a:ext uri="{FF2B5EF4-FFF2-40B4-BE49-F238E27FC236}">
                <a16:creationId xmlns:a16="http://schemas.microsoft.com/office/drawing/2014/main" id="{F3A813D1-D8F6-E374-C8FD-DA961B0E5D8A}"/>
              </a:ext>
            </a:extLst>
          </p:cNvPr>
          <p:cNvSpPr/>
          <p:nvPr/>
        </p:nvSpPr>
        <p:spPr>
          <a:xfrm>
            <a:off x="5220072" y="3159671"/>
            <a:ext cx="2294199" cy="1873026"/>
          </a:xfrm>
          <a:prstGeom prst="leftArrow">
            <a:avLst/>
          </a:prstGeom>
        </p:spPr>
        <p:style>
          <a:lnRef idx="1">
            <a:schemeClr val="accent6"/>
          </a:lnRef>
          <a:fillRef idx="2">
            <a:schemeClr val="accent6"/>
          </a:fillRef>
          <a:effectRef idx="1">
            <a:schemeClr val="accent6"/>
          </a:effectRef>
          <a:fontRef idx="minor">
            <a:schemeClr val="dk1"/>
          </a:fontRef>
        </p:style>
        <p:txBody>
          <a:bodyPr rtlCol="0" anchor="ctr"/>
          <a:lstStyle/>
          <a:p>
            <a:r>
              <a:rPr lang="pl-PL" cap="all" dirty="0">
                <a:solidFill>
                  <a:schemeClr val="tx1"/>
                </a:solidFill>
                <a:latin typeface="Arial" panose="020B0604020202020204" pitchFamily="34" charset="0"/>
                <a:cs typeface="Arial" panose="020B0604020202020204" pitchFamily="34" charset="0"/>
              </a:rPr>
              <a:t>Úsek silnice II/278 u obce Bohdánkov</a:t>
            </a:r>
          </a:p>
        </p:txBody>
      </p:sp>
      <p:pic>
        <p:nvPicPr>
          <p:cNvPr id="6" name="Obrázek 5">
            <a:extLst>
              <a:ext uri="{FF2B5EF4-FFF2-40B4-BE49-F238E27FC236}">
                <a16:creationId xmlns:a16="http://schemas.microsoft.com/office/drawing/2014/main" id="{19A01620-1E14-8C43-5533-22319726D860}"/>
              </a:ext>
            </a:extLst>
          </p:cNvPr>
          <p:cNvPicPr>
            <a:picLocks noChangeAspect="1"/>
          </p:cNvPicPr>
          <p:nvPr/>
        </p:nvPicPr>
        <p:blipFill>
          <a:blip r:embed="rId7" cstate="print">
            <a:extLst>
              <a:ext uri="{28A0092B-C50C-407E-A947-70E740481C1C}">
                <a14:useLocalDpi xmlns:a14="http://schemas.microsoft.com/office/drawing/2010/main" val="0"/>
              </a:ext>
            </a:extLst>
          </a:blip>
          <a:srcRect l="3207" r="3207"/>
          <a:stretch/>
        </p:blipFill>
        <p:spPr>
          <a:xfrm>
            <a:off x="2" y="1341948"/>
            <a:ext cx="9143998" cy="5523632"/>
          </a:xfrm>
          <a:prstGeom prst="rect">
            <a:avLst/>
          </a:prstGeom>
        </p:spPr>
      </p:pic>
      <p:sp>
        <p:nvSpPr>
          <p:cNvPr id="11" name="Obdélník 10"/>
          <p:cNvSpPr/>
          <p:nvPr/>
        </p:nvSpPr>
        <p:spPr>
          <a:xfrm>
            <a:off x="466387" y="5511701"/>
            <a:ext cx="8211219" cy="1015663"/>
          </a:xfrm>
          <a:prstGeom prst="rect">
            <a:avLst/>
          </a:prstGeom>
          <a:solidFill>
            <a:schemeClr val="bg1">
              <a:alpha val="61000"/>
            </a:schemeClr>
          </a:solidFill>
        </p:spPr>
        <p:txBody>
          <a:bodyPr wrap="square">
            <a:spAutoFit/>
          </a:bodyPr>
          <a:lstStyle/>
          <a:p>
            <a:r>
              <a:rPr lang="cs-CZ" sz="2000" dirty="0">
                <a:latin typeface="Arial" panose="020B0604020202020204" pitchFamily="34" charset="0"/>
                <a:cs typeface="Arial" panose="020B0604020202020204" pitchFamily="34" charset="0"/>
              </a:rPr>
              <a:t>2022 - Instalace SDZ Z3 v reflexním podkladu, doporučená rychlost.</a:t>
            </a:r>
          </a:p>
          <a:p>
            <a:r>
              <a:rPr lang="cs-CZ" sz="2000" dirty="0">
                <a:latin typeface="Arial" panose="020B0604020202020204" pitchFamily="34" charset="0"/>
                <a:cs typeface="Arial" panose="020B0604020202020204" pitchFamily="34" charset="0"/>
              </a:rPr>
              <a:t>2023 – Podnět PČR na prověření </a:t>
            </a:r>
            <a:r>
              <a:rPr lang="cs-CZ" sz="2000" dirty="0" err="1">
                <a:latin typeface="Arial" panose="020B0604020202020204" pitchFamily="34" charset="0"/>
                <a:cs typeface="Arial" panose="020B0604020202020204" pitchFamily="34" charset="0"/>
              </a:rPr>
              <a:t>protismyků</a:t>
            </a:r>
            <a:r>
              <a:rPr lang="cs-CZ" sz="2000" dirty="0">
                <a:latin typeface="Arial" panose="020B0604020202020204" pitchFamily="34" charset="0"/>
                <a:cs typeface="Arial" panose="020B0604020202020204" pitchFamily="34" charset="0"/>
              </a:rPr>
              <a:t>, kontrola označila za vyhovující</a:t>
            </a:r>
          </a:p>
        </p:txBody>
      </p:sp>
    </p:spTree>
    <p:extLst>
      <p:ext uri="{BB962C8B-B14F-4D97-AF65-F5344CB8AC3E}">
        <p14:creationId xmlns:p14="http://schemas.microsoft.com/office/powerpoint/2010/main" val="14712540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1000"/>
                                        <p:tgtEl>
                                          <p:spTgt spid="11"/>
                                        </p:tgtEl>
                                      </p:cBhvr>
                                    </p:animEffect>
                                    <p:anim calcmode="lin" valueType="num">
                                      <p:cBhvr>
                                        <p:cTn id="20" dur="1000" fill="hold"/>
                                        <p:tgtEl>
                                          <p:spTgt spid="11"/>
                                        </p:tgtEl>
                                        <p:attrNameLst>
                                          <p:attrName>ppt_x</p:attrName>
                                        </p:attrNameLst>
                                      </p:cBhvr>
                                      <p:tavLst>
                                        <p:tav tm="0">
                                          <p:val>
                                            <p:strVal val="#ppt_x"/>
                                          </p:val>
                                        </p:tav>
                                        <p:tav tm="100000">
                                          <p:val>
                                            <p:strVal val="#ppt_x"/>
                                          </p:val>
                                        </p:tav>
                                      </p:tavLst>
                                    </p:anim>
                                    <p:anim calcmode="lin" valueType="num">
                                      <p:cBhvr>
                                        <p:cTn id="21"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1"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Obrázek 18">
            <a:extLst>
              <a:ext uri="{FF2B5EF4-FFF2-40B4-BE49-F238E27FC236}">
                <a16:creationId xmlns:a16="http://schemas.microsoft.com/office/drawing/2014/main" id="{BD94367D-3386-542F-86E1-1A4B1FBDCB32}"/>
              </a:ext>
            </a:extLst>
          </p:cNvPr>
          <p:cNvPicPr>
            <a:picLocks noChangeAspect="1"/>
          </p:cNvPicPr>
          <p:nvPr/>
        </p:nvPicPr>
        <p:blipFill>
          <a:blip r:embed="rId3"/>
          <a:stretch>
            <a:fillRect/>
          </a:stretch>
        </p:blipFill>
        <p:spPr>
          <a:xfrm>
            <a:off x="4644008" y="4141054"/>
            <a:ext cx="4431738" cy="2237382"/>
          </a:xfrm>
          <a:prstGeom prst="rect">
            <a:avLst/>
          </a:prstGeom>
        </p:spPr>
      </p:pic>
      <p:pic>
        <p:nvPicPr>
          <p:cNvPr id="9" name="Obrázek 8">
            <a:extLst>
              <a:ext uri="{FF2B5EF4-FFF2-40B4-BE49-F238E27FC236}">
                <a16:creationId xmlns:a16="http://schemas.microsoft.com/office/drawing/2014/main" id="{DCB778DD-DC45-5613-3D45-92BC1488C2BD}"/>
              </a:ext>
            </a:extLst>
          </p:cNvPr>
          <p:cNvPicPr>
            <a:picLocks noChangeAspect="1"/>
          </p:cNvPicPr>
          <p:nvPr/>
        </p:nvPicPr>
        <p:blipFill>
          <a:blip r:embed="rId4"/>
          <a:stretch>
            <a:fillRect/>
          </a:stretch>
        </p:blipFill>
        <p:spPr>
          <a:xfrm>
            <a:off x="424880" y="4138353"/>
            <a:ext cx="4285848" cy="2332204"/>
          </a:xfrm>
          <a:prstGeom prst="rect">
            <a:avLst/>
          </a:prstGeom>
        </p:spPr>
      </p:pic>
      <p:sp>
        <p:nvSpPr>
          <p:cNvPr id="14" name="Obdélník 13">
            <a:extLst>
              <a:ext uri="{FF2B5EF4-FFF2-40B4-BE49-F238E27FC236}">
                <a16:creationId xmlns:a16="http://schemas.microsoft.com/office/drawing/2014/main" id="{BDDD7332-1B39-EB39-7E1B-FBC6653CDC78}"/>
              </a:ext>
            </a:extLst>
          </p:cNvPr>
          <p:cNvSpPr/>
          <p:nvPr/>
        </p:nvSpPr>
        <p:spPr>
          <a:xfrm>
            <a:off x="251520" y="1845283"/>
            <a:ext cx="5868144" cy="2077492"/>
          </a:xfrm>
          <a:prstGeom prst="rect">
            <a:avLst/>
          </a:prstGeom>
        </p:spPr>
        <p:txBody>
          <a:bodyPr wrap="square">
            <a:spAutoFit/>
          </a:bodyPr>
          <a:lstStyle/>
          <a:p>
            <a:pPr marL="285750" indent="-285750">
              <a:buFont typeface="Wingdings" panose="05000000000000000000" pitchFamily="2" charset="2"/>
              <a:buChar char="Ø"/>
            </a:pPr>
            <a:r>
              <a:rPr lang="cs-CZ" dirty="0">
                <a:latin typeface="Arial" panose="020B0604020202020204" pitchFamily="34" charset="0"/>
                <a:cs typeface="Arial" panose="020B0604020202020204" pitchFamily="34" charset="0"/>
              </a:rPr>
              <a:t> </a:t>
            </a:r>
            <a:r>
              <a:rPr lang="cs-CZ" sz="1600" dirty="0">
                <a:latin typeface="Arial" panose="020B0604020202020204" pitchFamily="34" charset="0"/>
                <a:cs typeface="Arial" panose="020B0604020202020204" pitchFamily="34" charset="0"/>
              </a:rPr>
              <a:t>Celkem představeno na DK 2014 - 2023</a:t>
            </a:r>
          </a:p>
          <a:p>
            <a:r>
              <a:rPr lang="cs-CZ" sz="1600" dirty="0">
                <a:latin typeface="Arial" panose="020B0604020202020204" pitchFamily="34" charset="0"/>
                <a:cs typeface="Arial" panose="020B0604020202020204" pitchFamily="34" charset="0"/>
              </a:rPr>
              <a:t>	- </a:t>
            </a:r>
            <a:r>
              <a:rPr lang="cs-CZ" sz="1600" b="1" dirty="0">
                <a:latin typeface="Arial" panose="020B0604020202020204" pitchFamily="34" charset="0"/>
                <a:cs typeface="Arial" panose="020B0604020202020204" pitchFamily="34" charset="0"/>
              </a:rPr>
              <a:t>383 rizikových míst. </a:t>
            </a:r>
          </a:p>
          <a:p>
            <a:pPr marL="285750" indent="-285750">
              <a:buFont typeface="Wingdings" panose="05000000000000000000" pitchFamily="2" charset="2"/>
              <a:buChar char="Ø"/>
            </a:pPr>
            <a:endParaRPr lang="cs-CZ" sz="1600" b="1" dirty="0">
              <a:latin typeface="Arial" panose="020B0604020202020204" pitchFamily="34" charset="0"/>
              <a:cs typeface="Arial" panose="020B0604020202020204" pitchFamily="34" charset="0"/>
            </a:endParaRPr>
          </a:p>
          <a:p>
            <a:pPr marL="285750" indent="-285750">
              <a:buFont typeface="Wingdings" panose="05000000000000000000" pitchFamily="2" charset="2"/>
              <a:buChar char="Ø"/>
            </a:pPr>
            <a:r>
              <a:rPr lang="cs-CZ" sz="1600" dirty="0">
                <a:latin typeface="Arial" panose="020B0604020202020204" pitchFamily="34" charset="0"/>
                <a:cs typeface="Arial" panose="020B0604020202020204" pitchFamily="34" charset="0"/>
              </a:rPr>
              <a:t> Stav prosinec 2023: </a:t>
            </a:r>
          </a:p>
          <a:p>
            <a:pPr>
              <a:spcBef>
                <a:spcPts val="600"/>
              </a:spcBef>
            </a:pPr>
            <a:r>
              <a:rPr lang="cs-CZ" sz="1600" b="1" dirty="0">
                <a:solidFill>
                  <a:srgbClr val="00B050"/>
                </a:solidFill>
                <a:latin typeface="Arial" panose="020B0604020202020204" pitchFamily="34" charset="0"/>
                <a:cs typeface="Arial" panose="020B0604020202020204" pitchFamily="34" charset="0"/>
              </a:rPr>
              <a:t>   Opatření realizováno na 207 místech.</a:t>
            </a:r>
          </a:p>
          <a:p>
            <a:pPr>
              <a:spcBef>
                <a:spcPts val="600"/>
              </a:spcBef>
            </a:pPr>
            <a:r>
              <a:rPr lang="cs-CZ" sz="1600" b="1" dirty="0">
                <a:solidFill>
                  <a:srgbClr val="FFC000"/>
                </a:solidFill>
                <a:latin typeface="Arial" panose="020B0604020202020204" pitchFamily="34" charset="0"/>
                <a:cs typeface="Arial" panose="020B0604020202020204" pitchFamily="34" charset="0"/>
              </a:rPr>
              <a:t>   Opatření se připravuje na 135 místech.</a:t>
            </a:r>
          </a:p>
          <a:p>
            <a:pPr>
              <a:spcBef>
                <a:spcPts val="600"/>
              </a:spcBef>
            </a:pPr>
            <a:r>
              <a:rPr lang="cs-CZ" sz="1600" b="1" dirty="0">
                <a:solidFill>
                  <a:srgbClr val="FF0000"/>
                </a:solidFill>
                <a:latin typeface="Arial" panose="020B0604020202020204" pitchFamily="34" charset="0"/>
                <a:cs typeface="Arial" panose="020B0604020202020204" pitchFamily="34" charset="0"/>
              </a:rPr>
              <a:t>   Neřeší se zatím 41 míst.</a:t>
            </a:r>
          </a:p>
        </p:txBody>
      </p:sp>
      <p:pic>
        <p:nvPicPr>
          <p:cNvPr id="3" name="Obrázek 2">
            <a:extLst>
              <a:ext uri="{FF2B5EF4-FFF2-40B4-BE49-F238E27FC236}">
                <a16:creationId xmlns:a16="http://schemas.microsoft.com/office/drawing/2014/main" id="{C4AA14BE-13D5-EF4E-85B6-BDB12BD69ACE}"/>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16706" b="80652"/>
          <a:stretch/>
        </p:blipFill>
        <p:spPr>
          <a:xfrm>
            <a:off x="0" y="-17881"/>
            <a:ext cx="9144000" cy="1358650"/>
          </a:xfrm>
          <a:prstGeom prst="rect">
            <a:avLst/>
          </a:prstGeom>
        </p:spPr>
      </p:pic>
      <p:pic>
        <p:nvPicPr>
          <p:cNvPr id="10" name="Obrázek 9" descr="Obsah obrázku LEGO, hračka, muž&#10;&#10;Popis byl vytvořen automaticky">
            <a:extLst>
              <a:ext uri="{FF2B5EF4-FFF2-40B4-BE49-F238E27FC236}">
                <a16:creationId xmlns:a16="http://schemas.microsoft.com/office/drawing/2014/main" id="{7A4DC78D-FAA5-5149-B4D3-2183100E5A9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436096" y="-172218"/>
            <a:ext cx="3816801" cy="1873026"/>
          </a:xfrm>
          <a:prstGeom prst="rect">
            <a:avLst/>
          </a:prstGeom>
        </p:spPr>
      </p:pic>
      <p:sp>
        <p:nvSpPr>
          <p:cNvPr id="2" name="Obdélník 1">
            <a:extLst>
              <a:ext uri="{FF2B5EF4-FFF2-40B4-BE49-F238E27FC236}">
                <a16:creationId xmlns:a16="http://schemas.microsoft.com/office/drawing/2014/main" id="{34648D4E-87FD-C245-8337-947604325BE2}"/>
              </a:ext>
            </a:extLst>
          </p:cNvPr>
          <p:cNvSpPr/>
          <p:nvPr/>
        </p:nvSpPr>
        <p:spPr>
          <a:xfrm>
            <a:off x="4644008" y="1340768"/>
            <a:ext cx="4499992" cy="45719"/>
          </a:xfrm>
          <a:prstGeom prst="rect">
            <a:avLst/>
          </a:prstGeom>
          <a:solidFill>
            <a:srgbClr val="F188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1" name="Obdélník 10">
            <a:extLst>
              <a:ext uri="{FF2B5EF4-FFF2-40B4-BE49-F238E27FC236}">
                <a16:creationId xmlns:a16="http://schemas.microsoft.com/office/drawing/2014/main" id="{48C43A74-C49C-6847-8F9C-726272DF5DAC}"/>
              </a:ext>
            </a:extLst>
          </p:cNvPr>
          <p:cNvSpPr/>
          <p:nvPr/>
        </p:nvSpPr>
        <p:spPr>
          <a:xfrm>
            <a:off x="0" y="1340768"/>
            <a:ext cx="766126" cy="45719"/>
          </a:xfrm>
          <a:prstGeom prst="rect">
            <a:avLst/>
          </a:prstGeom>
          <a:solidFill>
            <a:srgbClr val="F188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2" name="Obdélník 11"/>
          <p:cNvSpPr/>
          <p:nvPr/>
        </p:nvSpPr>
        <p:spPr>
          <a:xfrm>
            <a:off x="4686197" y="1540823"/>
            <a:ext cx="4415613" cy="3477875"/>
          </a:xfrm>
          <a:prstGeom prst="rect">
            <a:avLst/>
          </a:prstGeom>
        </p:spPr>
        <p:txBody>
          <a:bodyPr wrap="square">
            <a:spAutoFit/>
          </a:bodyPr>
          <a:lstStyle/>
          <a:p>
            <a:endParaRPr lang="cs-CZ" sz="2000" dirty="0"/>
          </a:p>
          <a:p>
            <a:pPr marL="342900" indent="-342900">
              <a:buFont typeface="Wingdings" panose="05000000000000000000" pitchFamily="2" charset="2"/>
              <a:buChar char="Ø"/>
            </a:pPr>
            <a:r>
              <a:rPr lang="cs-CZ" sz="2000" dirty="0"/>
              <a:t>Na místech došlo v minulosti k </a:t>
            </a:r>
            <a:r>
              <a:rPr lang="cs-CZ" sz="2000" b="1" dirty="0">
                <a:solidFill>
                  <a:srgbClr val="FF0000"/>
                </a:solidFill>
              </a:rPr>
              <a:t>7662 </a:t>
            </a:r>
            <a:r>
              <a:rPr lang="cs-CZ" sz="2000" dirty="0"/>
              <a:t>dopravním nehodám.</a:t>
            </a:r>
          </a:p>
          <a:p>
            <a:pPr marL="342900" indent="-342900">
              <a:buFont typeface="Wingdings" panose="05000000000000000000" pitchFamily="2" charset="2"/>
              <a:buChar char="Ø"/>
            </a:pPr>
            <a:endParaRPr lang="cs-CZ" sz="2000" dirty="0"/>
          </a:p>
          <a:p>
            <a:pPr marL="342900" indent="-342900">
              <a:buFont typeface="Wingdings" panose="05000000000000000000" pitchFamily="2" charset="2"/>
              <a:buChar char="Ø"/>
            </a:pPr>
            <a:r>
              <a:rPr lang="cs-CZ" sz="2000" dirty="0"/>
              <a:t>Dle údajů CDV v. v. i. činí socioekonomická ztráta z nehodovosti na místech částku</a:t>
            </a:r>
          </a:p>
          <a:p>
            <a:r>
              <a:rPr lang="cs-CZ" sz="2000" b="1" dirty="0">
                <a:solidFill>
                  <a:srgbClr val="C00000"/>
                </a:solidFill>
              </a:rPr>
              <a:t>	13,5 mld. Kč.</a:t>
            </a:r>
          </a:p>
          <a:p>
            <a:endParaRPr lang="cs-CZ" sz="2000" dirty="0"/>
          </a:p>
          <a:p>
            <a:pPr marL="342900" indent="-342900">
              <a:buFont typeface="Arial" panose="020B0604020202020204" pitchFamily="34" charset="0"/>
              <a:buChar char="•"/>
            </a:pPr>
            <a:endParaRPr lang="cs-CZ" sz="2000" dirty="0"/>
          </a:p>
          <a:p>
            <a:pPr marL="342900" indent="-342900">
              <a:buFont typeface="Arial" panose="020B0604020202020204" pitchFamily="34" charset="0"/>
              <a:buChar char="•"/>
            </a:pPr>
            <a:endParaRPr lang="cs-CZ" sz="2000" dirty="0"/>
          </a:p>
        </p:txBody>
      </p:sp>
      <p:pic>
        <p:nvPicPr>
          <p:cNvPr id="13" name="Obrázek 12">
            <a:extLst>
              <a:ext uri="{FF2B5EF4-FFF2-40B4-BE49-F238E27FC236}">
                <a16:creationId xmlns:a16="http://schemas.microsoft.com/office/drawing/2014/main" id="{3EE48E71-AA99-4115-8537-E986142AEE28}"/>
              </a:ext>
            </a:extLst>
          </p:cNvPr>
          <p:cNvPicPr>
            <a:picLocks noChangeAspect="1"/>
          </p:cNvPicPr>
          <p:nvPr/>
        </p:nvPicPr>
        <p:blipFill rotWithShape="1">
          <a:blip r:embed="rId7">
            <a:extLst>
              <a:ext uri="{28A0092B-C50C-407E-A947-70E740481C1C}">
                <a14:useLocalDpi xmlns:a14="http://schemas.microsoft.com/office/drawing/2010/main" val="0"/>
              </a:ext>
            </a:extLst>
          </a:blip>
          <a:srcRect l="988" r="1917" b="531"/>
          <a:stretch/>
        </p:blipFill>
        <p:spPr>
          <a:xfrm>
            <a:off x="0" y="1398927"/>
            <a:ext cx="9144000" cy="5136439"/>
          </a:xfrm>
          <a:prstGeom prst="rect">
            <a:avLst/>
          </a:prstGeom>
        </p:spPr>
      </p:pic>
      <p:sp>
        <p:nvSpPr>
          <p:cNvPr id="6" name="TextovéPole 5">
            <a:extLst>
              <a:ext uri="{FF2B5EF4-FFF2-40B4-BE49-F238E27FC236}">
                <a16:creationId xmlns:a16="http://schemas.microsoft.com/office/drawing/2014/main" id="{B7BE0592-1842-B04C-B1FF-C299AFE8F50D}"/>
              </a:ext>
            </a:extLst>
          </p:cNvPr>
          <p:cNvSpPr txBox="1"/>
          <p:nvPr/>
        </p:nvSpPr>
        <p:spPr>
          <a:xfrm>
            <a:off x="755576" y="1340768"/>
            <a:ext cx="5446646" cy="400110"/>
          </a:xfrm>
          <a:prstGeom prst="rect">
            <a:avLst/>
          </a:prstGeom>
          <a:solidFill>
            <a:srgbClr val="F18878"/>
          </a:solidFill>
        </p:spPr>
        <p:txBody>
          <a:bodyPr wrap="square" rtlCol="0">
            <a:spAutoFit/>
          </a:bodyPr>
          <a:lstStyle/>
          <a:p>
            <a:r>
              <a:rPr lang="cs-CZ" sz="2000" dirty="0">
                <a:solidFill>
                  <a:schemeClr val="bg1"/>
                </a:solidFill>
                <a:latin typeface="Arial" panose="020B0604020202020204" pitchFamily="34" charset="0"/>
                <a:cs typeface="Arial" panose="020B0604020202020204" pitchFamily="34" charset="0"/>
              </a:rPr>
              <a:t>Vývoj míst z DK 2014 – 2023 Česká republika</a:t>
            </a:r>
          </a:p>
        </p:txBody>
      </p:sp>
      <p:pic>
        <p:nvPicPr>
          <p:cNvPr id="4" name="Picture 2" descr="\\NAS\D.Konference\2023\LOGO DK 2023\PNG_3.png">
            <a:extLst>
              <a:ext uri="{FF2B5EF4-FFF2-40B4-BE49-F238E27FC236}">
                <a16:creationId xmlns:a16="http://schemas.microsoft.com/office/drawing/2014/main" id="{783FB519-0EDE-1426-8583-A47DA87AE0A8}"/>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55576" y="0"/>
            <a:ext cx="3816424" cy="1239710"/>
          </a:xfrm>
          <a:prstGeom prst="rect">
            <a:avLst/>
          </a:prstGeom>
          <a:noFill/>
          <a:extLst>
            <a:ext uri="{909E8E84-426E-40DD-AFC4-6F175D3DCCD1}">
              <a14:hiddenFill xmlns:a14="http://schemas.microsoft.com/office/drawing/2010/main">
                <a:solidFill>
                  <a:srgbClr val="FFFFFF"/>
                </a:solidFill>
              </a14:hiddenFill>
            </a:ext>
          </a:extLst>
        </p:spPr>
      </p:pic>
      <p:sp>
        <p:nvSpPr>
          <p:cNvPr id="16" name="TextovéPole 15"/>
          <p:cNvSpPr txBox="1"/>
          <p:nvPr/>
        </p:nvSpPr>
        <p:spPr>
          <a:xfrm>
            <a:off x="960948" y="5142793"/>
            <a:ext cx="7366119" cy="1569660"/>
          </a:xfrm>
          <a:prstGeom prst="rect">
            <a:avLst/>
          </a:prstGeom>
          <a:solidFill>
            <a:schemeClr val="bg1">
              <a:alpha val="62000"/>
            </a:schemeClr>
          </a:solidFill>
        </p:spPr>
        <p:txBody>
          <a:bodyPr wrap="none" rtlCol="0">
            <a:spAutoFit/>
          </a:bodyPr>
          <a:lstStyle/>
          <a:p>
            <a:r>
              <a:rPr lang="cs-CZ" sz="9600" b="1" dirty="0">
                <a:solidFill>
                  <a:srgbClr val="C00000"/>
                </a:solidFill>
                <a:latin typeface="Arial" panose="020B0604020202020204" pitchFamily="34" charset="0"/>
                <a:cs typeface="Arial" panose="020B0604020202020204" pitchFamily="34" charset="0"/>
              </a:rPr>
              <a:t>13,5 mld. Kč</a:t>
            </a:r>
          </a:p>
        </p:txBody>
      </p:sp>
    </p:spTree>
    <p:extLst>
      <p:ext uri="{BB962C8B-B14F-4D97-AF65-F5344CB8AC3E}">
        <p14:creationId xmlns:p14="http://schemas.microsoft.com/office/powerpoint/2010/main" val="34012892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fade">
                                      <p:cBhvr>
                                        <p:cTn id="14" dur="3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Obrázek 13">
            <a:extLst>
              <a:ext uri="{FF2B5EF4-FFF2-40B4-BE49-F238E27FC236}">
                <a16:creationId xmlns:a16="http://schemas.microsoft.com/office/drawing/2014/main" id="{C4AA14BE-13D5-EF4E-85B6-BDB12BD69AC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16706" b="80652"/>
          <a:stretch/>
        </p:blipFill>
        <p:spPr>
          <a:xfrm>
            <a:off x="0" y="-17881"/>
            <a:ext cx="9144000" cy="1358650"/>
          </a:xfrm>
          <a:prstGeom prst="rect">
            <a:avLst/>
          </a:prstGeom>
        </p:spPr>
      </p:pic>
      <p:pic>
        <p:nvPicPr>
          <p:cNvPr id="13" name="Obrázek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1323" y="185647"/>
            <a:ext cx="1038366" cy="1019136"/>
          </a:xfrm>
          <a:prstGeom prst="rect">
            <a:avLst/>
          </a:prstGeom>
        </p:spPr>
      </p:pic>
      <p:pic>
        <p:nvPicPr>
          <p:cNvPr id="17" name="Obrázek 16" descr="Obsah obrázku LEGO, hračka, muž&#10;&#10;Popis byl vytvořen automaticky">
            <a:extLst>
              <a:ext uri="{FF2B5EF4-FFF2-40B4-BE49-F238E27FC236}">
                <a16:creationId xmlns:a16="http://schemas.microsoft.com/office/drawing/2014/main" id="{7A4DC78D-FAA5-5149-B4D3-2183100E5A9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436096" y="-172218"/>
            <a:ext cx="3816801" cy="1873026"/>
          </a:xfrm>
          <a:prstGeom prst="rect">
            <a:avLst/>
          </a:prstGeom>
        </p:spPr>
      </p:pic>
      <p:sp>
        <p:nvSpPr>
          <p:cNvPr id="12" name="TextovéPole 11"/>
          <p:cNvSpPr txBox="1">
            <a:spLocks/>
          </p:cNvSpPr>
          <p:nvPr/>
        </p:nvSpPr>
        <p:spPr>
          <a:xfrm>
            <a:off x="1327440" y="122750"/>
            <a:ext cx="4138710" cy="954107"/>
          </a:xfrm>
          <a:prstGeom prst="rect">
            <a:avLst/>
          </a:prstGeom>
          <a:noFill/>
        </p:spPr>
        <p:txBody>
          <a:bodyPr wrap="square" rtlCol="0">
            <a:spAutoFit/>
          </a:bodyPr>
          <a:lstStyle/>
          <a:p>
            <a:r>
              <a:rPr lang="cs-CZ" sz="2800" b="1" dirty="0">
                <a:solidFill>
                  <a:srgbClr val="92D050"/>
                </a:solidFill>
                <a:latin typeface="Arial" panose="020B0604020202020204" pitchFamily="34" charset="0"/>
                <a:cs typeface="Arial" panose="020B0604020202020204" pitchFamily="34" charset="0"/>
              </a:rPr>
              <a:t>Realizovaná opatření  Liberecký kraj</a:t>
            </a:r>
          </a:p>
        </p:txBody>
      </p:sp>
      <p:sp>
        <p:nvSpPr>
          <p:cNvPr id="18" name="Obdélník 17">
            <a:extLst>
              <a:ext uri="{FF2B5EF4-FFF2-40B4-BE49-F238E27FC236}">
                <a16:creationId xmlns:a16="http://schemas.microsoft.com/office/drawing/2014/main" id="{48C43A74-C49C-6847-8F9C-726272DF5DAC}"/>
              </a:ext>
            </a:extLst>
          </p:cNvPr>
          <p:cNvSpPr/>
          <p:nvPr/>
        </p:nvSpPr>
        <p:spPr>
          <a:xfrm>
            <a:off x="0" y="1340768"/>
            <a:ext cx="766126" cy="45719"/>
          </a:xfrm>
          <a:prstGeom prst="rect">
            <a:avLst/>
          </a:prstGeom>
          <a:solidFill>
            <a:srgbClr val="F188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9" name="Obdélník 18">
            <a:extLst>
              <a:ext uri="{FF2B5EF4-FFF2-40B4-BE49-F238E27FC236}">
                <a16:creationId xmlns:a16="http://schemas.microsoft.com/office/drawing/2014/main" id="{34648D4E-87FD-C245-8337-947604325BE2}"/>
              </a:ext>
            </a:extLst>
          </p:cNvPr>
          <p:cNvSpPr/>
          <p:nvPr/>
        </p:nvSpPr>
        <p:spPr>
          <a:xfrm>
            <a:off x="4644008" y="1340768"/>
            <a:ext cx="4499992" cy="45719"/>
          </a:xfrm>
          <a:prstGeom prst="rect">
            <a:avLst/>
          </a:prstGeom>
          <a:solidFill>
            <a:srgbClr val="F188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1" name="TextovéPole 20">
            <a:extLst>
              <a:ext uri="{FF2B5EF4-FFF2-40B4-BE49-F238E27FC236}">
                <a16:creationId xmlns:a16="http://schemas.microsoft.com/office/drawing/2014/main" id="{B7BE0592-1842-B04C-B1FF-C299AFE8F50D}"/>
              </a:ext>
            </a:extLst>
          </p:cNvPr>
          <p:cNvSpPr txBox="1"/>
          <p:nvPr/>
        </p:nvSpPr>
        <p:spPr>
          <a:xfrm>
            <a:off x="0" y="1340768"/>
            <a:ext cx="9143998" cy="400110"/>
          </a:xfrm>
          <a:prstGeom prst="rect">
            <a:avLst/>
          </a:prstGeom>
          <a:solidFill>
            <a:srgbClr val="F18878"/>
          </a:solidFill>
        </p:spPr>
        <p:txBody>
          <a:bodyPr wrap="square" rtlCol="0">
            <a:spAutoFit/>
          </a:bodyPr>
          <a:lstStyle/>
          <a:p>
            <a:r>
              <a:rPr lang="pl-PL" sz="2000" cap="all" dirty="0">
                <a:solidFill>
                  <a:prstClr val="white"/>
                </a:solidFill>
                <a:latin typeface="Arial" panose="020B0604020202020204" pitchFamily="34" charset="0"/>
                <a:cs typeface="Arial" panose="020B0604020202020204" pitchFamily="34" charset="0"/>
              </a:rPr>
              <a:t>Přechod pro chodce na III/29029 v Jablonci nad Nisou</a:t>
            </a:r>
          </a:p>
        </p:txBody>
      </p:sp>
      <p:pic>
        <p:nvPicPr>
          <p:cNvPr id="2" name="Obrázek 1">
            <a:extLst>
              <a:ext uri="{FF2B5EF4-FFF2-40B4-BE49-F238E27FC236}">
                <a16:creationId xmlns:a16="http://schemas.microsoft.com/office/drawing/2014/main" id="{617A065E-3A7C-1CD8-D45E-BC8612E35FD6}"/>
              </a:ext>
            </a:extLst>
          </p:cNvPr>
          <p:cNvPicPr>
            <a:picLocks noChangeAspect="1"/>
          </p:cNvPicPr>
          <p:nvPr/>
        </p:nvPicPr>
        <p:blipFill rotWithShape="1">
          <a:blip r:embed="rId6"/>
          <a:srcRect l="53150" r="2750" b="5441"/>
          <a:stretch/>
        </p:blipFill>
        <p:spPr>
          <a:xfrm>
            <a:off x="0" y="1334369"/>
            <a:ext cx="9143999" cy="5523631"/>
          </a:xfrm>
          <a:prstGeom prst="rect">
            <a:avLst/>
          </a:prstGeom>
        </p:spPr>
      </p:pic>
      <p:sp>
        <p:nvSpPr>
          <p:cNvPr id="3" name="Šipka: doleva 2">
            <a:extLst>
              <a:ext uri="{FF2B5EF4-FFF2-40B4-BE49-F238E27FC236}">
                <a16:creationId xmlns:a16="http://schemas.microsoft.com/office/drawing/2014/main" id="{DE7D2464-B939-2382-ABFF-0731F99C7C70}"/>
              </a:ext>
            </a:extLst>
          </p:cNvPr>
          <p:cNvSpPr/>
          <p:nvPr/>
        </p:nvSpPr>
        <p:spPr>
          <a:xfrm>
            <a:off x="6228184" y="2098456"/>
            <a:ext cx="2669522" cy="2661088"/>
          </a:xfrm>
          <a:prstGeom prst="leftArrow">
            <a:avLst/>
          </a:prstGeom>
        </p:spPr>
        <p:style>
          <a:lnRef idx="1">
            <a:schemeClr val="accent6"/>
          </a:lnRef>
          <a:fillRef idx="2">
            <a:schemeClr val="accent6"/>
          </a:fillRef>
          <a:effectRef idx="1">
            <a:schemeClr val="accent6"/>
          </a:effectRef>
          <a:fontRef idx="minor">
            <a:schemeClr val="dk1"/>
          </a:fontRef>
        </p:style>
        <p:txBody>
          <a:bodyPr rtlCol="0" anchor="ctr"/>
          <a:lstStyle/>
          <a:p>
            <a:r>
              <a:rPr lang="pl-PL" sz="1800" cap="all">
                <a:solidFill>
                  <a:schemeClr val="tx1"/>
                </a:solidFill>
                <a:latin typeface="Arial" panose="020B0604020202020204" pitchFamily="34" charset="0"/>
                <a:cs typeface="Arial" panose="020B0604020202020204" pitchFamily="34" charset="0"/>
              </a:rPr>
              <a:t>Přechod pro chodce na III/29029 v Jablonci nad Nisou</a:t>
            </a:r>
            <a:endParaRPr lang="pl-PL" sz="1800" cap="all" dirty="0">
              <a:solidFill>
                <a:schemeClr val="tx1"/>
              </a:solidFill>
              <a:latin typeface="Arial" panose="020B0604020202020204" pitchFamily="34" charset="0"/>
              <a:cs typeface="Arial" panose="020B0604020202020204" pitchFamily="34" charset="0"/>
            </a:endParaRPr>
          </a:p>
        </p:txBody>
      </p:sp>
      <p:pic>
        <p:nvPicPr>
          <p:cNvPr id="15" name="Obrázek 14">
            <a:extLst>
              <a:ext uri="{FF2B5EF4-FFF2-40B4-BE49-F238E27FC236}">
                <a16:creationId xmlns:a16="http://schemas.microsoft.com/office/drawing/2014/main" id="{4E511BB0-B633-469A-B265-A3F943FB46E8}"/>
              </a:ext>
            </a:extLst>
          </p:cNvPr>
          <p:cNvPicPr>
            <a:picLocks noChangeAspect="1"/>
          </p:cNvPicPr>
          <p:nvPr/>
        </p:nvPicPr>
        <p:blipFill>
          <a:blip r:embed="rId7">
            <a:extLst>
              <a:ext uri="{28A0092B-C50C-407E-A947-70E740481C1C}">
                <a14:useLocalDpi xmlns:a14="http://schemas.microsoft.com/office/drawing/2010/main" val="0"/>
              </a:ext>
            </a:extLst>
          </a:blip>
          <a:srcRect t="1479" b="1479"/>
          <a:stretch/>
        </p:blipFill>
        <p:spPr>
          <a:xfrm>
            <a:off x="-2" y="1314774"/>
            <a:ext cx="9144000" cy="5543226"/>
          </a:xfrm>
          <a:prstGeom prst="rect">
            <a:avLst/>
          </a:prstGeom>
        </p:spPr>
      </p:pic>
      <p:sp>
        <p:nvSpPr>
          <p:cNvPr id="11" name="Obdélník 10"/>
          <p:cNvSpPr/>
          <p:nvPr/>
        </p:nvSpPr>
        <p:spPr>
          <a:xfrm>
            <a:off x="381897" y="5584367"/>
            <a:ext cx="8211219" cy="1015663"/>
          </a:xfrm>
          <a:prstGeom prst="rect">
            <a:avLst/>
          </a:prstGeom>
          <a:solidFill>
            <a:schemeClr val="bg1">
              <a:alpha val="61000"/>
            </a:schemeClr>
          </a:solidFill>
        </p:spPr>
        <p:txBody>
          <a:bodyPr wrap="square">
            <a:spAutoFit/>
          </a:bodyPr>
          <a:lstStyle/>
          <a:p>
            <a:r>
              <a:rPr lang="cs-CZ" sz="2000" dirty="0">
                <a:latin typeface="Arial" panose="020B0604020202020204" pitchFamily="34" charset="0"/>
                <a:cs typeface="Arial" panose="020B0604020202020204" pitchFamily="34" charset="0"/>
              </a:rPr>
              <a:t>Provedeny úprava délky přechodu, umístěný ostrůvek vymezený betonovými svodidly s úpravou VDZ. </a:t>
            </a:r>
          </a:p>
          <a:p>
            <a:r>
              <a:rPr lang="cs-CZ" sz="2000" dirty="0">
                <a:latin typeface="Arial" panose="020B0604020202020204" pitchFamily="34" charset="0"/>
                <a:cs typeface="Arial" panose="020B0604020202020204" pitchFamily="34" charset="0"/>
              </a:rPr>
              <a:t>V roce 2022 provedena trvalá úprava, v roce 2024 obnova povrchu.</a:t>
            </a:r>
          </a:p>
        </p:txBody>
      </p:sp>
    </p:spTree>
    <p:extLst>
      <p:ext uri="{BB962C8B-B14F-4D97-AF65-F5344CB8AC3E}">
        <p14:creationId xmlns:p14="http://schemas.microsoft.com/office/powerpoint/2010/main" val="32342031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1000"/>
                                        <p:tgtEl>
                                          <p:spTgt spid="15"/>
                                        </p:tgtEl>
                                      </p:cBhvr>
                                    </p:animEffect>
                                    <p:anim calcmode="lin" valueType="num">
                                      <p:cBhvr>
                                        <p:cTn id="13" dur="1000" fill="hold"/>
                                        <p:tgtEl>
                                          <p:spTgt spid="15"/>
                                        </p:tgtEl>
                                        <p:attrNameLst>
                                          <p:attrName>ppt_x</p:attrName>
                                        </p:attrNameLst>
                                      </p:cBhvr>
                                      <p:tavLst>
                                        <p:tav tm="0">
                                          <p:val>
                                            <p:strVal val="#ppt_x"/>
                                          </p:val>
                                        </p:tav>
                                        <p:tav tm="100000">
                                          <p:val>
                                            <p:strVal val="#ppt_x"/>
                                          </p:val>
                                        </p:tav>
                                      </p:tavLst>
                                    </p:anim>
                                    <p:anim calcmode="lin" valueType="num">
                                      <p:cBhvr>
                                        <p:cTn id="14"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1000"/>
                                        <p:tgtEl>
                                          <p:spTgt spid="11"/>
                                        </p:tgtEl>
                                      </p:cBhvr>
                                    </p:animEffect>
                                    <p:anim calcmode="lin" valueType="num">
                                      <p:cBhvr>
                                        <p:cTn id="20" dur="1000" fill="hold"/>
                                        <p:tgtEl>
                                          <p:spTgt spid="11"/>
                                        </p:tgtEl>
                                        <p:attrNameLst>
                                          <p:attrName>ppt_x</p:attrName>
                                        </p:attrNameLst>
                                      </p:cBhvr>
                                      <p:tavLst>
                                        <p:tav tm="0">
                                          <p:val>
                                            <p:strVal val="#ppt_x"/>
                                          </p:val>
                                        </p:tav>
                                        <p:tav tm="100000">
                                          <p:val>
                                            <p:strVal val="#ppt_x"/>
                                          </p:val>
                                        </p:tav>
                                      </p:tavLst>
                                    </p:anim>
                                    <p:anim calcmode="lin" valueType="num">
                                      <p:cBhvr>
                                        <p:cTn id="21"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1"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Obrázek 13">
            <a:extLst>
              <a:ext uri="{FF2B5EF4-FFF2-40B4-BE49-F238E27FC236}">
                <a16:creationId xmlns:a16="http://schemas.microsoft.com/office/drawing/2014/main" id="{C4AA14BE-13D5-EF4E-85B6-BDB12BD69AC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16706" b="80652"/>
          <a:stretch/>
        </p:blipFill>
        <p:spPr>
          <a:xfrm>
            <a:off x="0" y="-17881"/>
            <a:ext cx="9144000" cy="1358650"/>
          </a:xfrm>
          <a:prstGeom prst="rect">
            <a:avLst/>
          </a:prstGeom>
        </p:spPr>
      </p:pic>
      <p:pic>
        <p:nvPicPr>
          <p:cNvPr id="13" name="Obrázek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1323" y="185647"/>
            <a:ext cx="1038366" cy="1019136"/>
          </a:xfrm>
          <a:prstGeom prst="rect">
            <a:avLst/>
          </a:prstGeom>
        </p:spPr>
      </p:pic>
      <p:pic>
        <p:nvPicPr>
          <p:cNvPr id="17" name="Obrázek 16" descr="Obsah obrázku LEGO, hračka, muž&#10;&#10;Popis byl vytvořen automaticky">
            <a:extLst>
              <a:ext uri="{FF2B5EF4-FFF2-40B4-BE49-F238E27FC236}">
                <a16:creationId xmlns:a16="http://schemas.microsoft.com/office/drawing/2014/main" id="{7A4DC78D-FAA5-5149-B4D3-2183100E5A9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436096" y="-172218"/>
            <a:ext cx="3816801" cy="1873026"/>
          </a:xfrm>
          <a:prstGeom prst="rect">
            <a:avLst/>
          </a:prstGeom>
        </p:spPr>
      </p:pic>
      <p:sp>
        <p:nvSpPr>
          <p:cNvPr id="12" name="TextovéPole 11"/>
          <p:cNvSpPr txBox="1">
            <a:spLocks/>
          </p:cNvSpPr>
          <p:nvPr/>
        </p:nvSpPr>
        <p:spPr>
          <a:xfrm>
            <a:off x="1327440" y="122750"/>
            <a:ext cx="4138710" cy="954107"/>
          </a:xfrm>
          <a:prstGeom prst="rect">
            <a:avLst/>
          </a:prstGeom>
          <a:noFill/>
        </p:spPr>
        <p:txBody>
          <a:bodyPr wrap="square" rtlCol="0">
            <a:spAutoFit/>
          </a:bodyPr>
          <a:lstStyle/>
          <a:p>
            <a:r>
              <a:rPr lang="cs-CZ" sz="2800" b="1" dirty="0">
                <a:solidFill>
                  <a:srgbClr val="92D050"/>
                </a:solidFill>
                <a:latin typeface="Arial" panose="020B0604020202020204" pitchFamily="34" charset="0"/>
                <a:cs typeface="Arial" panose="020B0604020202020204" pitchFamily="34" charset="0"/>
              </a:rPr>
              <a:t>Realizovaná opatření  Liberecký kraj</a:t>
            </a:r>
          </a:p>
        </p:txBody>
      </p:sp>
      <p:sp>
        <p:nvSpPr>
          <p:cNvPr id="18" name="Obdélník 17">
            <a:extLst>
              <a:ext uri="{FF2B5EF4-FFF2-40B4-BE49-F238E27FC236}">
                <a16:creationId xmlns:a16="http://schemas.microsoft.com/office/drawing/2014/main" id="{48C43A74-C49C-6847-8F9C-726272DF5DAC}"/>
              </a:ext>
            </a:extLst>
          </p:cNvPr>
          <p:cNvSpPr/>
          <p:nvPr/>
        </p:nvSpPr>
        <p:spPr>
          <a:xfrm>
            <a:off x="0" y="1340768"/>
            <a:ext cx="766126" cy="45719"/>
          </a:xfrm>
          <a:prstGeom prst="rect">
            <a:avLst/>
          </a:prstGeom>
          <a:solidFill>
            <a:srgbClr val="F188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9" name="Obdélník 18">
            <a:extLst>
              <a:ext uri="{FF2B5EF4-FFF2-40B4-BE49-F238E27FC236}">
                <a16:creationId xmlns:a16="http://schemas.microsoft.com/office/drawing/2014/main" id="{34648D4E-87FD-C245-8337-947604325BE2}"/>
              </a:ext>
            </a:extLst>
          </p:cNvPr>
          <p:cNvSpPr/>
          <p:nvPr/>
        </p:nvSpPr>
        <p:spPr>
          <a:xfrm>
            <a:off x="4644008" y="1340768"/>
            <a:ext cx="4499992" cy="45719"/>
          </a:xfrm>
          <a:prstGeom prst="rect">
            <a:avLst/>
          </a:prstGeom>
          <a:solidFill>
            <a:srgbClr val="F188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1" name="TextovéPole 20">
            <a:extLst>
              <a:ext uri="{FF2B5EF4-FFF2-40B4-BE49-F238E27FC236}">
                <a16:creationId xmlns:a16="http://schemas.microsoft.com/office/drawing/2014/main" id="{B7BE0592-1842-B04C-B1FF-C299AFE8F50D}"/>
              </a:ext>
            </a:extLst>
          </p:cNvPr>
          <p:cNvSpPr txBox="1"/>
          <p:nvPr/>
        </p:nvSpPr>
        <p:spPr>
          <a:xfrm>
            <a:off x="0" y="1340768"/>
            <a:ext cx="9143998" cy="400110"/>
          </a:xfrm>
          <a:prstGeom prst="rect">
            <a:avLst/>
          </a:prstGeom>
          <a:solidFill>
            <a:srgbClr val="F18878"/>
          </a:solidFill>
        </p:spPr>
        <p:txBody>
          <a:bodyPr wrap="square" rtlCol="0">
            <a:spAutoFit/>
          </a:bodyPr>
          <a:lstStyle/>
          <a:p>
            <a:r>
              <a:rPr lang="pl-PL" sz="2000" cap="all" dirty="0">
                <a:solidFill>
                  <a:schemeClr val="bg1"/>
                </a:solidFill>
                <a:latin typeface="Arial" panose="020B0604020202020204" pitchFamily="34" charset="0"/>
                <a:cs typeface="Arial" panose="020B0604020202020204" pitchFamily="34" charset="0"/>
              </a:rPr>
              <a:t>Železniční přejezd P4761 na silnici II/292 v Horní Sytové</a:t>
            </a:r>
          </a:p>
        </p:txBody>
      </p:sp>
      <p:pic>
        <p:nvPicPr>
          <p:cNvPr id="2" name="Obrázek 1">
            <a:extLst>
              <a:ext uri="{FF2B5EF4-FFF2-40B4-BE49-F238E27FC236}">
                <a16:creationId xmlns:a16="http://schemas.microsoft.com/office/drawing/2014/main" id="{AC6DA02B-39C8-F105-C94F-4D340D569678}"/>
              </a:ext>
            </a:extLst>
          </p:cNvPr>
          <p:cNvPicPr>
            <a:picLocks noChangeAspect="1"/>
          </p:cNvPicPr>
          <p:nvPr/>
        </p:nvPicPr>
        <p:blipFill rotWithShape="1">
          <a:blip r:embed="rId6"/>
          <a:srcRect l="53150" r="2750" b="5441"/>
          <a:stretch/>
        </p:blipFill>
        <p:spPr>
          <a:xfrm>
            <a:off x="0" y="1334369"/>
            <a:ext cx="9143999" cy="5523631"/>
          </a:xfrm>
          <a:prstGeom prst="rect">
            <a:avLst/>
          </a:prstGeom>
        </p:spPr>
      </p:pic>
      <p:sp>
        <p:nvSpPr>
          <p:cNvPr id="3" name="Šipka: doprava 2">
            <a:extLst>
              <a:ext uri="{FF2B5EF4-FFF2-40B4-BE49-F238E27FC236}">
                <a16:creationId xmlns:a16="http://schemas.microsoft.com/office/drawing/2014/main" id="{FBAF66C8-8DB4-4A7A-FFDD-4FF1C12F6421}"/>
              </a:ext>
            </a:extLst>
          </p:cNvPr>
          <p:cNvSpPr/>
          <p:nvPr/>
        </p:nvSpPr>
        <p:spPr>
          <a:xfrm>
            <a:off x="5436096" y="3474584"/>
            <a:ext cx="2845407" cy="2376264"/>
          </a:xfrm>
          <a:prstGeom prst="rightArrow">
            <a:avLst/>
          </a:prstGeom>
        </p:spPr>
        <p:style>
          <a:lnRef idx="1">
            <a:schemeClr val="accent6"/>
          </a:lnRef>
          <a:fillRef idx="2">
            <a:schemeClr val="accent6"/>
          </a:fillRef>
          <a:effectRef idx="1">
            <a:schemeClr val="accent6"/>
          </a:effectRef>
          <a:fontRef idx="minor">
            <a:schemeClr val="dk1"/>
          </a:fontRef>
        </p:style>
        <p:txBody>
          <a:bodyPr rtlCol="0" anchor="ctr"/>
          <a:lstStyle/>
          <a:p>
            <a:r>
              <a:rPr lang="pl-PL" sz="1800" cap="all">
                <a:solidFill>
                  <a:schemeClr val="tx1"/>
                </a:solidFill>
                <a:latin typeface="Arial" panose="020B0604020202020204" pitchFamily="34" charset="0"/>
                <a:cs typeface="Arial" panose="020B0604020202020204" pitchFamily="34" charset="0"/>
              </a:rPr>
              <a:t>Železniční přejezd P4761 na silnici II/292 v Horní Sytové</a:t>
            </a:r>
            <a:endParaRPr lang="pl-PL" sz="1800" cap="all" dirty="0">
              <a:solidFill>
                <a:schemeClr val="tx1"/>
              </a:solidFill>
              <a:latin typeface="Arial" panose="020B0604020202020204" pitchFamily="34" charset="0"/>
              <a:cs typeface="Arial" panose="020B0604020202020204" pitchFamily="34" charset="0"/>
            </a:endParaRPr>
          </a:p>
        </p:txBody>
      </p:sp>
      <p:pic>
        <p:nvPicPr>
          <p:cNvPr id="16" name="Obrázek 15"/>
          <p:cNvPicPr>
            <a:picLocks noChangeAspect="1"/>
          </p:cNvPicPr>
          <p:nvPr/>
        </p:nvPicPr>
        <p:blipFill rotWithShape="1">
          <a:blip r:embed="rId7" cstate="print">
            <a:extLst>
              <a:ext uri="{28A0092B-C50C-407E-A947-70E740481C1C}">
                <a14:useLocalDpi xmlns:a14="http://schemas.microsoft.com/office/drawing/2010/main" val="0"/>
              </a:ext>
            </a:extLst>
          </a:blip>
          <a:srcRect r="6776"/>
          <a:stretch/>
        </p:blipFill>
        <p:spPr>
          <a:xfrm>
            <a:off x="-1" y="1325250"/>
            <a:ext cx="9143999" cy="5532750"/>
          </a:xfrm>
          <a:prstGeom prst="rect">
            <a:avLst/>
          </a:prstGeom>
        </p:spPr>
      </p:pic>
      <p:sp>
        <p:nvSpPr>
          <p:cNvPr id="11" name="Obdélník 10"/>
          <p:cNvSpPr/>
          <p:nvPr/>
        </p:nvSpPr>
        <p:spPr>
          <a:xfrm>
            <a:off x="466388" y="5859967"/>
            <a:ext cx="8211219" cy="707886"/>
          </a:xfrm>
          <a:prstGeom prst="rect">
            <a:avLst/>
          </a:prstGeom>
          <a:solidFill>
            <a:schemeClr val="bg1">
              <a:alpha val="61000"/>
            </a:schemeClr>
          </a:solidFill>
        </p:spPr>
        <p:txBody>
          <a:bodyPr wrap="square">
            <a:spAutoFit/>
          </a:bodyPr>
          <a:lstStyle/>
          <a:p>
            <a:r>
              <a:rPr lang="cs-CZ" sz="2000" dirty="0">
                <a:latin typeface="Arial" panose="020B0604020202020204" pitchFamily="34" charset="0"/>
                <a:cs typeface="Arial" panose="020B0604020202020204" pitchFamily="34" charset="0"/>
              </a:rPr>
              <a:t>2018 provedeno VDZ včetně optické brzdy a nahrazeno stávající SDZ novým s reflexním podkladem.</a:t>
            </a:r>
          </a:p>
        </p:txBody>
      </p:sp>
    </p:spTree>
    <p:extLst>
      <p:ext uri="{BB962C8B-B14F-4D97-AF65-F5344CB8AC3E}">
        <p14:creationId xmlns:p14="http://schemas.microsoft.com/office/powerpoint/2010/main" val="17371461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1000"/>
                                        <p:tgtEl>
                                          <p:spTgt spid="16"/>
                                        </p:tgtEl>
                                      </p:cBhvr>
                                    </p:animEffect>
                                    <p:anim calcmode="lin" valueType="num">
                                      <p:cBhvr>
                                        <p:cTn id="13" dur="1000" fill="hold"/>
                                        <p:tgtEl>
                                          <p:spTgt spid="16"/>
                                        </p:tgtEl>
                                        <p:attrNameLst>
                                          <p:attrName>ppt_x</p:attrName>
                                        </p:attrNameLst>
                                      </p:cBhvr>
                                      <p:tavLst>
                                        <p:tav tm="0">
                                          <p:val>
                                            <p:strVal val="#ppt_x"/>
                                          </p:val>
                                        </p:tav>
                                        <p:tav tm="100000">
                                          <p:val>
                                            <p:strVal val="#ppt_x"/>
                                          </p:val>
                                        </p:tav>
                                      </p:tavLst>
                                    </p:anim>
                                    <p:anim calcmode="lin" valueType="num">
                                      <p:cBhvr>
                                        <p:cTn id="14"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1000"/>
                                        <p:tgtEl>
                                          <p:spTgt spid="11"/>
                                        </p:tgtEl>
                                      </p:cBhvr>
                                    </p:animEffect>
                                    <p:anim calcmode="lin" valueType="num">
                                      <p:cBhvr>
                                        <p:cTn id="20" dur="1000" fill="hold"/>
                                        <p:tgtEl>
                                          <p:spTgt spid="11"/>
                                        </p:tgtEl>
                                        <p:attrNameLst>
                                          <p:attrName>ppt_x</p:attrName>
                                        </p:attrNameLst>
                                      </p:cBhvr>
                                      <p:tavLst>
                                        <p:tav tm="0">
                                          <p:val>
                                            <p:strVal val="#ppt_x"/>
                                          </p:val>
                                        </p:tav>
                                        <p:tav tm="100000">
                                          <p:val>
                                            <p:strVal val="#ppt_x"/>
                                          </p:val>
                                        </p:tav>
                                      </p:tavLst>
                                    </p:anim>
                                    <p:anim calcmode="lin" valueType="num">
                                      <p:cBhvr>
                                        <p:cTn id="21"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1"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Obrázek 13">
            <a:extLst>
              <a:ext uri="{FF2B5EF4-FFF2-40B4-BE49-F238E27FC236}">
                <a16:creationId xmlns:a16="http://schemas.microsoft.com/office/drawing/2014/main" id="{C4AA14BE-13D5-EF4E-85B6-BDB12BD69AC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16706" b="80652"/>
          <a:stretch/>
        </p:blipFill>
        <p:spPr>
          <a:xfrm>
            <a:off x="0" y="-17881"/>
            <a:ext cx="9144000" cy="1358650"/>
          </a:xfrm>
          <a:prstGeom prst="rect">
            <a:avLst/>
          </a:prstGeom>
        </p:spPr>
      </p:pic>
      <p:pic>
        <p:nvPicPr>
          <p:cNvPr id="13" name="Obrázek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1323" y="185647"/>
            <a:ext cx="1038366" cy="1019136"/>
          </a:xfrm>
          <a:prstGeom prst="rect">
            <a:avLst/>
          </a:prstGeom>
        </p:spPr>
      </p:pic>
      <p:pic>
        <p:nvPicPr>
          <p:cNvPr id="17" name="Obrázek 16" descr="Obsah obrázku LEGO, hračka, muž&#10;&#10;Popis byl vytvořen automaticky">
            <a:extLst>
              <a:ext uri="{FF2B5EF4-FFF2-40B4-BE49-F238E27FC236}">
                <a16:creationId xmlns:a16="http://schemas.microsoft.com/office/drawing/2014/main" id="{7A4DC78D-FAA5-5149-B4D3-2183100E5A9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436096" y="-172218"/>
            <a:ext cx="3816801" cy="1873026"/>
          </a:xfrm>
          <a:prstGeom prst="rect">
            <a:avLst/>
          </a:prstGeom>
        </p:spPr>
      </p:pic>
      <p:sp>
        <p:nvSpPr>
          <p:cNvPr id="12" name="TextovéPole 11"/>
          <p:cNvSpPr txBox="1">
            <a:spLocks/>
          </p:cNvSpPr>
          <p:nvPr/>
        </p:nvSpPr>
        <p:spPr>
          <a:xfrm>
            <a:off x="1327440" y="122750"/>
            <a:ext cx="4138710" cy="954107"/>
          </a:xfrm>
          <a:prstGeom prst="rect">
            <a:avLst/>
          </a:prstGeom>
          <a:noFill/>
        </p:spPr>
        <p:txBody>
          <a:bodyPr wrap="square" rtlCol="0">
            <a:spAutoFit/>
          </a:bodyPr>
          <a:lstStyle/>
          <a:p>
            <a:r>
              <a:rPr lang="cs-CZ" sz="2800" b="1" dirty="0">
                <a:solidFill>
                  <a:srgbClr val="92D050"/>
                </a:solidFill>
                <a:latin typeface="Arial" panose="020B0604020202020204" pitchFamily="34" charset="0"/>
                <a:cs typeface="Arial" panose="020B0604020202020204" pitchFamily="34" charset="0"/>
              </a:rPr>
              <a:t>Realizovaná opatření  Liberecký kraj</a:t>
            </a:r>
          </a:p>
        </p:txBody>
      </p:sp>
      <p:sp>
        <p:nvSpPr>
          <p:cNvPr id="18" name="Obdélník 17">
            <a:extLst>
              <a:ext uri="{FF2B5EF4-FFF2-40B4-BE49-F238E27FC236}">
                <a16:creationId xmlns:a16="http://schemas.microsoft.com/office/drawing/2014/main" id="{48C43A74-C49C-6847-8F9C-726272DF5DAC}"/>
              </a:ext>
            </a:extLst>
          </p:cNvPr>
          <p:cNvSpPr/>
          <p:nvPr/>
        </p:nvSpPr>
        <p:spPr>
          <a:xfrm>
            <a:off x="0" y="1340768"/>
            <a:ext cx="766126" cy="45719"/>
          </a:xfrm>
          <a:prstGeom prst="rect">
            <a:avLst/>
          </a:prstGeom>
          <a:solidFill>
            <a:srgbClr val="F188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9" name="Obdélník 18">
            <a:extLst>
              <a:ext uri="{FF2B5EF4-FFF2-40B4-BE49-F238E27FC236}">
                <a16:creationId xmlns:a16="http://schemas.microsoft.com/office/drawing/2014/main" id="{34648D4E-87FD-C245-8337-947604325BE2}"/>
              </a:ext>
            </a:extLst>
          </p:cNvPr>
          <p:cNvSpPr/>
          <p:nvPr/>
        </p:nvSpPr>
        <p:spPr>
          <a:xfrm>
            <a:off x="4644008" y="1340768"/>
            <a:ext cx="4499992" cy="45719"/>
          </a:xfrm>
          <a:prstGeom prst="rect">
            <a:avLst/>
          </a:prstGeom>
          <a:solidFill>
            <a:srgbClr val="F188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1" name="TextovéPole 20">
            <a:extLst>
              <a:ext uri="{FF2B5EF4-FFF2-40B4-BE49-F238E27FC236}">
                <a16:creationId xmlns:a16="http://schemas.microsoft.com/office/drawing/2014/main" id="{B7BE0592-1842-B04C-B1FF-C299AFE8F50D}"/>
              </a:ext>
            </a:extLst>
          </p:cNvPr>
          <p:cNvSpPr txBox="1"/>
          <p:nvPr/>
        </p:nvSpPr>
        <p:spPr>
          <a:xfrm>
            <a:off x="0" y="1340768"/>
            <a:ext cx="9143998" cy="400110"/>
          </a:xfrm>
          <a:prstGeom prst="rect">
            <a:avLst/>
          </a:prstGeom>
          <a:solidFill>
            <a:srgbClr val="F18878"/>
          </a:solidFill>
        </p:spPr>
        <p:txBody>
          <a:bodyPr wrap="square" rtlCol="0">
            <a:spAutoFit/>
          </a:bodyPr>
          <a:lstStyle/>
          <a:p>
            <a:r>
              <a:rPr lang="pl-PL" sz="2000" cap="all" dirty="0">
                <a:solidFill>
                  <a:prstClr val="white"/>
                </a:solidFill>
                <a:latin typeface="Arial" panose="020B0604020202020204" pitchFamily="34" charset="0"/>
                <a:cs typeface="Arial" panose="020B0604020202020204" pitchFamily="34" charset="0"/>
              </a:rPr>
              <a:t>Úsek na silnici I/13 u Mníšku</a:t>
            </a:r>
          </a:p>
        </p:txBody>
      </p:sp>
      <p:pic>
        <p:nvPicPr>
          <p:cNvPr id="2" name="Obrázek 1">
            <a:extLst>
              <a:ext uri="{FF2B5EF4-FFF2-40B4-BE49-F238E27FC236}">
                <a16:creationId xmlns:a16="http://schemas.microsoft.com/office/drawing/2014/main" id="{93BE8323-6379-BD82-69E4-DA803D15548C}"/>
              </a:ext>
            </a:extLst>
          </p:cNvPr>
          <p:cNvPicPr>
            <a:picLocks noChangeAspect="1"/>
          </p:cNvPicPr>
          <p:nvPr/>
        </p:nvPicPr>
        <p:blipFill rotWithShape="1">
          <a:blip r:embed="rId6"/>
          <a:srcRect l="53150" r="2750" b="5441"/>
          <a:stretch/>
        </p:blipFill>
        <p:spPr>
          <a:xfrm>
            <a:off x="0" y="1334369"/>
            <a:ext cx="9143999" cy="5523631"/>
          </a:xfrm>
          <a:prstGeom prst="rect">
            <a:avLst/>
          </a:prstGeom>
        </p:spPr>
      </p:pic>
      <p:sp>
        <p:nvSpPr>
          <p:cNvPr id="3" name="Šipka: doleva 2">
            <a:extLst>
              <a:ext uri="{FF2B5EF4-FFF2-40B4-BE49-F238E27FC236}">
                <a16:creationId xmlns:a16="http://schemas.microsoft.com/office/drawing/2014/main" id="{922160FA-84DC-9CBC-32C4-CD0573301601}"/>
              </a:ext>
            </a:extLst>
          </p:cNvPr>
          <p:cNvSpPr/>
          <p:nvPr/>
        </p:nvSpPr>
        <p:spPr>
          <a:xfrm>
            <a:off x="5732160" y="2835427"/>
            <a:ext cx="3224671" cy="2219242"/>
          </a:xfrm>
          <a:prstGeom prst="leftArrow">
            <a:avLst/>
          </a:prstGeom>
        </p:spPr>
        <p:style>
          <a:lnRef idx="1">
            <a:schemeClr val="accent6"/>
          </a:lnRef>
          <a:fillRef idx="2">
            <a:schemeClr val="accent6"/>
          </a:fillRef>
          <a:effectRef idx="1">
            <a:schemeClr val="accent6"/>
          </a:effectRef>
          <a:fontRef idx="minor">
            <a:schemeClr val="dk1"/>
          </a:fontRef>
        </p:style>
        <p:txBody>
          <a:bodyPr rtlCol="0" anchor="ctr"/>
          <a:lstStyle/>
          <a:p>
            <a:r>
              <a:rPr lang="pl-PL" cap="all" dirty="0">
                <a:solidFill>
                  <a:schemeClr val="tx1"/>
                </a:solidFill>
                <a:latin typeface="Arial" panose="020B0604020202020204" pitchFamily="34" charset="0"/>
                <a:cs typeface="Arial" panose="020B0604020202020204" pitchFamily="34" charset="0"/>
              </a:rPr>
              <a:t>Mimoúrovňová křižovatka SMV 35 a silnice I/65, Rádelský Mlýn</a:t>
            </a:r>
          </a:p>
        </p:txBody>
      </p:sp>
      <p:pic>
        <p:nvPicPr>
          <p:cNvPr id="4" name="Obrázek 3">
            <a:extLst>
              <a:ext uri="{FF2B5EF4-FFF2-40B4-BE49-F238E27FC236}">
                <a16:creationId xmlns:a16="http://schemas.microsoft.com/office/drawing/2014/main" id="{7C3E89E7-9AB3-09B0-7648-FC06286C1AB8}"/>
              </a:ext>
            </a:extLst>
          </p:cNvPr>
          <p:cNvPicPr>
            <a:picLocks noChangeAspect="1"/>
          </p:cNvPicPr>
          <p:nvPr/>
        </p:nvPicPr>
        <p:blipFill>
          <a:blip r:embed="rId7" cstate="print">
            <a:extLst>
              <a:ext uri="{28A0092B-C50C-407E-A947-70E740481C1C}">
                <a14:useLocalDpi xmlns:a14="http://schemas.microsoft.com/office/drawing/2010/main" val="0"/>
              </a:ext>
            </a:extLst>
          </a:blip>
          <a:srcRect l="3229" r="3229"/>
          <a:stretch/>
        </p:blipFill>
        <p:spPr>
          <a:xfrm>
            <a:off x="-1" y="1334369"/>
            <a:ext cx="9143995" cy="5541295"/>
          </a:xfrm>
          <a:prstGeom prst="rect">
            <a:avLst/>
          </a:prstGeom>
        </p:spPr>
      </p:pic>
      <p:sp>
        <p:nvSpPr>
          <p:cNvPr id="11" name="Obdélník 10"/>
          <p:cNvSpPr/>
          <p:nvPr/>
        </p:nvSpPr>
        <p:spPr>
          <a:xfrm>
            <a:off x="466386" y="6149218"/>
            <a:ext cx="8211219" cy="400110"/>
          </a:xfrm>
          <a:prstGeom prst="rect">
            <a:avLst/>
          </a:prstGeom>
          <a:solidFill>
            <a:schemeClr val="bg1">
              <a:alpha val="61000"/>
            </a:schemeClr>
          </a:solidFill>
        </p:spPr>
        <p:txBody>
          <a:bodyPr wrap="square">
            <a:spAutoFit/>
          </a:bodyPr>
          <a:lstStyle/>
          <a:p>
            <a:r>
              <a:rPr lang="cs-CZ" sz="2000" dirty="0">
                <a:latin typeface="Arial" panose="020B0604020202020204" pitchFamily="34" charset="0"/>
                <a:cs typeface="Arial" panose="020B0604020202020204" pitchFamily="34" charset="0"/>
              </a:rPr>
              <a:t>Jaro 2022 proběhla přestavba křižovatky na MÚK.</a:t>
            </a:r>
          </a:p>
        </p:txBody>
      </p:sp>
    </p:spTree>
    <p:extLst>
      <p:ext uri="{BB962C8B-B14F-4D97-AF65-F5344CB8AC3E}">
        <p14:creationId xmlns:p14="http://schemas.microsoft.com/office/powerpoint/2010/main" val="34171361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1000"/>
                                        <p:tgtEl>
                                          <p:spTgt spid="11"/>
                                        </p:tgtEl>
                                      </p:cBhvr>
                                    </p:animEffect>
                                    <p:anim calcmode="lin" valueType="num">
                                      <p:cBhvr>
                                        <p:cTn id="20" dur="1000" fill="hold"/>
                                        <p:tgtEl>
                                          <p:spTgt spid="11"/>
                                        </p:tgtEl>
                                        <p:attrNameLst>
                                          <p:attrName>ppt_x</p:attrName>
                                        </p:attrNameLst>
                                      </p:cBhvr>
                                      <p:tavLst>
                                        <p:tav tm="0">
                                          <p:val>
                                            <p:strVal val="#ppt_x"/>
                                          </p:val>
                                        </p:tav>
                                        <p:tav tm="100000">
                                          <p:val>
                                            <p:strVal val="#ppt_x"/>
                                          </p:val>
                                        </p:tav>
                                      </p:tavLst>
                                    </p:anim>
                                    <p:anim calcmode="lin" valueType="num">
                                      <p:cBhvr>
                                        <p:cTn id="21"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1"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a:extLst>
              <a:ext uri="{FF2B5EF4-FFF2-40B4-BE49-F238E27FC236}">
                <a16:creationId xmlns:a16="http://schemas.microsoft.com/office/drawing/2014/main" id="{05ECE0D5-3BB1-7797-FAF0-4DEF2F0911A5}"/>
              </a:ext>
            </a:extLst>
          </p:cNvPr>
          <p:cNvPicPr>
            <a:picLocks noChangeAspect="1"/>
          </p:cNvPicPr>
          <p:nvPr/>
        </p:nvPicPr>
        <p:blipFill rotWithShape="1">
          <a:blip r:embed="rId3"/>
          <a:srcRect l="53150" r="3932" b="10443"/>
          <a:stretch/>
        </p:blipFill>
        <p:spPr>
          <a:xfrm>
            <a:off x="10457" y="1481400"/>
            <a:ext cx="9144003" cy="5366435"/>
          </a:xfrm>
          <a:prstGeom prst="rect">
            <a:avLst/>
          </a:prstGeom>
        </p:spPr>
      </p:pic>
      <p:pic>
        <p:nvPicPr>
          <p:cNvPr id="22" name="Obrázek 21"/>
          <p:cNvPicPr>
            <a:picLocks noChangeAspect="1"/>
          </p:cNvPicPr>
          <p:nvPr/>
        </p:nvPicPr>
        <p:blipFill>
          <a:blip r:embed="rId4" cstate="print">
            <a:extLst>
              <a:ext uri="{28A0092B-C50C-407E-A947-70E740481C1C}">
                <a14:useLocalDpi xmlns:a14="http://schemas.microsoft.com/office/drawing/2010/main" val="0"/>
              </a:ext>
            </a:extLst>
          </a:blip>
          <a:srcRect l="3322" r="3322"/>
          <a:stretch/>
        </p:blipFill>
        <p:spPr>
          <a:xfrm>
            <a:off x="-10700" y="1382627"/>
            <a:ext cx="9143999" cy="5505428"/>
          </a:xfrm>
          <a:prstGeom prst="rect">
            <a:avLst/>
          </a:prstGeom>
        </p:spPr>
      </p:pic>
      <p:pic>
        <p:nvPicPr>
          <p:cNvPr id="7" name="Obrázek 6" descr="Obsah obrázku venku, silnice, dopravní uzel, křižovatka&#10;&#10;Popis byl vytvořen automaticky">
            <a:extLst>
              <a:ext uri="{FF2B5EF4-FFF2-40B4-BE49-F238E27FC236}">
                <a16:creationId xmlns:a16="http://schemas.microsoft.com/office/drawing/2014/main" id="{23ABDB96-804E-DF02-7D91-A699B9DD03D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203" y="1201103"/>
            <a:ext cx="9144000" cy="6858000"/>
          </a:xfrm>
          <a:prstGeom prst="rect">
            <a:avLst/>
          </a:prstGeom>
        </p:spPr>
      </p:pic>
      <p:pic>
        <p:nvPicPr>
          <p:cNvPr id="14" name="Obrázek 13">
            <a:extLst>
              <a:ext uri="{FF2B5EF4-FFF2-40B4-BE49-F238E27FC236}">
                <a16:creationId xmlns:a16="http://schemas.microsoft.com/office/drawing/2014/main" id="{C4AA14BE-13D5-EF4E-85B6-BDB12BD69ACE}"/>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r="16706" b="80652"/>
          <a:stretch/>
        </p:blipFill>
        <p:spPr>
          <a:xfrm>
            <a:off x="0" y="-30635"/>
            <a:ext cx="9144000" cy="1358650"/>
          </a:xfrm>
          <a:prstGeom prst="rect">
            <a:avLst/>
          </a:prstGeom>
        </p:spPr>
      </p:pic>
      <p:pic>
        <p:nvPicPr>
          <p:cNvPr id="17" name="Obrázek 16" descr="Obsah obrázku LEGO, hračka, muž&#10;&#10;Popis byl vytvořen automaticky">
            <a:extLst>
              <a:ext uri="{FF2B5EF4-FFF2-40B4-BE49-F238E27FC236}">
                <a16:creationId xmlns:a16="http://schemas.microsoft.com/office/drawing/2014/main" id="{7A4DC78D-FAA5-5149-B4D3-2183100E5A9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466150" y="-174124"/>
            <a:ext cx="3816801" cy="1873026"/>
          </a:xfrm>
          <a:prstGeom prst="rect">
            <a:avLst/>
          </a:prstGeom>
        </p:spPr>
      </p:pic>
      <p:sp>
        <p:nvSpPr>
          <p:cNvPr id="18" name="Obdélník 17">
            <a:extLst>
              <a:ext uri="{FF2B5EF4-FFF2-40B4-BE49-F238E27FC236}">
                <a16:creationId xmlns:a16="http://schemas.microsoft.com/office/drawing/2014/main" id="{48C43A74-C49C-6847-8F9C-726272DF5DAC}"/>
              </a:ext>
            </a:extLst>
          </p:cNvPr>
          <p:cNvSpPr/>
          <p:nvPr/>
        </p:nvSpPr>
        <p:spPr>
          <a:xfrm>
            <a:off x="0" y="1340768"/>
            <a:ext cx="766126" cy="45719"/>
          </a:xfrm>
          <a:prstGeom prst="rect">
            <a:avLst/>
          </a:prstGeom>
          <a:solidFill>
            <a:srgbClr val="F188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9" name="Obdélník 18">
            <a:extLst>
              <a:ext uri="{FF2B5EF4-FFF2-40B4-BE49-F238E27FC236}">
                <a16:creationId xmlns:a16="http://schemas.microsoft.com/office/drawing/2014/main" id="{34648D4E-87FD-C245-8337-947604325BE2}"/>
              </a:ext>
            </a:extLst>
          </p:cNvPr>
          <p:cNvSpPr/>
          <p:nvPr/>
        </p:nvSpPr>
        <p:spPr>
          <a:xfrm>
            <a:off x="4644008" y="1340768"/>
            <a:ext cx="4499992" cy="45719"/>
          </a:xfrm>
          <a:prstGeom prst="rect">
            <a:avLst/>
          </a:prstGeom>
          <a:solidFill>
            <a:srgbClr val="F188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1" name="TextovéPole 20">
            <a:extLst>
              <a:ext uri="{FF2B5EF4-FFF2-40B4-BE49-F238E27FC236}">
                <a16:creationId xmlns:a16="http://schemas.microsoft.com/office/drawing/2014/main" id="{B7BE0592-1842-B04C-B1FF-C299AFE8F50D}"/>
              </a:ext>
            </a:extLst>
          </p:cNvPr>
          <p:cNvSpPr txBox="1"/>
          <p:nvPr/>
        </p:nvSpPr>
        <p:spPr>
          <a:xfrm>
            <a:off x="-10699" y="1314458"/>
            <a:ext cx="9143998" cy="400110"/>
          </a:xfrm>
          <a:prstGeom prst="rect">
            <a:avLst/>
          </a:prstGeom>
          <a:solidFill>
            <a:srgbClr val="F18878"/>
          </a:solidFill>
        </p:spPr>
        <p:txBody>
          <a:bodyPr wrap="square" rtlCol="0">
            <a:spAutoFit/>
          </a:bodyPr>
          <a:lstStyle/>
          <a:p>
            <a:r>
              <a:rPr lang="pl-PL" sz="2000" cap="all" dirty="0">
                <a:solidFill>
                  <a:schemeClr val="bg1"/>
                </a:solidFill>
                <a:latin typeface="Arial" panose="020B0604020202020204" pitchFamily="34" charset="0"/>
                <a:cs typeface="Arial" panose="020B0604020202020204" pitchFamily="34" charset="0"/>
              </a:rPr>
              <a:t>Křižovatka silnic I/9, I/38 a III/26832 u Jestřebí</a:t>
            </a:r>
          </a:p>
        </p:txBody>
      </p:sp>
      <p:sp>
        <p:nvSpPr>
          <p:cNvPr id="24" name="Obdélník 23"/>
          <p:cNvSpPr/>
          <p:nvPr/>
        </p:nvSpPr>
        <p:spPr>
          <a:xfrm>
            <a:off x="225965" y="1841439"/>
            <a:ext cx="8482584" cy="584775"/>
          </a:xfrm>
          <a:prstGeom prst="rect">
            <a:avLst/>
          </a:prstGeom>
          <a:solidFill>
            <a:schemeClr val="bg1">
              <a:alpha val="40000"/>
            </a:schemeClr>
          </a:solidFill>
        </p:spPr>
        <p:txBody>
          <a:bodyPr wrap="square">
            <a:spAutoFit/>
          </a:bodyPr>
          <a:lstStyle/>
          <a:p>
            <a:pPr algn="just"/>
            <a:r>
              <a:rPr lang="cs-CZ" sz="1600" b="1" dirty="0">
                <a:latin typeface="Arial" panose="020B0604020202020204" pitchFamily="34" charset="0"/>
                <a:cs typeface="Arial" panose="020B0604020202020204" pitchFamily="34" charset="0"/>
              </a:rPr>
              <a:t>Rizikovost –  překračování max. dovolené rychlosti, křížení významných silnic, rozlehlost křižovatky.</a:t>
            </a:r>
          </a:p>
        </p:txBody>
      </p:sp>
      <p:sp>
        <p:nvSpPr>
          <p:cNvPr id="25" name="Obdélník 24"/>
          <p:cNvSpPr/>
          <p:nvPr/>
        </p:nvSpPr>
        <p:spPr>
          <a:xfrm>
            <a:off x="225965" y="2949598"/>
            <a:ext cx="8558503" cy="3785652"/>
          </a:xfrm>
          <a:prstGeom prst="rect">
            <a:avLst/>
          </a:prstGeom>
          <a:solidFill>
            <a:schemeClr val="bg1">
              <a:alpha val="50000"/>
            </a:schemeClr>
          </a:solidFill>
        </p:spPr>
        <p:txBody>
          <a:bodyPr wrap="square">
            <a:spAutoFit/>
          </a:bodyPr>
          <a:lstStyle/>
          <a:p>
            <a:pPr marL="457200" indent="-457200" algn="just">
              <a:buFont typeface="Wingdings" panose="05000000000000000000" pitchFamily="2" charset="2"/>
              <a:buChar char="q"/>
            </a:pPr>
            <a:r>
              <a:rPr lang="cs-CZ" sz="1600" b="1" dirty="0">
                <a:solidFill>
                  <a:srgbClr val="002060"/>
                </a:solidFill>
                <a:latin typeface="Arial" panose="020B0604020202020204" pitchFamily="34" charset="0"/>
                <a:cs typeface="Arial" panose="020B0604020202020204" pitchFamily="34" charset="0"/>
              </a:rPr>
              <a:t>Obec Jestřebí není proti výstavbě OK, nicméně by chtěla do PD OK přidat </a:t>
            </a:r>
            <a:r>
              <a:rPr lang="cs-CZ" sz="1600" b="1" dirty="0" err="1">
                <a:solidFill>
                  <a:srgbClr val="002060"/>
                </a:solidFill>
                <a:latin typeface="Arial" panose="020B0604020202020204" pitchFamily="34" charset="0"/>
                <a:cs typeface="Arial" panose="020B0604020202020204" pitchFamily="34" charset="0"/>
              </a:rPr>
              <a:t>protihluk</a:t>
            </a:r>
            <a:r>
              <a:rPr lang="cs-CZ" sz="1600" b="1" dirty="0">
                <a:solidFill>
                  <a:srgbClr val="002060"/>
                </a:solidFill>
                <a:latin typeface="Arial" panose="020B0604020202020204" pitchFamily="34" charset="0"/>
                <a:cs typeface="Arial" panose="020B0604020202020204" pitchFamily="34" charset="0"/>
              </a:rPr>
              <a:t>. stěnu kolem sídliště podél silnice I/9.</a:t>
            </a:r>
          </a:p>
          <a:p>
            <a:pPr marL="457200" indent="-457200" algn="just">
              <a:buFont typeface="Wingdings" panose="05000000000000000000" pitchFamily="2" charset="2"/>
              <a:buChar char="q"/>
            </a:pPr>
            <a:r>
              <a:rPr lang="cs-CZ" sz="1600" b="1" dirty="0">
                <a:solidFill>
                  <a:srgbClr val="002060"/>
                </a:solidFill>
                <a:latin typeface="Arial" panose="020B0604020202020204" pitchFamily="34" charset="0"/>
                <a:cs typeface="Arial" panose="020B0604020202020204" pitchFamily="34" charset="0"/>
              </a:rPr>
              <a:t>V květnu 2018 byla schválena změna ÚP obce Jestřebí (pořizovatel </a:t>
            </a:r>
            <a:r>
              <a:rPr lang="cs-CZ" sz="1600" b="1" dirty="0" err="1">
                <a:solidFill>
                  <a:srgbClr val="002060"/>
                </a:solidFill>
                <a:latin typeface="Arial" panose="020B0604020202020204" pitchFamily="34" charset="0"/>
                <a:cs typeface="Arial" panose="020B0604020202020204" pitchFamily="34" charset="0"/>
              </a:rPr>
              <a:t>MěÚ</a:t>
            </a:r>
            <a:r>
              <a:rPr lang="cs-CZ" sz="1600" b="1" dirty="0">
                <a:solidFill>
                  <a:srgbClr val="002060"/>
                </a:solidFill>
                <a:latin typeface="Arial" panose="020B0604020202020204" pitchFamily="34" charset="0"/>
                <a:cs typeface="Arial" panose="020B0604020202020204" pitchFamily="34" charset="0"/>
              </a:rPr>
              <a:t> Česká Lípa). Zatím vybudováno odběrné místo elektřiny pro VO křižovatky.</a:t>
            </a:r>
          </a:p>
          <a:p>
            <a:pPr marL="457200" indent="-457200" algn="just">
              <a:buFont typeface="Wingdings" panose="05000000000000000000" pitchFamily="2" charset="2"/>
              <a:buChar char="q"/>
            </a:pPr>
            <a:r>
              <a:rPr lang="cs-CZ" sz="1600" b="1" dirty="0">
                <a:solidFill>
                  <a:srgbClr val="002060"/>
                </a:solidFill>
                <a:latin typeface="Arial" panose="020B0604020202020204" pitchFamily="34" charset="0"/>
                <a:cs typeface="Arial" panose="020B0604020202020204" pitchFamily="34" charset="0"/>
              </a:rPr>
              <a:t>2018 - předpoklad aktualizace DÚR a inženýrská činnost (IČ) pro vydání územního rozhodnutí</a:t>
            </a:r>
          </a:p>
          <a:p>
            <a:pPr marL="457200" indent="-457200" algn="just">
              <a:buFont typeface="Wingdings" panose="05000000000000000000" pitchFamily="2" charset="2"/>
              <a:buChar char="q"/>
            </a:pPr>
            <a:r>
              <a:rPr lang="cs-CZ" sz="1600" b="1" dirty="0">
                <a:solidFill>
                  <a:srgbClr val="002060"/>
                </a:solidFill>
                <a:latin typeface="Arial" panose="020B0604020202020204" pitchFamily="34" charset="0"/>
                <a:cs typeface="Arial" panose="020B0604020202020204" pitchFamily="34" charset="0"/>
              </a:rPr>
              <a:t>2019 - předpoklad vydání ÚR, provedení výkupu pozemků, zpracování DSP bude v roce 2020, před výstavbou OK dojde ke snížení rychlosti na hlavní komunikaci na 50 km/h. z důvodu přetrvávající dopravní nehodovosti.</a:t>
            </a:r>
          </a:p>
          <a:p>
            <a:pPr marL="457200" indent="-457200" algn="just">
              <a:buFont typeface="Wingdings" panose="05000000000000000000" pitchFamily="2" charset="2"/>
              <a:buChar char="q"/>
            </a:pPr>
            <a:r>
              <a:rPr lang="cs-CZ" sz="1600" b="1" dirty="0">
                <a:solidFill>
                  <a:srgbClr val="002060"/>
                </a:solidFill>
                <a:latin typeface="Arial" panose="020B0604020202020204" pitchFamily="34" charset="0"/>
                <a:cs typeface="Arial" panose="020B0604020202020204" pitchFamily="34" charset="0"/>
              </a:rPr>
              <a:t>2020 – bylo doplněno VDZ a SDZ omezení rychlosti na hlavní komunikaci na 50 km/h, došlo k zvýraznění SDZ „STOP“ na vedlejší komunikaci. Na místě dochází k měření rychlostí PČR. Bylo vydáno územní rozhodnutí na přestavbu křižovatky, možná realizace stavby v roce 2022.</a:t>
            </a:r>
          </a:p>
          <a:p>
            <a:pPr marL="457200" indent="-457200" algn="just">
              <a:buFont typeface="Wingdings" panose="05000000000000000000" pitchFamily="2" charset="2"/>
              <a:buChar char="q"/>
            </a:pPr>
            <a:r>
              <a:rPr lang="cs-CZ" sz="1600" b="1" dirty="0">
                <a:solidFill>
                  <a:srgbClr val="002060"/>
                </a:solidFill>
                <a:latin typeface="Arial" panose="020B0604020202020204" pitchFamily="34" charset="0"/>
                <a:cs typeface="Arial" panose="020B0604020202020204" pitchFamily="34" charset="0"/>
              </a:rPr>
              <a:t>2022 - bude podána žádost o stavební povolení, předpoklad realizace 2023-2024</a:t>
            </a:r>
          </a:p>
          <a:p>
            <a:pPr marL="457200" indent="-457200" algn="just">
              <a:buFont typeface="Wingdings" panose="05000000000000000000" pitchFamily="2" charset="2"/>
              <a:buChar char="q"/>
            </a:pPr>
            <a:r>
              <a:rPr lang="cs-CZ" sz="1600" b="1" dirty="0">
                <a:solidFill>
                  <a:srgbClr val="002060"/>
                </a:solidFill>
                <a:latin typeface="Arial" panose="020B0604020202020204" pitchFamily="34" charset="0"/>
                <a:cs typeface="Arial" panose="020B0604020202020204" pitchFamily="34" charset="0"/>
              </a:rPr>
              <a:t>2023 - Zrealizováno</a:t>
            </a:r>
          </a:p>
        </p:txBody>
      </p:sp>
      <p:pic>
        <p:nvPicPr>
          <p:cNvPr id="2" name="Obrázek 1">
            <a:extLst>
              <a:ext uri="{FF2B5EF4-FFF2-40B4-BE49-F238E27FC236}">
                <a16:creationId xmlns:a16="http://schemas.microsoft.com/office/drawing/2014/main" id="{0C13511C-F07B-7B6B-7602-AED705ADE90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31323" y="185647"/>
            <a:ext cx="1038366" cy="1019136"/>
          </a:xfrm>
          <a:prstGeom prst="rect">
            <a:avLst/>
          </a:prstGeom>
        </p:spPr>
      </p:pic>
      <p:sp>
        <p:nvSpPr>
          <p:cNvPr id="4" name="TextovéPole 3">
            <a:extLst>
              <a:ext uri="{FF2B5EF4-FFF2-40B4-BE49-F238E27FC236}">
                <a16:creationId xmlns:a16="http://schemas.microsoft.com/office/drawing/2014/main" id="{57449379-2958-321A-1400-29955658DCA5}"/>
              </a:ext>
            </a:extLst>
          </p:cNvPr>
          <p:cNvSpPr txBox="1">
            <a:spLocks/>
          </p:cNvSpPr>
          <p:nvPr/>
        </p:nvSpPr>
        <p:spPr>
          <a:xfrm>
            <a:off x="1327440" y="122750"/>
            <a:ext cx="4138710" cy="954107"/>
          </a:xfrm>
          <a:prstGeom prst="rect">
            <a:avLst/>
          </a:prstGeom>
          <a:noFill/>
        </p:spPr>
        <p:txBody>
          <a:bodyPr wrap="square" rtlCol="0">
            <a:spAutoFit/>
          </a:bodyPr>
          <a:lstStyle/>
          <a:p>
            <a:r>
              <a:rPr lang="cs-CZ" sz="2800" b="1" dirty="0">
                <a:solidFill>
                  <a:srgbClr val="92D050"/>
                </a:solidFill>
                <a:latin typeface="Arial" panose="020B0604020202020204" pitchFamily="34" charset="0"/>
                <a:cs typeface="Arial" panose="020B0604020202020204" pitchFamily="34" charset="0"/>
              </a:rPr>
              <a:t>Realizovaná opatření  Liberecký kraj</a:t>
            </a:r>
          </a:p>
        </p:txBody>
      </p:sp>
    </p:spTree>
    <p:extLst>
      <p:ext uri="{BB962C8B-B14F-4D97-AF65-F5344CB8AC3E}">
        <p14:creationId xmlns:p14="http://schemas.microsoft.com/office/powerpoint/2010/main" val="5057901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2"/>
                                        </p:tgtEl>
                                        <p:attrNameLst>
                                          <p:attrName>style.visibility</p:attrName>
                                        </p:attrNameLst>
                                      </p:cBhvr>
                                      <p:to>
                                        <p:strVal val="visible"/>
                                      </p:to>
                                    </p:set>
                                    <p:animEffect transition="in" filter="fade">
                                      <p:cBhvr>
                                        <p:cTn id="14" dur="1000"/>
                                        <p:tgtEl>
                                          <p:spTgt spid="22"/>
                                        </p:tgtEl>
                                      </p:cBhvr>
                                    </p:animEffect>
                                    <p:anim calcmode="lin" valueType="num">
                                      <p:cBhvr>
                                        <p:cTn id="15" dur="1000" fill="hold"/>
                                        <p:tgtEl>
                                          <p:spTgt spid="22"/>
                                        </p:tgtEl>
                                        <p:attrNameLst>
                                          <p:attrName>ppt_x</p:attrName>
                                        </p:attrNameLst>
                                      </p:cBhvr>
                                      <p:tavLst>
                                        <p:tav tm="0">
                                          <p:val>
                                            <p:strVal val="#ppt_x"/>
                                          </p:val>
                                        </p:tav>
                                        <p:tav tm="100000">
                                          <p:val>
                                            <p:strVal val="#ppt_x"/>
                                          </p:val>
                                        </p:tav>
                                      </p:tavLst>
                                    </p:anim>
                                    <p:anim calcmode="lin" valueType="num">
                                      <p:cBhvr>
                                        <p:cTn id="16"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500"/>
                                        <p:tgtEl>
                                          <p:spTgt spid="7"/>
                                        </p:tgtEl>
                                      </p:cBhvr>
                                    </p:animEffect>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24"/>
                                        </p:tgtEl>
                                        <p:attrNameLst>
                                          <p:attrName>style.visibility</p:attrName>
                                        </p:attrNameLst>
                                      </p:cBhvr>
                                      <p:to>
                                        <p:strVal val="visible"/>
                                      </p:to>
                                    </p:set>
                                    <p:animEffect transition="in" filter="fade">
                                      <p:cBhvr>
                                        <p:cTn id="26" dur="1000"/>
                                        <p:tgtEl>
                                          <p:spTgt spid="24"/>
                                        </p:tgtEl>
                                      </p:cBhvr>
                                    </p:animEffect>
                                    <p:anim calcmode="lin" valueType="num">
                                      <p:cBhvr>
                                        <p:cTn id="27" dur="1000" fill="hold"/>
                                        <p:tgtEl>
                                          <p:spTgt spid="24"/>
                                        </p:tgtEl>
                                        <p:attrNameLst>
                                          <p:attrName>ppt_x</p:attrName>
                                        </p:attrNameLst>
                                      </p:cBhvr>
                                      <p:tavLst>
                                        <p:tav tm="0">
                                          <p:val>
                                            <p:strVal val="#ppt_x"/>
                                          </p:val>
                                        </p:tav>
                                        <p:tav tm="100000">
                                          <p:val>
                                            <p:strVal val="#ppt_x"/>
                                          </p:val>
                                        </p:tav>
                                      </p:tavLst>
                                    </p:anim>
                                    <p:anim calcmode="lin" valueType="num">
                                      <p:cBhvr>
                                        <p:cTn id="28"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25"/>
                                        </p:tgtEl>
                                        <p:attrNameLst>
                                          <p:attrName>style.visibility</p:attrName>
                                        </p:attrNameLst>
                                      </p:cBhvr>
                                      <p:to>
                                        <p:strVal val="visible"/>
                                      </p:to>
                                    </p:set>
                                    <p:animEffect transition="in" filter="fade">
                                      <p:cBhvr>
                                        <p:cTn id="33" dur="1000"/>
                                        <p:tgtEl>
                                          <p:spTgt spid="25"/>
                                        </p:tgtEl>
                                      </p:cBhvr>
                                    </p:animEffect>
                                    <p:anim calcmode="lin" valueType="num">
                                      <p:cBhvr>
                                        <p:cTn id="34" dur="1000" fill="hold"/>
                                        <p:tgtEl>
                                          <p:spTgt spid="25"/>
                                        </p:tgtEl>
                                        <p:attrNameLst>
                                          <p:attrName>ppt_x</p:attrName>
                                        </p:attrNameLst>
                                      </p:cBhvr>
                                      <p:tavLst>
                                        <p:tav tm="0">
                                          <p:val>
                                            <p:strVal val="#ppt_x"/>
                                          </p:val>
                                        </p:tav>
                                        <p:tav tm="100000">
                                          <p:val>
                                            <p:strVal val="#ppt_x"/>
                                          </p:val>
                                        </p:tav>
                                      </p:tavLst>
                                    </p:anim>
                                    <p:anim calcmode="lin" valueType="num">
                                      <p:cBhvr>
                                        <p:cTn id="35"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5"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a:extLst>
              <a:ext uri="{FF2B5EF4-FFF2-40B4-BE49-F238E27FC236}">
                <a16:creationId xmlns:a16="http://schemas.microsoft.com/office/drawing/2014/main" id="{281CDD46-EBD4-DC6A-C06F-549F6B1C4D86}"/>
              </a:ext>
            </a:extLst>
          </p:cNvPr>
          <p:cNvPicPr>
            <a:picLocks noChangeAspect="1"/>
          </p:cNvPicPr>
          <p:nvPr/>
        </p:nvPicPr>
        <p:blipFill rotWithShape="1">
          <a:blip r:embed="rId3"/>
          <a:srcRect l="52363" t="1" r="4719" b="11265"/>
          <a:stretch/>
        </p:blipFill>
        <p:spPr>
          <a:xfrm>
            <a:off x="0" y="1540823"/>
            <a:ext cx="9144000" cy="5317177"/>
          </a:xfrm>
          <a:prstGeom prst="rect">
            <a:avLst/>
          </a:prstGeom>
        </p:spPr>
      </p:pic>
      <p:pic>
        <p:nvPicPr>
          <p:cNvPr id="14" name="Obrázek 13">
            <a:extLst>
              <a:ext uri="{FF2B5EF4-FFF2-40B4-BE49-F238E27FC236}">
                <a16:creationId xmlns:a16="http://schemas.microsoft.com/office/drawing/2014/main" id="{C4AA14BE-13D5-EF4E-85B6-BDB12BD69AC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16706" b="80652"/>
          <a:stretch/>
        </p:blipFill>
        <p:spPr>
          <a:xfrm>
            <a:off x="0" y="-17881"/>
            <a:ext cx="9144000" cy="1358650"/>
          </a:xfrm>
          <a:prstGeom prst="rect">
            <a:avLst/>
          </a:prstGeom>
        </p:spPr>
      </p:pic>
      <p:pic>
        <p:nvPicPr>
          <p:cNvPr id="17" name="Obrázek 16" descr="Obsah obrázku LEGO, hračka, muž&#10;&#10;Popis byl vytvořen automaticky">
            <a:extLst>
              <a:ext uri="{FF2B5EF4-FFF2-40B4-BE49-F238E27FC236}">
                <a16:creationId xmlns:a16="http://schemas.microsoft.com/office/drawing/2014/main" id="{7A4DC78D-FAA5-5149-B4D3-2183100E5A9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436096" y="-172218"/>
            <a:ext cx="3816801" cy="1873026"/>
          </a:xfrm>
          <a:prstGeom prst="rect">
            <a:avLst/>
          </a:prstGeom>
        </p:spPr>
      </p:pic>
      <p:sp>
        <p:nvSpPr>
          <p:cNvPr id="18" name="Obdélník 17">
            <a:extLst>
              <a:ext uri="{FF2B5EF4-FFF2-40B4-BE49-F238E27FC236}">
                <a16:creationId xmlns:a16="http://schemas.microsoft.com/office/drawing/2014/main" id="{48C43A74-C49C-6847-8F9C-726272DF5DAC}"/>
              </a:ext>
            </a:extLst>
          </p:cNvPr>
          <p:cNvSpPr/>
          <p:nvPr/>
        </p:nvSpPr>
        <p:spPr>
          <a:xfrm>
            <a:off x="0" y="1340768"/>
            <a:ext cx="766126" cy="45719"/>
          </a:xfrm>
          <a:prstGeom prst="rect">
            <a:avLst/>
          </a:prstGeom>
          <a:solidFill>
            <a:srgbClr val="F188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9" name="Obdélník 18">
            <a:extLst>
              <a:ext uri="{FF2B5EF4-FFF2-40B4-BE49-F238E27FC236}">
                <a16:creationId xmlns:a16="http://schemas.microsoft.com/office/drawing/2014/main" id="{34648D4E-87FD-C245-8337-947604325BE2}"/>
              </a:ext>
            </a:extLst>
          </p:cNvPr>
          <p:cNvSpPr/>
          <p:nvPr/>
        </p:nvSpPr>
        <p:spPr>
          <a:xfrm>
            <a:off x="4644008" y="1340768"/>
            <a:ext cx="4499992" cy="45719"/>
          </a:xfrm>
          <a:prstGeom prst="rect">
            <a:avLst/>
          </a:prstGeom>
          <a:solidFill>
            <a:srgbClr val="F188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pic>
        <p:nvPicPr>
          <p:cNvPr id="22" name="Obrázek 21"/>
          <p:cNvPicPr>
            <a:picLocks noChangeAspect="1"/>
          </p:cNvPicPr>
          <p:nvPr/>
        </p:nvPicPr>
        <p:blipFill>
          <a:blip r:embed="rId6">
            <a:extLst>
              <a:ext uri="{28A0092B-C50C-407E-A947-70E740481C1C}">
                <a14:useLocalDpi xmlns:a14="http://schemas.microsoft.com/office/drawing/2010/main" val="0"/>
              </a:ext>
            </a:extLst>
          </a:blip>
          <a:srcRect t="2014" b="2014"/>
          <a:stretch/>
        </p:blipFill>
        <p:spPr>
          <a:xfrm>
            <a:off x="0" y="1340767"/>
            <a:ext cx="9144001" cy="5517232"/>
          </a:xfrm>
          <a:prstGeom prst="rect">
            <a:avLst/>
          </a:prstGeom>
        </p:spPr>
      </p:pic>
      <p:sp>
        <p:nvSpPr>
          <p:cNvPr id="21" name="TextovéPole 20">
            <a:extLst>
              <a:ext uri="{FF2B5EF4-FFF2-40B4-BE49-F238E27FC236}">
                <a16:creationId xmlns:a16="http://schemas.microsoft.com/office/drawing/2014/main" id="{B7BE0592-1842-B04C-B1FF-C299AFE8F50D}"/>
              </a:ext>
            </a:extLst>
          </p:cNvPr>
          <p:cNvSpPr txBox="1"/>
          <p:nvPr/>
        </p:nvSpPr>
        <p:spPr>
          <a:xfrm>
            <a:off x="0" y="1340768"/>
            <a:ext cx="9143998" cy="400110"/>
          </a:xfrm>
          <a:prstGeom prst="rect">
            <a:avLst/>
          </a:prstGeom>
          <a:solidFill>
            <a:srgbClr val="F18878"/>
          </a:solidFill>
        </p:spPr>
        <p:txBody>
          <a:bodyPr wrap="square" rtlCol="0">
            <a:spAutoFit/>
          </a:bodyPr>
          <a:lstStyle/>
          <a:p>
            <a:r>
              <a:rPr lang="pl-PL" sz="2000" cap="all" dirty="0">
                <a:solidFill>
                  <a:schemeClr val="bg1"/>
                </a:solidFill>
                <a:latin typeface="Arial" panose="020B0604020202020204" pitchFamily="34" charset="0"/>
                <a:cs typeface="Arial" panose="020B0604020202020204" pitchFamily="34" charset="0"/>
              </a:rPr>
              <a:t>Rampa mimoúrovňové křižovatky I/14 a I/35, Liberec</a:t>
            </a:r>
          </a:p>
        </p:txBody>
      </p:sp>
      <p:sp>
        <p:nvSpPr>
          <p:cNvPr id="24" name="Obdélník 23"/>
          <p:cNvSpPr/>
          <p:nvPr/>
        </p:nvSpPr>
        <p:spPr>
          <a:xfrm>
            <a:off x="225965" y="1841439"/>
            <a:ext cx="8482584" cy="1077218"/>
          </a:xfrm>
          <a:prstGeom prst="rect">
            <a:avLst/>
          </a:prstGeom>
          <a:solidFill>
            <a:schemeClr val="bg1">
              <a:alpha val="40000"/>
            </a:schemeClr>
          </a:solidFill>
        </p:spPr>
        <p:txBody>
          <a:bodyPr wrap="square">
            <a:spAutoFit/>
          </a:bodyPr>
          <a:lstStyle/>
          <a:p>
            <a:r>
              <a:rPr lang="cs-CZ" sz="1600" b="1" dirty="0">
                <a:latin typeface="Arial" panose="020B0604020202020204" pitchFamily="34" charset="0"/>
                <a:cs typeface="Arial" panose="020B0604020202020204" pitchFamily="34" charset="0"/>
              </a:rPr>
              <a:t>Rizikovost – DN za </a:t>
            </a:r>
            <a:r>
              <a:rPr lang="cs-CZ" sz="1600" b="1" dirty="0" err="1">
                <a:latin typeface="Arial" panose="020B0604020202020204" pitchFamily="34" charset="0"/>
                <a:cs typeface="Arial" panose="020B0604020202020204" pitchFamily="34" charset="0"/>
              </a:rPr>
              <a:t>nepříz</a:t>
            </a:r>
            <a:r>
              <a:rPr lang="cs-CZ" sz="1600" b="1" dirty="0">
                <a:latin typeface="Arial" panose="020B0604020202020204" pitchFamily="34" charset="0"/>
                <a:cs typeface="Arial" panose="020B0604020202020204" pitchFamily="34" charset="0"/>
              </a:rPr>
              <a:t>. </a:t>
            </a:r>
            <a:r>
              <a:rPr lang="cs-CZ" sz="1600" b="1" dirty="0" err="1">
                <a:latin typeface="Arial" panose="020B0604020202020204" pitchFamily="34" charset="0"/>
                <a:cs typeface="Arial" panose="020B0604020202020204" pitchFamily="34" charset="0"/>
              </a:rPr>
              <a:t>klim</a:t>
            </a:r>
            <a:r>
              <a:rPr lang="cs-CZ" sz="1600" b="1" dirty="0">
                <a:latin typeface="Arial" panose="020B0604020202020204" pitchFamily="34" charset="0"/>
                <a:cs typeface="Arial" panose="020B0604020202020204" pitchFamily="34" charset="0"/>
              </a:rPr>
              <a:t>. </a:t>
            </a:r>
            <a:r>
              <a:rPr lang="cs-CZ" sz="1600" b="1" dirty="0" err="1">
                <a:latin typeface="Arial" panose="020B0604020202020204" pitchFamily="34" charset="0"/>
                <a:cs typeface="Arial" panose="020B0604020202020204" pitchFamily="34" charset="0"/>
              </a:rPr>
              <a:t>podm</a:t>
            </a:r>
            <a:r>
              <a:rPr lang="cs-CZ" sz="1600" b="1" dirty="0">
                <a:latin typeface="Arial" panose="020B0604020202020204" pitchFamily="34" charset="0"/>
                <a:cs typeface="Arial" panose="020B0604020202020204" pitchFamily="34" charset="0"/>
              </a:rPr>
              <a:t>. -&gt; řidiči vozidel po přejetí horizontu nájezdové větve a při zatáčení vpravo na připoj. pruh dostávají smyk a vjíždějí do pravého a následně levého jízdního pruhu silnice I/35 a naráží do středového svodidla (v případě, kdy se nestřetnou s vozidly jedoucí po silnici I/35).</a:t>
            </a:r>
          </a:p>
        </p:txBody>
      </p:sp>
      <p:sp>
        <p:nvSpPr>
          <p:cNvPr id="25" name="Obdélník 24"/>
          <p:cNvSpPr/>
          <p:nvPr/>
        </p:nvSpPr>
        <p:spPr>
          <a:xfrm>
            <a:off x="225965" y="3019218"/>
            <a:ext cx="8482584" cy="3801041"/>
          </a:xfrm>
          <a:prstGeom prst="rect">
            <a:avLst/>
          </a:prstGeom>
          <a:solidFill>
            <a:schemeClr val="bg1">
              <a:alpha val="50000"/>
            </a:schemeClr>
          </a:solidFill>
        </p:spPr>
        <p:txBody>
          <a:bodyPr wrap="square">
            <a:spAutoFit/>
          </a:bodyPr>
          <a:lstStyle/>
          <a:p>
            <a:pPr marL="285750" indent="-285750">
              <a:buFont typeface="Wingdings" panose="05000000000000000000" pitchFamily="2" charset="2"/>
              <a:buChar char="q"/>
            </a:pPr>
            <a:r>
              <a:rPr lang="cs-CZ" sz="1500" b="1" dirty="0">
                <a:solidFill>
                  <a:srgbClr val="002060"/>
                </a:solidFill>
                <a:latin typeface="Arial" panose="020B0604020202020204" pitchFamily="34" charset="0"/>
                <a:cs typeface="Arial" panose="020B0604020202020204" pitchFamily="34" charset="0"/>
              </a:rPr>
              <a:t>2016 - zpracovaná studie rekonstrukce mostu (sousedí s výjezdovou rampou) včetně nového napojení I/14 na I/35 -&gt; zkrácení mostu, místo estakády by měl pod mostem vzniknout násep.</a:t>
            </a:r>
          </a:p>
          <a:p>
            <a:pPr marL="285750" indent="-285750">
              <a:buFont typeface="Wingdings" panose="05000000000000000000" pitchFamily="2" charset="2"/>
              <a:buChar char="q"/>
            </a:pPr>
            <a:r>
              <a:rPr lang="cs-CZ" sz="1500" b="1" dirty="0">
                <a:solidFill>
                  <a:srgbClr val="002060"/>
                </a:solidFill>
                <a:latin typeface="Arial" panose="020B0604020202020204" pitchFamily="34" charset="0"/>
                <a:cs typeface="Arial" panose="020B0604020202020204" pitchFamily="34" charset="0"/>
              </a:rPr>
              <a:t>Je vypracovaný koncept DÚR. Probíhá majetkoprávní příprava k získání potřebných pozemků.</a:t>
            </a:r>
          </a:p>
          <a:p>
            <a:pPr marL="285750" indent="-285750">
              <a:buFont typeface="Wingdings" panose="05000000000000000000" pitchFamily="2" charset="2"/>
              <a:buChar char="q"/>
            </a:pPr>
            <a:r>
              <a:rPr lang="cs-CZ" sz="1500" b="1" dirty="0">
                <a:solidFill>
                  <a:srgbClr val="002060"/>
                </a:solidFill>
                <a:latin typeface="Arial" panose="020B0604020202020204" pitchFamily="34" charset="0"/>
                <a:cs typeface="Arial" panose="020B0604020202020204" pitchFamily="34" charset="0"/>
              </a:rPr>
              <a:t>2018 - předpoklad vydání čistopisu DÚR, inženýrská činnost pro vydání územního rozhodnutí</a:t>
            </a:r>
          </a:p>
          <a:p>
            <a:pPr marL="285750" indent="-285750">
              <a:buFont typeface="Wingdings" panose="05000000000000000000" pitchFamily="2" charset="2"/>
              <a:buChar char="q"/>
            </a:pPr>
            <a:r>
              <a:rPr lang="cs-CZ" sz="1500" b="1" dirty="0">
                <a:solidFill>
                  <a:srgbClr val="002060"/>
                </a:solidFill>
                <a:latin typeface="Arial" panose="020B0604020202020204" pitchFamily="34" charset="0"/>
                <a:cs typeface="Arial" panose="020B0604020202020204" pitchFamily="34" charset="0"/>
              </a:rPr>
              <a:t>2019 - předpoklad vydání územního rozhodnutí, výkupy pozemků, zpracování DSP, IČ k vydání stavebního povolení, vydání SP</a:t>
            </a:r>
          </a:p>
          <a:p>
            <a:pPr marL="285750" indent="-285750">
              <a:buFont typeface="Wingdings" panose="05000000000000000000" pitchFamily="2" charset="2"/>
              <a:buChar char="q"/>
            </a:pPr>
            <a:r>
              <a:rPr lang="cs-CZ" sz="1500" b="1" dirty="0">
                <a:solidFill>
                  <a:srgbClr val="002060"/>
                </a:solidFill>
                <a:latin typeface="Arial" panose="020B0604020202020204" pitchFamily="34" charset="0"/>
                <a:cs typeface="Arial" panose="020B0604020202020204" pitchFamily="34" charset="0"/>
              </a:rPr>
              <a:t>2020 – zpracovává se DSP rekonstrukce mostu na sil. I/35.Na průtahu silnice I/35 dochází stále k DN i přes snížení rychlosti na 50 km/h, PČR navrhla nové DIO mělo dojít k úpravě VDZ, zatím stanovení nebylo projednáno na KÚ.</a:t>
            </a:r>
          </a:p>
          <a:p>
            <a:pPr marL="285750" indent="-285750">
              <a:buFont typeface="Wingdings" panose="05000000000000000000" pitchFamily="2" charset="2"/>
              <a:buChar char="q"/>
            </a:pPr>
            <a:r>
              <a:rPr lang="cs-CZ" sz="1500" b="1" dirty="0">
                <a:solidFill>
                  <a:srgbClr val="002060"/>
                </a:solidFill>
                <a:latin typeface="Arial" panose="020B0604020202020204" pitchFamily="34" charset="0"/>
                <a:cs typeface="Arial" panose="020B0604020202020204" pitchFamily="34" charset="0"/>
              </a:rPr>
              <a:t>2021 -  běží soutěž na zhotovitele, předpoklad zahájení stavby 1. čtvrtletí 2022</a:t>
            </a:r>
          </a:p>
          <a:p>
            <a:pPr marL="285750" indent="-285750">
              <a:buFont typeface="Wingdings" panose="05000000000000000000" pitchFamily="2" charset="2"/>
              <a:buChar char="q"/>
            </a:pPr>
            <a:r>
              <a:rPr lang="cs-CZ" sz="1500" b="1" dirty="0">
                <a:solidFill>
                  <a:srgbClr val="002060"/>
                </a:solidFill>
                <a:latin typeface="Arial" panose="020B0604020202020204" pitchFamily="34" charset="0"/>
                <a:cs typeface="Arial" panose="020B0604020202020204" pitchFamily="34" charset="0"/>
              </a:rPr>
              <a:t>2022 – probíhá přestavba, dokončení konec roku 2023</a:t>
            </a:r>
          </a:p>
          <a:p>
            <a:pPr marL="285750" indent="-285750">
              <a:buFont typeface="Wingdings" panose="05000000000000000000" pitchFamily="2" charset="2"/>
              <a:buChar char="q"/>
            </a:pPr>
            <a:r>
              <a:rPr lang="cs-CZ" sz="1500" b="1" dirty="0">
                <a:solidFill>
                  <a:srgbClr val="002060"/>
                </a:solidFill>
                <a:latin typeface="Arial" panose="020B0604020202020204" pitchFamily="34" charset="0"/>
                <a:cs typeface="Arial" panose="020B0604020202020204" pitchFamily="34" charset="0"/>
              </a:rPr>
              <a:t>2023 – Přestavba zprovozněna v říjnu 2023</a:t>
            </a:r>
          </a:p>
          <a:p>
            <a:pPr marL="285750" indent="-285750">
              <a:buFont typeface="Wingdings" panose="05000000000000000000" pitchFamily="2" charset="2"/>
              <a:buChar char="q"/>
            </a:pPr>
            <a:r>
              <a:rPr lang="cs-CZ" sz="1600" b="1" dirty="0">
                <a:solidFill>
                  <a:srgbClr val="002060"/>
                </a:solidFill>
                <a:latin typeface="Arial" panose="020B0604020202020204" pitchFamily="34" charset="0"/>
                <a:cs typeface="Arial" panose="020B0604020202020204" pitchFamily="34" charset="0"/>
              </a:rPr>
              <a:t>2024 – V provozu, bez problému</a:t>
            </a:r>
          </a:p>
        </p:txBody>
      </p:sp>
      <p:pic>
        <p:nvPicPr>
          <p:cNvPr id="2" name="Obrázek 1">
            <a:extLst>
              <a:ext uri="{FF2B5EF4-FFF2-40B4-BE49-F238E27FC236}">
                <a16:creationId xmlns:a16="http://schemas.microsoft.com/office/drawing/2014/main" id="{ED5CEF28-68A7-2595-5F19-C1B2E998C01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31323" y="185647"/>
            <a:ext cx="1038366" cy="1019136"/>
          </a:xfrm>
          <a:prstGeom prst="rect">
            <a:avLst/>
          </a:prstGeom>
        </p:spPr>
      </p:pic>
      <p:sp>
        <p:nvSpPr>
          <p:cNvPr id="4" name="TextovéPole 3">
            <a:extLst>
              <a:ext uri="{FF2B5EF4-FFF2-40B4-BE49-F238E27FC236}">
                <a16:creationId xmlns:a16="http://schemas.microsoft.com/office/drawing/2014/main" id="{FE75320B-6656-4224-06EB-01049FA56AEB}"/>
              </a:ext>
            </a:extLst>
          </p:cNvPr>
          <p:cNvSpPr txBox="1">
            <a:spLocks/>
          </p:cNvSpPr>
          <p:nvPr/>
        </p:nvSpPr>
        <p:spPr>
          <a:xfrm>
            <a:off x="1327440" y="122750"/>
            <a:ext cx="4138710" cy="954107"/>
          </a:xfrm>
          <a:prstGeom prst="rect">
            <a:avLst/>
          </a:prstGeom>
          <a:noFill/>
        </p:spPr>
        <p:txBody>
          <a:bodyPr wrap="square" rtlCol="0">
            <a:spAutoFit/>
          </a:bodyPr>
          <a:lstStyle/>
          <a:p>
            <a:r>
              <a:rPr lang="cs-CZ" sz="2800" b="1" dirty="0">
                <a:solidFill>
                  <a:srgbClr val="92D050"/>
                </a:solidFill>
                <a:latin typeface="Arial" panose="020B0604020202020204" pitchFamily="34" charset="0"/>
                <a:cs typeface="Arial" panose="020B0604020202020204" pitchFamily="34" charset="0"/>
              </a:rPr>
              <a:t>Realizovaná opatření  Liberecký kraj</a:t>
            </a:r>
          </a:p>
        </p:txBody>
      </p:sp>
    </p:spTree>
    <p:extLst>
      <p:ext uri="{BB962C8B-B14F-4D97-AF65-F5344CB8AC3E}">
        <p14:creationId xmlns:p14="http://schemas.microsoft.com/office/powerpoint/2010/main" val="14447721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down)">
                                      <p:cBhvr>
                                        <p:cTn id="7" dur="20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1000"/>
                                        <p:tgtEl>
                                          <p:spTgt spid="24"/>
                                        </p:tgtEl>
                                      </p:cBhvr>
                                    </p:animEffect>
                                    <p:anim calcmode="lin" valueType="num">
                                      <p:cBhvr>
                                        <p:cTn id="13" dur="1000" fill="hold"/>
                                        <p:tgtEl>
                                          <p:spTgt spid="24"/>
                                        </p:tgtEl>
                                        <p:attrNameLst>
                                          <p:attrName>ppt_x</p:attrName>
                                        </p:attrNameLst>
                                      </p:cBhvr>
                                      <p:tavLst>
                                        <p:tav tm="0">
                                          <p:val>
                                            <p:strVal val="#ppt_x"/>
                                          </p:val>
                                        </p:tav>
                                        <p:tav tm="100000">
                                          <p:val>
                                            <p:strVal val="#ppt_x"/>
                                          </p:val>
                                        </p:tav>
                                      </p:tavLst>
                                    </p:anim>
                                    <p:anim calcmode="lin" valueType="num">
                                      <p:cBhvr>
                                        <p:cTn id="14"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fade">
                                      <p:cBhvr>
                                        <p:cTn id="19" dur="1000"/>
                                        <p:tgtEl>
                                          <p:spTgt spid="25"/>
                                        </p:tgtEl>
                                      </p:cBhvr>
                                    </p:animEffect>
                                    <p:anim calcmode="lin" valueType="num">
                                      <p:cBhvr>
                                        <p:cTn id="20" dur="1000" fill="hold"/>
                                        <p:tgtEl>
                                          <p:spTgt spid="25"/>
                                        </p:tgtEl>
                                        <p:attrNameLst>
                                          <p:attrName>ppt_x</p:attrName>
                                        </p:attrNameLst>
                                      </p:cBhvr>
                                      <p:tavLst>
                                        <p:tav tm="0">
                                          <p:val>
                                            <p:strVal val="#ppt_x"/>
                                          </p:val>
                                        </p:tav>
                                        <p:tav tm="100000">
                                          <p:val>
                                            <p:strVal val="#ppt_x"/>
                                          </p:val>
                                        </p:tav>
                                      </p:tavLst>
                                    </p:anim>
                                    <p:anim calcmode="lin" valueType="num">
                                      <p:cBhvr>
                                        <p:cTn id="21"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5"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a:extLst>
              <a:ext uri="{FF2B5EF4-FFF2-40B4-BE49-F238E27FC236}">
                <a16:creationId xmlns:a16="http://schemas.microsoft.com/office/drawing/2014/main" id="{8FFD0917-C988-F4D6-95F0-376CB93C733F}"/>
              </a:ext>
            </a:extLst>
          </p:cNvPr>
          <p:cNvPicPr>
            <a:picLocks noChangeAspect="1"/>
          </p:cNvPicPr>
          <p:nvPr/>
        </p:nvPicPr>
        <p:blipFill rotWithShape="1">
          <a:blip r:embed="rId3"/>
          <a:srcRect l="53151" r="4761" b="11664"/>
          <a:stretch/>
        </p:blipFill>
        <p:spPr>
          <a:xfrm>
            <a:off x="0" y="1458492"/>
            <a:ext cx="9147137" cy="5399508"/>
          </a:xfrm>
          <a:prstGeom prst="rect">
            <a:avLst/>
          </a:prstGeom>
        </p:spPr>
      </p:pic>
      <p:pic>
        <p:nvPicPr>
          <p:cNvPr id="14" name="Obrázek 13">
            <a:extLst>
              <a:ext uri="{FF2B5EF4-FFF2-40B4-BE49-F238E27FC236}">
                <a16:creationId xmlns:a16="http://schemas.microsoft.com/office/drawing/2014/main" id="{C4AA14BE-13D5-EF4E-85B6-BDB12BD69AC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16706" b="80652"/>
          <a:stretch/>
        </p:blipFill>
        <p:spPr>
          <a:xfrm>
            <a:off x="0" y="-17881"/>
            <a:ext cx="9144000" cy="1358650"/>
          </a:xfrm>
          <a:prstGeom prst="rect">
            <a:avLst/>
          </a:prstGeom>
        </p:spPr>
      </p:pic>
      <p:pic>
        <p:nvPicPr>
          <p:cNvPr id="17" name="Obrázek 16" descr="Obsah obrázku LEGO, hračka, muž&#10;&#10;Popis byl vytvořen automaticky">
            <a:extLst>
              <a:ext uri="{FF2B5EF4-FFF2-40B4-BE49-F238E27FC236}">
                <a16:creationId xmlns:a16="http://schemas.microsoft.com/office/drawing/2014/main" id="{7A4DC78D-FAA5-5149-B4D3-2183100E5A9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436096" y="-172218"/>
            <a:ext cx="3816801" cy="1873026"/>
          </a:xfrm>
          <a:prstGeom prst="rect">
            <a:avLst/>
          </a:prstGeom>
        </p:spPr>
      </p:pic>
      <p:sp>
        <p:nvSpPr>
          <p:cNvPr id="12" name="TextovéPole 11"/>
          <p:cNvSpPr txBox="1">
            <a:spLocks/>
          </p:cNvSpPr>
          <p:nvPr/>
        </p:nvSpPr>
        <p:spPr>
          <a:xfrm>
            <a:off x="1327440" y="122750"/>
            <a:ext cx="4138710" cy="954107"/>
          </a:xfrm>
          <a:prstGeom prst="rect">
            <a:avLst/>
          </a:prstGeom>
          <a:noFill/>
        </p:spPr>
        <p:txBody>
          <a:bodyPr wrap="square" rtlCol="0">
            <a:spAutoFit/>
          </a:bodyPr>
          <a:lstStyle/>
          <a:p>
            <a:r>
              <a:rPr lang="cs-CZ" sz="2800" b="1" dirty="0">
                <a:solidFill>
                  <a:srgbClr val="FFC000"/>
                </a:solidFill>
                <a:latin typeface="Arial" panose="020B0604020202020204" pitchFamily="34" charset="0"/>
                <a:cs typeface="Arial" panose="020B0604020202020204" pitchFamily="34" charset="0"/>
              </a:rPr>
              <a:t>Připravovaná opatření</a:t>
            </a:r>
          </a:p>
          <a:p>
            <a:r>
              <a:rPr lang="cs-CZ" sz="2800" b="1" dirty="0">
                <a:solidFill>
                  <a:srgbClr val="FFC000"/>
                </a:solidFill>
                <a:latin typeface="Arial" panose="020B0604020202020204" pitchFamily="34" charset="0"/>
                <a:cs typeface="Arial" panose="020B0604020202020204" pitchFamily="34" charset="0"/>
              </a:rPr>
              <a:t>Liberecký kraj</a:t>
            </a:r>
          </a:p>
        </p:txBody>
      </p:sp>
      <p:sp>
        <p:nvSpPr>
          <p:cNvPr id="18" name="Obdélník 17">
            <a:extLst>
              <a:ext uri="{FF2B5EF4-FFF2-40B4-BE49-F238E27FC236}">
                <a16:creationId xmlns:a16="http://schemas.microsoft.com/office/drawing/2014/main" id="{48C43A74-C49C-6847-8F9C-726272DF5DAC}"/>
              </a:ext>
            </a:extLst>
          </p:cNvPr>
          <p:cNvSpPr/>
          <p:nvPr/>
        </p:nvSpPr>
        <p:spPr>
          <a:xfrm>
            <a:off x="0" y="1340768"/>
            <a:ext cx="766126" cy="45719"/>
          </a:xfrm>
          <a:prstGeom prst="rect">
            <a:avLst/>
          </a:prstGeom>
          <a:solidFill>
            <a:srgbClr val="F188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9" name="Obdélník 18">
            <a:extLst>
              <a:ext uri="{FF2B5EF4-FFF2-40B4-BE49-F238E27FC236}">
                <a16:creationId xmlns:a16="http://schemas.microsoft.com/office/drawing/2014/main" id="{34648D4E-87FD-C245-8337-947604325BE2}"/>
              </a:ext>
            </a:extLst>
          </p:cNvPr>
          <p:cNvSpPr/>
          <p:nvPr/>
        </p:nvSpPr>
        <p:spPr>
          <a:xfrm>
            <a:off x="4644008" y="1340768"/>
            <a:ext cx="4499992" cy="45719"/>
          </a:xfrm>
          <a:prstGeom prst="rect">
            <a:avLst/>
          </a:prstGeom>
          <a:solidFill>
            <a:srgbClr val="F188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pic>
        <p:nvPicPr>
          <p:cNvPr id="22" name="Obrázek 21"/>
          <p:cNvPicPr>
            <a:picLocks noChangeAspect="1"/>
          </p:cNvPicPr>
          <p:nvPr/>
        </p:nvPicPr>
        <p:blipFill>
          <a:blip r:embed="rId6">
            <a:extLst>
              <a:ext uri="{28A0092B-C50C-407E-A947-70E740481C1C}">
                <a14:useLocalDpi xmlns:a14="http://schemas.microsoft.com/office/drawing/2010/main" val="0"/>
              </a:ext>
            </a:extLst>
          </a:blip>
          <a:srcRect t="10241" b="10241"/>
          <a:stretch/>
        </p:blipFill>
        <p:spPr>
          <a:xfrm>
            <a:off x="3" y="1423376"/>
            <a:ext cx="9143997" cy="5453368"/>
          </a:xfrm>
          <a:prstGeom prst="rect">
            <a:avLst/>
          </a:prstGeom>
        </p:spPr>
      </p:pic>
      <p:sp>
        <p:nvSpPr>
          <p:cNvPr id="21" name="TextovéPole 20">
            <a:extLst>
              <a:ext uri="{FF2B5EF4-FFF2-40B4-BE49-F238E27FC236}">
                <a16:creationId xmlns:a16="http://schemas.microsoft.com/office/drawing/2014/main" id="{B7BE0592-1842-B04C-B1FF-C299AFE8F50D}"/>
              </a:ext>
            </a:extLst>
          </p:cNvPr>
          <p:cNvSpPr txBox="1"/>
          <p:nvPr/>
        </p:nvSpPr>
        <p:spPr>
          <a:xfrm>
            <a:off x="0" y="1340768"/>
            <a:ext cx="9143998" cy="400110"/>
          </a:xfrm>
          <a:prstGeom prst="rect">
            <a:avLst/>
          </a:prstGeom>
          <a:solidFill>
            <a:srgbClr val="F18878"/>
          </a:solidFill>
        </p:spPr>
        <p:txBody>
          <a:bodyPr wrap="square" rtlCol="0">
            <a:spAutoFit/>
          </a:bodyPr>
          <a:lstStyle/>
          <a:p>
            <a:r>
              <a:rPr lang="pl-PL" sz="2000" cap="all" dirty="0">
                <a:solidFill>
                  <a:schemeClr val="bg1"/>
                </a:solidFill>
                <a:latin typeface="Arial" panose="020B0604020202020204" pitchFamily="34" charset="0"/>
                <a:cs typeface="Arial" panose="020B0604020202020204" pitchFamily="34" charset="0"/>
              </a:rPr>
              <a:t>Oblouk na </a:t>
            </a:r>
            <a:r>
              <a:rPr lang="pl-PL" sz="2000" cap="all">
                <a:solidFill>
                  <a:schemeClr val="bg1"/>
                </a:solidFill>
                <a:latin typeface="Arial" panose="020B0604020202020204" pitchFamily="34" charset="0"/>
                <a:cs typeface="Arial" panose="020B0604020202020204" pitchFamily="34" charset="0"/>
              </a:rPr>
              <a:t>silnici III/29025 </a:t>
            </a:r>
            <a:r>
              <a:rPr lang="pl-PL" sz="2000" cap="all" dirty="0">
                <a:solidFill>
                  <a:schemeClr val="bg1"/>
                </a:solidFill>
                <a:latin typeface="Arial" panose="020B0604020202020204" pitchFamily="34" charset="0"/>
                <a:cs typeface="Arial" panose="020B0604020202020204" pitchFamily="34" charset="0"/>
              </a:rPr>
              <a:t>v Liberci </a:t>
            </a:r>
          </a:p>
        </p:txBody>
      </p:sp>
      <p:sp>
        <p:nvSpPr>
          <p:cNvPr id="24" name="Obdélník 23"/>
          <p:cNvSpPr/>
          <p:nvPr/>
        </p:nvSpPr>
        <p:spPr>
          <a:xfrm>
            <a:off x="225965" y="1841439"/>
            <a:ext cx="8482584" cy="338554"/>
          </a:xfrm>
          <a:prstGeom prst="rect">
            <a:avLst/>
          </a:prstGeom>
          <a:solidFill>
            <a:schemeClr val="bg1">
              <a:alpha val="40000"/>
            </a:schemeClr>
          </a:solidFill>
        </p:spPr>
        <p:txBody>
          <a:bodyPr wrap="square">
            <a:spAutoFit/>
          </a:bodyPr>
          <a:lstStyle/>
          <a:p>
            <a:pPr algn="just"/>
            <a:r>
              <a:rPr lang="cs-CZ" sz="1600" b="1" dirty="0">
                <a:latin typeface="Arial" panose="020B0604020202020204" pitchFamily="34" charset="0"/>
                <a:cs typeface="Arial" panose="020B0604020202020204" pitchFamily="34" charset="0"/>
              </a:rPr>
              <a:t>Rizikovost - Vedení trasy a okolí komunikace: oblouk, les, prohlubeň, reklama.</a:t>
            </a:r>
          </a:p>
        </p:txBody>
      </p:sp>
      <p:sp>
        <p:nvSpPr>
          <p:cNvPr id="25" name="Obdélník 24"/>
          <p:cNvSpPr/>
          <p:nvPr/>
        </p:nvSpPr>
        <p:spPr>
          <a:xfrm>
            <a:off x="225965" y="3195820"/>
            <a:ext cx="8558503" cy="3539430"/>
          </a:xfrm>
          <a:prstGeom prst="rect">
            <a:avLst/>
          </a:prstGeom>
          <a:solidFill>
            <a:schemeClr val="bg1">
              <a:alpha val="50000"/>
            </a:schemeClr>
          </a:solidFill>
        </p:spPr>
        <p:txBody>
          <a:bodyPr wrap="square">
            <a:spAutoFit/>
          </a:bodyPr>
          <a:lstStyle/>
          <a:p>
            <a:pPr marL="457200" indent="-457200" algn="just">
              <a:buFont typeface="Wingdings" panose="05000000000000000000" pitchFamily="2" charset="2"/>
              <a:buChar char="q"/>
            </a:pPr>
            <a:r>
              <a:rPr lang="cs-CZ" sz="1600" b="1" dirty="0">
                <a:solidFill>
                  <a:srgbClr val="002060"/>
                </a:solidFill>
                <a:latin typeface="Arial" panose="020B0604020202020204" pitchFamily="34" charset="0"/>
                <a:cs typeface="Arial" panose="020B0604020202020204" pitchFamily="34" charset="0"/>
              </a:rPr>
              <a:t>2018 – Zpracována PD na nástřik mikrokoberce, soutěž na dodavatele 2019, uvažuje se o umístění betonových svodidel.</a:t>
            </a:r>
          </a:p>
          <a:p>
            <a:pPr marL="457200" indent="-457200" algn="just">
              <a:buFont typeface="Wingdings" panose="05000000000000000000" pitchFamily="2" charset="2"/>
              <a:buChar char="q"/>
            </a:pPr>
            <a:r>
              <a:rPr lang="cs-CZ" sz="1600" b="1" dirty="0">
                <a:solidFill>
                  <a:srgbClr val="002060"/>
                </a:solidFill>
                <a:latin typeface="Arial" panose="020B0604020202020204" pitchFamily="34" charset="0"/>
                <a:cs typeface="Arial" panose="020B0604020202020204" pitchFamily="34" charset="0"/>
              </a:rPr>
              <a:t>2019 - Vypsána soutěž pro výběr zhotovitele, ale do soutěže se žádný zhotovitel nepřihlásil. Předpoklad dalšího vypsání soutěže je na rok 2020. Silnice bude převedena pod město, před předání bude provedena oprava komunikace a umístění nových chodníků, realizace do 5 let.</a:t>
            </a:r>
          </a:p>
          <a:p>
            <a:pPr marL="457200" indent="-457200" algn="just">
              <a:buFont typeface="Wingdings" panose="05000000000000000000" pitchFamily="2" charset="2"/>
              <a:buChar char="q"/>
            </a:pPr>
            <a:r>
              <a:rPr lang="cs-CZ" sz="1600" b="1" dirty="0">
                <a:solidFill>
                  <a:srgbClr val="002060"/>
                </a:solidFill>
                <a:latin typeface="Arial" panose="020B0604020202020204" pitchFamily="34" charset="0"/>
                <a:cs typeface="Arial" panose="020B0604020202020204" pitchFamily="34" charset="0"/>
              </a:rPr>
              <a:t>2020 – Stále se jedná o převodu komunikace pod město. Soutěž na úpravu místa se již v roce 2020 nevypsala z důvodu financí. Na místě stále dochází k DN, v současné době zvýšený provoz z důvodu oprav jiných komunikací v Liberci a vozidla to využívají jako  objízdnou trasu.</a:t>
            </a:r>
          </a:p>
          <a:p>
            <a:pPr marL="457200" indent="-457200" algn="just">
              <a:buFont typeface="Wingdings" panose="05000000000000000000" pitchFamily="2" charset="2"/>
              <a:buChar char="q"/>
            </a:pPr>
            <a:r>
              <a:rPr lang="cs-CZ" sz="1600" b="1" dirty="0">
                <a:solidFill>
                  <a:srgbClr val="002060"/>
                </a:solidFill>
                <a:latin typeface="Arial" panose="020B0604020202020204" pitchFamily="34" charset="0"/>
                <a:cs typeface="Arial" panose="020B0604020202020204" pitchFamily="34" charset="0"/>
              </a:rPr>
              <a:t>2022 -  V roce 2023 zařazeni úseků do protismykových úprav, v případě instalace betonových svodidel.</a:t>
            </a:r>
          </a:p>
          <a:p>
            <a:pPr marL="457200" indent="-457200" algn="just">
              <a:buFont typeface="Wingdings" panose="05000000000000000000" pitchFamily="2" charset="2"/>
              <a:buChar char="q"/>
            </a:pPr>
            <a:r>
              <a:rPr lang="cs-CZ" sz="1600" b="1" dirty="0">
                <a:solidFill>
                  <a:srgbClr val="002060"/>
                </a:solidFill>
                <a:latin typeface="Arial" panose="020B0604020202020204" pitchFamily="34" charset="0"/>
                <a:cs typeface="Arial" panose="020B0604020202020204" pitchFamily="34" charset="0"/>
              </a:rPr>
              <a:t>2023 – Úpravy vázány na předání komunikace z kraje na město</a:t>
            </a:r>
          </a:p>
          <a:p>
            <a:pPr marL="457200" indent="-457200" algn="just">
              <a:buFont typeface="Wingdings" panose="05000000000000000000" pitchFamily="2" charset="2"/>
              <a:buChar char="q"/>
            </a:pPr>
            <a:r>
              <a:rPr lang="cs-CZ" sz="1600" b="1" dirty="0">
                <a:solidFill>
                  <a:srgbClr val="002060"/>
                </a:solidFill>
                <a:latin typeface="Arial" panose="020B0604020202020204" pitchFamily="34" charset="0"/>
                <a:cs typeface="Arial" panose="020B0604020202020204" pitchFamily="34" charset="0"/>
              </a:rPr>
              <a:t>2024 – Letos dojde k realizaci betonových svodidel a úpravě značení</a:t>
            </a:r>
          </a:p>
        </p:txBody>
      </p:sp>
      <p:pic>
        <p:nvPicPr>
          <p:cNvPr id="15" name="Obrázek 1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58971" y="64726"/>
            <a:ext cx="1168860" cy="1147215"/>
          </a:xfrm>
          <a:prstGeom prst="rect">
            <a:avLst/>
          </a:prstGeom>
        </p:spPr>
      </p:pic>
    </p:spTree>
    <p:extLst>
      <p:ext uri="{BB962C8B-B14F-4D97-AF65-F5344CB8AC3E}">
        <p14:creationId xmlns:p14="http://schemas.microsoft.com/office/powerpoint/2010/main" val="26885320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wipe(down)">
                                      <p:cBhvr>
                                        <p:cTn id="12" dur="2000"/>
                                        <p:tgtEl>
                                          <p:spTgt spid="22"/>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fade">
                                      <p:cBhvr>
                                        <p:cTn id="17" dur="1000"/>
                                        <p:tgtEl>
                                          <p:spTgt spid="24"/>
                                        </p:tgtEl>
                                      </p:cBhvr>
                                    </p:animEffect>
                                    <p:anim calcmode="lin" valueType="num">
                                      <p:cBhvr>
                                        <p:cTn id="18" dur="1000" fill="hold"/>
                                        <p:tgtEl>
                                          <p:spTgt spid="24"/>
                                        </p:tgtEl>
                                        <p:attrNameLst>
                                          <p:attrName>ppt_x</p:attrName>
                                        </p:attrNameLst>
                                      </p:cBhvr>
                                      <p:tavLst>
                                        <p:tav tm="0">
                                          <p:val>
                                            <p:strVal val="#ppt_x"/>
                                          </p:val>
                                        </p:tav>
                                        <p:tav tm="100000">
                                          <p:val>
                                            <p:strVal val="#ppt_x"/>
                                          </p:val>
                                        </p:tav>
                                      </p:tavLst>
                                    </p:anim>
                                    <p:anim calcmode="lin" valueType="num">
                                      <p:cBhvr>
                                        <p:cTn id="19"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fade">
                                      <p:cBhvr>
                                        <p:cTn id="24" dur="1000"/>
                                        <p:tgtEl>
                                          <p:spTgt spid="25"/>
                                        </p:tgtEl>
                                      </p:cBhvr>
                                    </p:animEffect>
                                    <p:anim calcmode="lin" valueType="num">
                                      <p:cBhvr>
                                        <p:cTn id="25" dur="1000" fill="hold"/>
                                        <p:tgtEl>
                                          <p:spTgt spid="25"/>
                                        </p:tgtEl>
                                        <p:attrNameLst>
                                          <p:attrName>ppt_x</p:attrName>
                                        </p:attrNameLst>
                                      </p:cBhvr>
                                      <p:tavLst>
                                        <p:tav tm="0">
                                          <p:val>
                                            <p:strVal val="#ppt_x"/>
                                          </p:val>
                                        </p:tav>
                                        <p:tav tm="100000">
                                          <p:val>
                                            <p:strVal val="#ppt_x"/>
                                          </p:val>
                                        </p:tav>
                                      </p:tavLst>
                                    </p:anim>
                                    <p:anim calcmode="lin" valueType="num">
                                      <p:cBhvr>
                                        <p:cTn id="26"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5"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ek 4">
            <a:extLst>
              <a:ext uri="{FF2B5EF4-FFF2-40B4-BE49-F238E27FC236}">
                <a16:creationId xmlns:a16="http://schemas.microsoft.com/office/drawing/2014/main" id="{99304BB9-3512-EBD5-657A-38ADEFD9A3FC}"/>
              </a:ext>
            </a:extLst>
          </p:cNvPr>
          <p:cNvPicPr>
            <a:picLocks noChangeAspect="1"/>
          </p:cNvPicPr>
          <p:nvPr/>
        </p:nvPicPr>
        <p:blipFill rotWithShape="1">
          <a:blip r:embed="rId3"/>
          <a:srcRect l="53151" r="4049" b="10800"/>
          <a:stretch/>
        </p:blipFill>
        <p:spPr>
          <a:xfrm>
            <a:off x="-2" y="1503898"/>
            <a:ext cx="9144001" cy="5354799"/>
          </a:xfrm>
          <a:prstGeom prst="rect">
            <a:avLst/>
          </a:prstGeom>
        </p:spPr>
      </p:pic>
      <p:pic>
        <p:nvPicPr>
          <p:cNvPr id="14" name="Obrázek 13">
            <a:extLst>
              <a:ext uri="{FF2B5EF4-FFF2-40B4-BE49-F238E27FC236}">
                <a16:creationId xmlns:a16="http://schemas.microsoft.com/office/drawing/2014/main" id="{C4AA14BE-13D5-EF4E-85B6-BDB12BD69AC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16706" b="80652"/>
          <a:stretch/>
        </p:blipFill>
        <p:spPr>
          <a:xfrm>
            <a:off x="0" y="-17881"/>
            <a:ext cx="9144000" cy="1358650"/>
          </a:xfrm>
          <a:prstGeom prst="rect">
            <a:avLst/>
          </a:prstGeom>
        </p:spPr>
      </p:pic>
      <p:pic>
        <p:nvPicPr>
          <p:cNvPr id="17" name="Obrázek 16" descr="Obsah obrázku LEGO, hračka, muž&#10;&#10;Popis byl vytvořen automaticky">
            <a:extLst>
              <a:ext uri="{FF2B5EF4-FFF2-40B4-BE49-F238E27FC236}">
                <a16:creationId xmlns:a16="http://schemas.microsoft.com/office/drawing/2014/main" id="{7A4DC78D-FAA5-5149-B4D3-2183100E5A9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436096" y="-172218"/>
            <a:ext cx="3816801" cy="1873026"/>
          </a:xfrm>
          <a:prstGeom prst="rect">
            <a:avLst/>
          </a:prstGeom>
        </p:spPr>
      </p:pic>
      <p:sp>
        <p:nvSpPr>
          <p:cNvPr id="12" name="TextovéPole 11"/>
          <p:cNvSpPr txBox="1">
            <a:spLocks/>
          </p:cNvSpPr>
          <p:nvPr/>
        </p:nvSpPr>
        <p:spPr>
          <a:xfrm>
            <a:off x="1327440" y="122750"/>
            <a:ext cx="4138710" cy="954107"/>
          </a:xfrm>
          <a:prstGeom prst="rect">
            <a:avLst/>
          </a:prstGeom>
          <a:noFill/>
        </p:spPr>
        <p:txBody>
          <a:bodyPr wrap="square" rtlCol="0">
            <a:spAutoFit/>
          </a:bodyPr>
          <a:lstStyle/>
          <a:p>
            <a:r>
              <a:rPr lang="cs-CZ" sz="2800" b="1" dirty="0">
                <a:solidFill>
                  <a:srgbClr val="FFC000"/>
                </a:solidFill>
                <a:latin typeface="Arial" panose="020B0604020202020204" pitchFamily="34" charset="0"/>
                <a:cs typeface="Arial" panose="020B0604020202020204" pitchFamily="34" charset="0"/>
              </a:rPr>
              <a:t>Připravovaná opatření</a:t>
            </a:r>
          </a:p>
          <a:p>
            <a:r>
              <a:rPr lang="cs-CZ" sz="2800" b="1" dirty="0">
                <a:solidFill>
                  <a:srgbClr val="FFC000"/>
                </a:solidFill>
                <a:latin typeface="Arial" panose="020B0604020202020204" pitchFamily="34" charset="0"/>
                <a:cs typeface="Arial" panose="020B0604020202020204" pitchFamily="34" charset="0"/>
              </a:rPr>
              <a:t>Liberecký kraj</a:t>
            </a:r>
          </a:p>
        </p:txBody>
      </p:sp>
      <p:sp>
        <p:nvSpPr>
          <p:cNvPr id="18" name="Obdélník 17">
            <a:extLst>
              <a:ext uri="{FF2B5EF4-FFF2-40B4-BE49-F238E27FC236}">
                <a16:creationId xmlns:a16="http://schemas.microsoft.com/office/drawing/2014/main" id="{48C43A74-C49C-6847-8F9C-726272DF5DAC}"/>
              </a:ext>
            </a:extLst>
          </p:cNvPr>
          <p:cNvSpPr/>
          <p:nvPr/>
        </p:nvSpPr>
        <p:spPr>
          <a:xfrm>
            <a:off x="0" y="1340768"/>
            <a:ext cx="766126" cy="45719"/>
          </a:xfrm>
          <a:prstGeom prst="rect">
            <a:avLst/>
          </a:prstGeom>
          <a:solidFill>
            <a:srgbClr val="F188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solidFill>
                <a:prstClr val="white"/>
              </a:solidFill>
            </a:endParaRPr>
          </a:p>
        </p:txBody>
      </p:sp>
      <p:sp>
        <p:nvSpPr>
          <p:cNvPr id="19" name="Obdélník 18">
            <a:extLst>
              <a:ext uri="{FF2B5EF4-FFF2-40B4-BE49-F238E27FC236}">
                <a16:creationId xmlns:a16="http://schemas.microsoft.com/office/drawing/2014/main" id="{34648D4E-87FD-C245-8337-947604325BE2}"/>
              </a:ext>
            </a:extLst>
          </p:cNvPr>
          <p:cNvSpPr/>
          <p:nvPr/>
        </p:nvSpPr>
        <p:spPr>
          <a:xfrm>
            <a:off x="4644008" y="1340768"/>
            <a:ext cx="4499992" cy="45719"/>
          </a:xfrm>
          <a:prstGeom prst="rect">
            <a:avLst/>
          </a:prstGeom>
          <a:solidFill>
            <a:srgbClr val="F188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solidFill>
                <a:prstClr val="white"/>
              </a:solidFill>
            </a:endParaRPr>
          </a:p>
        </p:txBody>
      </p:sp>
      <p:pic>
        <p:nvPicPr>
          <p:cNvPr id="22" name="Obrázek 21"/>
          <p:cNvPicPr>
            <a:picLocks noChangeAspect="1"/>
          </p:cNvPicPr>
          <p:nvPr/>
        </p:nvPicPr>
        <p:blipFill>
          <a:blip r:embed="rId6">
            <a:extLst>
              <a:ext uri="{28A0092B-C50C-407E-A947-70E740481C1C}">
                <a14:useLocalDpi xmlns:a14="http://schemas.microsoft.com/office/drawing/2010/main" val="0"/>
              </a:ext>
            </a:extLst>
          </a:blip>
          <a:srcRect t="9960" b="9960"/>
          <a:stretch/>
        </p:blipFill>
        <p:spPr>
          <a:xfrm>
            <a:off x="-4" y="1366178"/>
            <a:ext cx="9143998" cy="5491822"/>
          </a:xfrm>
          <a:prstGeom prst="rect">
            <a:avLst/>
          </a:prstGeom>
        </p:spPr>
      </p:pic>
      <p:sp>
        <p:nvSpPr>
          <p:cNvPr id="21" name="TextovéPole 20">
            <a:extLst>
              <a:ext uri="{FF2B5EF4-FFF2-40B4-BE49-F238E27FC236}">
                <a16:creationId xmlns:a16="http://schemas.microsoft.com/office/drawing/2014/main" id="{B7BE0592-1842-B04C-B1FF-C299AFE8F50D}"/>
              </a:ext>
            </a:extLst>
          </p:cNvPr>
          <p:cNvSpPr txBox="1"/>
          <p:nvPr/>
        </p:nvSpPr>
        <p:spPr>
          <a:xfrm>
            <a:off x="0" y="1340768"/>
            <a:ext cx="9143998" cy="400110"/>
          </a:xfrm>
          <a:prstGeom prst="rect">
            <a:avLst/>
          </a:prstGeom>
          <a:solidFill>
            <a:srgbClr val="F18878"/>
          </a:solidFill>
        </p:spPr>
        <p:txBody>
          <a:bodyPr wrap="square" rtlCol="0">
            <a:spAutoFit/>
          </a:bodyPr>
          <a:lstStyle/>
          <a:p>
            <a:r>
              <a:rPr lang="pl-PL" sz="2000" cap="all" dirty="0">
                <a:solidFill>
                  <a:prstClr val="white"/>
                </a:solidFill>
                <a:latin typeface="Arial" panose="020B0604020202020204" pitchFamily="34" charset="0"/>
                <a:cs typeface="Arial" panose="020B0604020202020204" pitchFamily="34" charset="0"/>
              </a:rPr>
              <a:t>Úsek silnice III/2784 v Liberci</a:t>
            </a:r>
          </a:p>
        </p:txBody>
      </p:sp>
      <p:sp>
        <p:nvSpPr>
          <p:cNvPr id="24" name="Obdélník 23"/>
          <p:cNvSpPr/>
          <p:nvPr/>
        </p:nvSpPr>
        <p:spPr>
          <a:xfrm>
            <a:off x="225965" y="1841439"/>
            <a:ext cx="8482584" cy="338554"/>
          </a:xfrm>
          <a:prstGeom prst="rect">
            <a:avLst/>
          </a:prstGeom>
          <a:solidFill>
            <a:schemeClr val="bg1">
              <a:alpha val="40000"/>
            </a:schemeClr>
          </a:solidFill>
        </p:spPr>
        <p:txBody>
          <a:bodyPr wrap="square">
            <a:spAutoFit/>
          </a:bodyPr>
          <a:lstStyle/>
          <a:p>
            <a:pPr algn="just"/>
            <a:r>
              <a:rPr lang="cs-CZ" sz="1600" b="1" dirty="0">
                <a:solidFill>
                  <a:prstClr val="black"/>
                </a:solidFill>
                <a:latin typeface="Arial" panose="020B0604020202020204" pitchFamily="34" charset="0"/>
                <a:cs typeface="Arial" panose="020B0604020202020204" pitchFamily="34" charset="0"/>
              </a:rPr>
              <a:t>Rizikovost – Nepřehlednost úseku, povětrnostní vlivy.</a:t>
            </a:r>
          </a:p>
        </p:txBody>
      </p:sp>
      <p:sp>
        <p:nvSpPr>
          <p:cNvPr id="25" name="Obdélník 24"/>
          <p:cNvSpPr/>
          <p:nvPr/>
        </p:nvSpPr>
        <p:spPr>
          <a:xfrm>
            <a:off x="225965" y="5517232"/>
            <a:ext cx="8558503" cy="1077218"/>
          </a:xfrm>
          <a:prstGeom prst="rect">
            <a:avLst/>
          </a:prstGeom>
          <a:solidFill>
            <a:schemeClr val="bg1">
              <a:alpha val="50000"/>
            </a:schemeClr>
          </a:solidFill>
        </p:spPr>
        <p:txBody>
          <a:bodyPr wrap="square">
            <a:spAutoFit/>
          </a:bodyPr>
          <a:lstStyle/>
          <a:p>
            <a:pPr marL="457200" indent="-457200" algn="just">
              <a:buFont typeface="Wingdings" panose="05000000000000000000" pitchFamily="2" charset="2"/>
              <a:buChar char="q"/>
            </a:pPr>
            <a:r>
              <a:rPr lang="cs-CZ" sz="1600" b="1" dirty="0">
                <a:solidFill>
                  <a:srgbClr val="002060"/>
                </a:solidFill>
                <a:latin typeface="Arial" panose="020B0604020202020204" pitchFamily="34" charset="0"/>
                <a:cs typeface="Arial" panose="020B0604020202020204" pitchFamily="34" charset="0"/>
              </a:rPr>
              <a:t>2022 – Instalace SDZ Z3 v reflexním podkladu, naplánovaná obnova VDZ , optická brzda, </a:t>
            </a:r>
          </a:p>
          <a:p>
            <a:pPr marL="457200" indent="-457200" algn="just">
              <a:buFont typeface="Wingdings" panose="05000000000000000000" pitchFamily="2" charset="2"/>
              <a:buChar char="q"/>
            </a:pPr>
            <a:r>
              <a:rPr lang="cs-CZ" sz="1600" b="1" dirty="0">
                <a:solidFill>
                  <a:srgbClr val="002060"/>
                </a:solidFill>
                <a:latin typeface="Arial" panose="020B0604020202020204" pitchFamily="34" charset="0"/>
                <a:cs typeface="Arial" panose="020B0604020202020204" pitchFamily="34" charset="0"/>
              </a:rPr>
              <a:t>2023 – Úpravy provedeny, avšak nedostatečně</a:t>
            </a:r>
          </a:p>
          <a:p>
            <a:pPr marL="457200" indent="-457200" algn="just">
              <a:buFont typeface="Wingdings" panose="05000000000000000000" pitchFamily="2" charset="2"/>
              <a:buChar char="q"/>
            </a:pPr>
            <a:r>
              <a:rPr lang="cs-CZ" sz="1600" b="1" dirty="0">
                <a:solidFill>
                  <a:srgbClr val="002060"/>
                </a:solidFill>
                <a:latin typeface="Arial" panose="020B0604020202020204" pitchFamily="34" charset="0"/>
                <a:cs typeface="Arial" panose="020B0604020202020204" pitchFamily="34" charset="0"/>
              </a:rPr>
              <a:t>2024 – Oprava povrchu neproběhla</a:t>
            </a:r>
          </a:p>
        </p:txBody>
      </p:sp>
      <p:pic>
        <p:nvPicPr>
          <p:cNvPr id="15" name="Obrázek 1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58971" y="64726"/>
            <a:ext cx="1168860" cy="1147215"/>
          </a:xfrm>
          <a:prstGeom prst="rect">
            <a:avLst/>
          </a:prstGeom>
        </p:spPr>
      </p:pic>
    </p:spTree>
    <p:extLst>
      <p:ext uri="{BB962C8B-B14F-4D97-AF65-F5344CB8AC3E}">
        <p14:creationId xmlns:p14="http://schemas.microsoft.com/office/powerpoint/2010/main" val="20611424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nodeType="click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wipe(down)">
                                      <p:cBhvr>
                                        <p:cTn id="11" dur="2000"/>
                                        <p:tgtEl>
                                          <p:spTgt spid="22"/>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grpId="0" nodeType="clickEffect">
                                  <p:stCondLst>
                                    <p:cond delay="0"/>
                                  </p:stCondLst>
                                  <p:childTnLst>
                                    <p:set>
                                      <p:cBhvr>
                                        <p:cTn id="15" dur="1" fill="hold">
                                          <p:stCondLst>
                                            <p:cond delay="0"/>
                                          </p:stCondLst>
                                        </p:cTn>
                                        <p:tgtEl>
                                          <p:spTgt spid="24"/>
                                        </p:tgtEl>
                                        <p:attrNameLst>
                                          <p:attrName>style.visibility</p:attrName>
                                        </p:attrNameLst>
                                      </p:cBhvr>
                                      <p:to>
                                        <p:strVal val="visible"/>
                                      </p:to>
                                    </p:set>
                                    <p:animEffect transition="in" filter="fade">
                                      <p:cBhvr>
                                        <p:cTn id="16" dur="1000"/>
                                        <p:tgtEl>
                                          <p:spTgt spid="24"/>
                                        </p:tgtEl>
                                      </p:cBhvr>
                                    </p:animEffect>
                                    <p:anim calcmode="lin" valueType="num">
                                      <p:cBhvr>
                                        <p:cTn id="17" dur="1000" fill="hold"/>
                                        <p:tgtEl>
                                          <p:spTgt spid="24"/>
                                        </p:tgtEl>
                                        <p:attrNameLst>
                                          <p:attrName>ppt_x</p:attrName>
                                        </p:attrNameLst>
                                      </p:cBhvr>
                                      <p:tavLst>
                                        <p:tav tm="0">
                                          <p:val>
                                            <p:strVal val="#ppt_x"/>
                                          </p:val>
                                        </p:tav>
                                        <p:tav tm="100000">
                                          <p:val>
                                            <p:strVal val="#ppt_x"/>
                                          </p:val>
                                        </p:tav>
                                      </p:tavLst>
                                    </p:anim>
                                    <p:anim calcmode="lin" valueType="num">
                                      <p:cBhvr>
                                        <p:cTn id="18"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25"/>
                                        </p:tgtEl>
                                        <p:attrNameLst>
                                          <p:attrName>style.visibility</p:attrName>
                                        </p:attrNameLst>
                                      </p:cBhvr>
                                      <p:to>
                                        <p:strVal val="visible"/>
                                      </p:to>
                                    </p:set>
                                    <p:animEffect transition="in" filter="fade">
                                      <p:cBhvr>
                                        <p:cTn id="23" dur="1000"/>
                                        <p:tgtEl>
                                          <p:spTgt spid="25"/>
                                        </p:tgtEl>
                                      </p:cBhvr>
                                    </p:animEffect>
                                    <p:anim calcmode="lin" valueType="num">
                                      <p:cBhvr>
                                        <p:cTn id="24" dur="1000" fill="hold"/>
                                        <p:tgtEl>
                                          <p:spTgt spid="25"/>
                                        </p:tgtEl>
                                        <p:attrNameLst>
                                          <p:attrName>ppt_x</p:attrName>
                                        </p:attrNameLst>
                                      </p:cBhvr>
                                      <p:tavLst>
                                        <p:tav tm="0">
                                          <p:val>
                                            <p:strVal val="#ppt_x"/>
                                          </p:val>
                                        </p:tav>
                                        <p:tav tm="100000">
                                          <p:val>
                                            <p:strVal val="#ppt_x"/>
                                          </p:val>
                                        </p:tav>
                                      </p:tavLst>
                                    </p:anim>
                                    <p:anim calcmode="lin" valueType="num">
                                      <p:cBhvr>
                                        <p:cTn id="25"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5"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a:extLst>
              <a:ext uri="{FF2B5EF4-FFF2-40B4-BE49-F238E27FC236}">
                <a16:creationId xmlns:a16="http://schemas.microsoft.com/office/drawing/2014/main" id="{8826AAB8-205E-5554-A0F2-FAAAB4A1A4A3}"/>
              </a:ext>
            </a:extLst>
          </p:cNvPr>
          <p:cNvPicPr>
            <a:picLocks noChangeAspect="1"/>
          </p:cNvPicPr>
          <p:nvPr/>
        </p:nvPicPr>
        <p:blipFill rotWithShape="1">
          <a:blip r:embed="rId3">
            <a:extLst>
              <a:ext uri="{28A0092B-C50C-407E-A947-70E740481C1C}">
                <a14:useLocalDpi xmlns:a14="http://schemas.microsoft.com/office/drawing/2010/main" val="0"/>
              </a:ext>
            </a:extLst>
          </a:blip>
          <a:srcRect l="6279"/>
          <a:stretch/>
        </p:blipFill>
        <p:spPr>
          <a:xfrm>
            <a:off x="-186" y="1740878"/>
            <a:ext cx="9143998" cy="5117122"/>
          </a:xfrm>
          <a:prstGeom prst="rect">
            <a:avLst/>
          </a:prstGeom>
        </p:spPr>
      </p:pic>
      <p:pic>
        <p:nvPicPr>
          <p:cNvPr id="14" name="Obrázek 13">
            <a:extLst>
              <a:ext uri="{FF2B5EF4-FFF2-40B4-BE49-F238E27FC236}">
                <a16:creationId xmlns:a16="http://schemas.microsoft.com/office/drawing/2014/main" id="{C4AA14BE-13D5-EF4E-85B6-BDB12BD69AC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16706" b="80652"/>
          <a:stretch/>
        </p:blipFill>
        <p:spPr>
          <a:xfrm>
            <a:off x="0" y="-17881"/>
            <a:ext cx="9144000" cy="1358650"/>
          </a:xfrm>
          <a:prstGeom prst="rect">
            <a:avLst/>
          </a:prstGeom>
        </p:spPr>
      </p:pic>
      <p:pic>
        <p:nvPicPr>
          <p:cNvPr id="17" name="Obrázek 16" descr="Obsah obrázku LEGO, hračka, muž&#10;&#10;Popis byl vytvořen automaticky">
            <a:extLst>
              <a:ext uri="{FF2B5EF4-FFF2-40B4-BE49-F238E27FC236}">
                <a16:creationId xmlns:a16="http://schemas.microsoft.com/office/drawing/2014/main" id="{7A4DC78D-FAA5-5149-B4D3-2183100E5A9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436096" y="-172218"/>
            <a:ext cx="3816801" cy="1873026"/>
          </a:xfrm>
          <a:prstGeom prst="rect">
            <a:avLst/>
          </a:prstGeom>
        </p:spPr>
      </p:pic>
      <p:sp>
        <p:nvSpPr>
          <p:cNvPr id="18" name="Obdélník 17">
            <a:extLst>
              <a:ext uri="{FF2B5EF4-FFF2-40B4-BE49-F238E27FC236}">
                <a16:creationId xmlns:a16="http://schemas.microsoft.com/office/drawing/2014/main" id="{48C43A74-C49C-6847-8F9C-726272DF5DAC}"/>
              </a:ext>
            </a:extLst>
          </p:cNvPr>
          <p:cNvSpPr/>
          <p:nvPr/>
        </p:nvSpPr>
        <p:spPr>
          <a:xfrm>
            <a:off x="0" y="1340768"/>
            <a:ext cx="766126" cy="45719"/>
          </a:xfrm>
          <a:prstGeom prst="rect">
            <a:avLst/>
          </a:prstGeom>
          <a:solidFill>
            <a:srgbClr val="F188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solidFill>
                <a:prstClr val="white"/>
              </a:solidFill>
            </a:endParaRPr>
          </a:p>
        </p:txBody>
      </p:sp>
      <p:sp>
        <p:nvSpPr>
          <p:cNvPr id="19" name="Obdélník 18">
            <a:extLst>
              <a:ext uri="{FF2B5EF4-FFF2-40B4-BE49-F238E27FC236}">
                <a16:creationId xmlns:a16="http://schemas.microsoft.com/office/drawing/2014/main" id="{34648D4E-87FD-C245-8337-947604325BE2}"/>
              </a:ext>
            </a:extLst>
          </p:cNvPr>
          <p:cNvSpPr/>
          <p:nvPr/>
        </p:nvSpPr>
        <p:spPr>
          <a:xfrm>
            <a:off x="4644008" y="1340768"/>
            <a:ext cx="4499992" cy="45719"/>
          </a:xfrm>
          <a:prstGeom prst="rect">
            <a:avLst/>
          </a:prstGeom>
          <a:solidFill>
            <a:srgbClr val="F188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solidFill>
                <a:prstClr val="white"/>
              </a:solidFill>
            </a:endParaRPr>
          </a:p>
        </p:txBody>
      </p:sp>
      <p:sp>
        <p:nvSpPr>
          <p:cNvPr id="21" name="TextovéPole 20">
            <a:extLst>
              <a:ext uri="{FF2B5EF4-FFF2-40B4-BE49-F238E27FC236}">
                <a16:creationId xmlns:a16="http://schemas.microsoft.com/office/drawing/2014/main" id="{B7BE0592-1842-B04C-B1FF-C299AFE8F50D}"/>
              </a:ext>
            </a:extLst>
          </p:cNvPr>
          <p:cNvSpPr txBox="1"/>
          <p:nvPr/>
        </p:nvSpPr>
        <p:spPr>
          <a:xfrm>
            <a:off x="0" y="1340768"/>
            <a:ext cx="9143998" cy="400110"/>
          </a:xfrm>
          <a:prstGeom prst="rect">
            <a:avLst/>
          </a:prstGeom>
          <a:solidFill>
            <a:srgbClr val="F18878"/>
          </a:solidFill>
        </p:spPr>
        <p:txBody>
          <a:bodyPr wrap="square" rtlCol="0">
            <a:spAutoFit/>
          </a:bodyPr>
          <a:lstStyle/>
          <a:p>
            <a:r>
              <a:rPr lang="pl-PL" sz="2000" cap="all" dirty="0">
                <a:solidFill>
                  <a:prstClr val="white"/>
                </a:solidFill>
                <a:latin typeface="Arial" panose="020B0604020202020204" pitchFamily="34" charset="0"/>
                <a:cs typeface="Arial" panose="020B0604020202020204" pitchFamily="34" charset="0"/>
              </a:rPr>
              <a:t>Úsek silnice II/295 u Studence</a:t>
            </a:r>
          </a:p>
        </p:txBody>
      </p:sp>
      <p:pic>
        <p:nvPicPr>
          <p:cNvPr id="3" name="Obrázek 2">
            <a:extLst>
              <a:ext uri="{FF2B5EF4-FFF2-40B4-BE49-F238E27FC236}">
                <a16:creationId xmlns:a16="http://schemas.microsoft.com/office/drawing/2014/main" id="{17F8E035-EB87-295E-E61D-58F7A7A40B82}"/>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372" y="1709303"/>
            <a:ext cx="9143811" cy="5141421"/>
          </a:xfrm>
          <a:prstGeom prst="rect">
            <a:avLst/>
          </a:prstGeom>
        </p:spPr>
      </p:pic>
      <p:sp>
        <p:nvSpPr>
          <p:cNvPr id="24" name="Obdélník 23"/>
          <p:cNvSpPr/>
          <p:nvPr/>
        </p:nvSpPr>
        <p:spPr>
          <a:xfrm>
            <a:off x="225965" y="1841439"/>
            <a:ext cx="8482584" cy="338554"/>
          </a:xfrm>
          <a:prstGeom prst="rect">
            <a:avLst/>
          </a:prstGeom>
          <a:solidFill>
            <a:schemeClr val="bg1">
              <a:alpha val="40000"/>
            </a:schemeClr>
          </a:solidFill>
        </p:spPr>
        <p:txBody>
          <a:bodyPr wrap="square">
            <a:spAutoFit/>
          </a:bodyPr>
          <a:lstStyle/>
          <a:p>
            <a:pPr algn="just"/>
            <a:r>
              <a:rPr lang="cs-CZ" sz="1600" b="1" dirty="0">
                <a:solidFill>
                  <a:prstClr val="black"/>
                </a:solidFill>
                <a:latin typeface="Arial" panose="020B0604020202020204" pitchFamily="34" charset="0"/>
                <a:cs typeface="Arial" panose="020B0604020202020204" pitchFamily="34" charset="0"/>
              </a:rPr>
              <a:t>Rizikovost – Horší odhad stavu vozovky, změna okolí, horší čitelnost</a:t>
            </a:r>
          </a:p>
        </p:txBody>
      </p:sp>
      <p:sp>
        <p:nvSpPr>
          <p:cNvPr id="25" name="Obdélník 24"/>
          <p:cNvSpPr/>
          <p:nvPr/>
        </p:nvSpPr>
        <p:spPr>
          <a:xfrm>
            <a:off x="292563" y="6165304"/>
            <a:ext cx="8558503" cy="584775"/>
          </a:xfrm>
          <a:prstGeom prst="rect">
            <a:avLst/>
          </a:prstGeom>
          <a:solidFill>
            <a:schemeClr val="bg1">
              <a:alpha val="50000"/>
            </a:schemeClr>
          </a:solidFill>
        </p:spPr>
        <p:txBody>
          <a:bodyPr wrap="square">
            <a:spAutoFit/>
          </a:bodyPr>
          <a:lstStyle/>
          <a:p>
            <a:pPr marL="457200" indent="-457200" algn="just">
              <a:buFont typeface="Wingdings" panose="05000000000000000000" pitchFamily="2" charset="2"/>
              <a:buChar char="q"/>
            </a:pPr>
            <a:r>
              <a:rPr lang="cs-CZ" sz="1600" b="1" dirty="0">
                <a:solidFill>
                  <a:srgbClr val="002060"/>
                </a:solidFill>
                <a:latin typeface="Arial" panose="020B0604020202020204" pitchFamily="34" charset="0"/>
                <a:cs typeface="Arial" panose="020B0604020202020204" pitchFamily="34" charset="0"/>
              </a:rPr>
              <a:t>2023 – V 5/2023 provedeno měření </a:t>
            </a:r>
            <a:r>
              <a:rPr lang="cs-CZ" sz="1600" b="1" dirty="0" err="1">
                <a:solidFill>
                  <a:srgbClr val="002060"/>
                </a:solidFill>
                <a:latin typeface="Arial" panose="020B0604020202020204" pitchFamily="34" charset="0"/>
                <a:cs typeface="Arial" panose="020B0604020202020204" pitchFamily="34" charset="0"/>
              </a:rPr>
              <a:t>protismyků</a:t>
            </a:r>
            <a:r>
              <a:rPr lang="cs-CZ" sz="1600" b="1" dirty="0">
                <a:solidFill>
                  <a:srgbClr val="002060"/>
                </a:solidFill>
                <a:latin typeface="Arial" panose="020B0604020202020204" pitchFamily="34" charset="0"/>
                <a:cs typeface="Arial" panose="020B0604020202020204" pitchFamily="34" charset="0"/>
              </a:rPr>
              <a:t>, připravuje se projekt na úpravu</a:t>
            </a:r>
          </a:p>
          <a:p>
            <a:pPr marL="457200" indent="-457200" algn="just">
              <a:buFont typeface="Wingdings" panose="05000000000000000000" pitchFamily="2" charset="2"/>
              <a:buChar char="q"/>
            </a:pPr>
            <a:r>
              <a:rPr lang="cs-CZ" sz="1600" b="1" dirty="0">
                <a:solidFill>
                  <a:srgbClr val="002060"/>
                </a:solidFill>
                <a:latin typeface="Arial" panose="020B0604020202020204" pitchFamily="34" charset="0"/>
                <a:cs typeface="Arial" panose="020B0604020202020204" pitchFamily="34" charset="0"/>
              </a:rPr>
              <a:t>2024 – Loni provedena výměna povrchu</a:t>
            </a:r>
          </a:p>
        </p:txBody>
      </p:sp>
      <p:pic>
        <p:nvPicPr>
          <p:cNvPr id="15" name="Obrázek 1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58971" y="64726"/>
            <a:ext cx="1168860" cy="1147215"/>
          </a:xfrm>
          <a:prstGeom prst="rect">
            <a:avLst/>
          </a:prstGeom>
        </p:spPr>
      </p:pic>
      <p:sp>
        <p:nvSpPr>
          <p:cNvPr id="4" name="TextovéPole 3">
            <a:extLst>
              <a:ext uri="{FF2B5EF4-FFF2-40B4-BE49-F238E27FC236}">
                <a16:creationId xmlns:a16="http://schemas.microsoft.com/office/drawing/2014/main" id="{2102B6C9-FC34-F260-8D93-15F4458DF91A}"/>
              </a:ext>
            </a:extLst>
          </p:cNvPr>
          <p:cNvSpPr txBox="1">
            <a:spLocks/>
          </p:cNvSpPr>
          <p:nvPr/>
        </p:nvSpPr>
        <p:spPr>
          <a:xfrm>
            <a:off x="1327440" y="122750"/>
            <a:ext cx="4138710" cy="954107"/>
          </a:xfrm>
          <a:prstGeom prst="rect">
            <a:avLst/>
          </a:prstGeom>
          <a:noFill/>
        </p:spPr>
        <p:txBody>
          <a:bodyPr wrap="square" rtlCol="0">
            <a:spAutoFit/>
          </a:bodyPr>
          <a:lstStyle/>
          <a:p>
            <a:r>
              <a:rPr lang="cs-CZ" sz="2800" b="1" dirty="0">
                <a:solidFill>
                  <a:srgbClr val="FFC000"/>
                </a:solidFill>
                <a:latin typeface="Arial" panose="020B0604020202020204" pitchFamily="34" charset="0"/>
                <a:cs typeface="Arial" panose="020B0604020202020204" pitchFamily="34" charset="0"/>
              </a:rPr>
              <a:t>Připravovaná opatření</a:t>
            </a:r>
          </a:p>
          <a:p>
            <a:r>
              <a:rPr lang="cs-CZ" sz="2800" b="1" dirty="0">
                <a:solidFill>
                  <a:srgbClr val="FFC000"/>
                </a:solidFill>
                <a:latin typeface="Arial" panose="020B0604020202020204" pitchFamily="34" charset="0"/>
                <a:cs typeface="Arial" panose="020B0604020202020204" pitchFamily="34" charset="0"/>
              </a:rPr>
              <a:t>Liberecký kraj</a:t>
            </a:r>
          </a:p>
        </p:txBody>
      </p:sp>
    </p:spTree>
    <p:extLst>
      <p:ext uri="{BB962C8B-B14F-4D97-AF65-F5344CB8AC3E}">
        <p14:creationId xmlns:p14="http://schemas.microsoft.com/office/powerpoint/2010/main" val="30316897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out)">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32"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circle(out)">
                                      <p:cBhvr>
                                        <p:cTn id="12" dur="20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fade">
                                      <p:cBhvr>
                                        <p:cTn id="17" dur="1000"/>
                                        <p:tgtEl>
                                          <p:spTgt spid="24"/>
                                        </p:tgtEl>
                                      </p:cBhvr>
                                    </p:animEffect>
                                    <p:anim calcmode="lin" valueType="num">
                                      <p:cBhvr>
                                        <p:cTn id="18" dur="1000" fill="hold"/>
                                        <p:tgtEl>
                                          <p:spTgt spid="24"/>
                                        </p:tgtEl>
                                        <p:attrNameLst>
                                          <p:attrName>ppt_x</p:attrName>
                                        </p:attrNameLst>
                                      </p:cBhvr>
                                      <p:tavLst>
                                        <p:tav tm="0">
                                          <p:val>
                                            <p:strVal val="#ppt_x"/>
                                          </p:val>
                                        </p:tav>
                                        <p:tav tm="100000">
                                          <p:val>
                                            <p:strVal val="#ppt_x"/>
                                          </p:val>
                                        </p:tav>
                                      </p:tavLst>
                                    </p:anim>
                                    <p:anim calcmode="lin" valueType="num">
                                      <p:cBhvr>
                                        <p:cTn id="19"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fade">
                                      <p:cBhvr>
                                        <p:cTn id="24" dur="1000"/>
                                        <p:tgtEl>
                                          <p:spTgt spid="25"/>
                                        </p:tgtEl>
                                      </p:cBhvr>
                                    </p:animEffect>
                                    <p:anim calcmode="lin" valueType="num">
                                      <p:cBhvr>
                                        <p:cTn id="25" dur="1000" fill="hold"/>
                                        <p:tgtEl>
                                          <p:spTgt spid="25"/>
                                        </p:tgtEl>
                                        <p:attrNameLst>
                                          <p:attrName>ppt_x</p:attrName>
                                        </p:attrNameLst>
                                      </p:cBhvr>
                                      <p:tavLst>
                                        <p:tav tm="0">
                                          <p:val>
                                            <p:strVal val="#ppt_x"/>
                                          </p:val>
                                        </p:tav>
                                        <p:tav tm="100000">
                                          <p:val>
                                            <p:strVal val="#ppt_x"/>
                                          </p:val>
                                        </p:tav>
                                      </p:tavLst>
                                    </p:anim>
                                    <p:anim calcmode="lin" valueType="num">
                                      <p:cBhvr>
                                        <p:cTn id="26"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5"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a:extLst>
              <a:ext uri="{FF2B5EF4-FFF2-40B4-BE49-F238E27FC236}">
                <a16:creationId xmlns:a16="http://schemas.microsoft.com/office/drawing/2014/main" id="{ED667B66-C99F-C607-A43F-984858693AD7}"/>
              </a:ext>
            </a:extLst>
          </p:cNvPr>
          <p:cNvPicPr>
            <a:picLocks noChangeAspect="1"/>
          </p:cNvPicPr>
          <p:nvPr/>
        </p:nvPicPr>
        <p:blipFill rotWithShape="1">
          <a:blip r:embed="rId3"/>
          <a:srcRect l="53937" r="3202" b="9783"/>
          <a:stretch/>
        </p:blipFill>
        <p:spPr>
          <a:xfrm>
            <a:off x="0" y="1465732"/>
            <a:ext cx="9144002" cy="5413174"/>
          </a:xfrm>
          <a:prstGeom prst="rect">
            <a:avLst/>
          </a:prstGeom>
        </p:spPr>
      </p:pic>
      <p:pic>
        <p:nvPicPr>
          <p:cNvPr id="14" name="Obrázek 13">
            <a:extLst>
              <a:ext uri="{FF2B5EF4-FFF2-40B4-BE49-F238E27FC236}">
                <a16:creationId xmlns:a16="http://schemas.microsoft.com/office/drawing/2014/main" id="{C4AA14BE-13D5-EF4E-85B6-BDB12BD69AC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16706" b="80652"/>
          <a:stretch/>
        </p:blipFill>
        <p:spPr>
          <a:xfrm>
            <a:off x="0" y="-17881"/>
            <a:ext cx="9144000" cy="1358650"/>
          </a:xfrm>
          <a:prstGeom prst="rect">
            <a:avLst/>
          </a:prstGeom>
        </p:spPr>
      </p:pic>
      <p:pic>
        <p:nvPicPr>
          <p:cNvPr id="17" name="Obrázek 16" descr="Obsah obrázku LEGO, hračka, muž&#10;&#10;Popis byl vytvořen automaticky">
            <a:extLst>
              <a:ext uri="{FF2B5EF4-FFF2-40B4-BE49-F238E27FC236}">
                <a16:creationId xmlns:a16="http://schemas.microsoft.com/office/drawing/2014/main" id="{7A4DC78D-FAA5-5149-B4D3-2183100E5A9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436096" y="-172218"/>
            <a:ext cx="3816801" cy="1873026"/>
          </a:xfrm>
          <a:prstGeom prst="rect">
            <a:avLst/>
          </a:prstGeom>
        </p:spPr>
      </p:pic>
      <p:sp>
        <p:nvSpPr>
          <p:cNvPr id="18" name="Obdélník 17">
            <a:extLst>
              <a:ext uri="{FF2B5EF4-FFF2-40B4-BE49-F238E27FC236}">
                <a16:creationId xmlns:a16="http://schemas.microsoft.com/office/drawing/2014/main" id="{48C43A74-C49C-6847-8F9C-726272DF5DAC}"/>
              </a:ext>
            </a:extLst>
          </p:cNvPr>
          <p:cNvSpPr/>
          <p:nvPr/>
        </p:nvSpPr>
        <p:spPr>
          <a:xfrm>
            <a:off x="0" y="1340768"/>
            <a:ext cx="766126" cy="45719"/>
          </a:xfrm>
          <a:prstGeom prst="rect">
            <a:avLst/>
          </a:prstGeom>
          <a:solidFill>
            <a:srgbClr val="F188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9" name="Obdélník 18">
            <a:extLst>
              <a:ext uri="{FF2B5EF4-FFF2-40B4-BE49-F238E27FC236}">
                <a16:creationId xmlns:a16="http://schemas.microsoft.com/office/drawing/2014/main" id="{34648D4E-87FD-C245-8337-947604325BE2}"/>
              </a:ext>
            </a:extLst>
          </p:cNvPr>
          <p:cNvSpPr/>
          <p:nvPr/>
        </p:nvSpPr>
        <p:spPr>
          <a:xfrm>
            <a:off x="4644008" y="1340768"/>
            <a:ext cx="4499992" cy="45719"/>
          </a:xfrm>
          <a:prstGeom prst="rect">
            <a:avLst/>
          </a:prstGeom>
          <a:solidFill>
            <a:srgbClr val="F188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pic>
        <p:nvPicPr>
          <p:cNvPr id="22" name="Obrázek 21"/>
          <p:cNvPicPr>
            <a:picLocks noChangeAspect="1"/>
          </p:cNvPicPr>
          <p:nvPr/>
        </p:nvPicPr>
        <p:blipFill>
          <a:blip r:embed="rId6" cstate="print">
            <a:extLst>
              <a:ext uri="{28A0092B-C50C-407E-A947-70E740481C1C}">
                <a14:useLocalDpi xmlns:a14="http://schemas.microsoft.com/office/drawing/2010/main" val="0"/>
              </a:ext>
            </a:extLst>
          </a:blip>
          <a:srcRect l="3020" r="3020"/>
          <a:stretch/>
        </p:blipFill>
        <p:spPr>
          <a:xfrm>
            <a:off x="1" y="1398793"/>
            <a:ext cx="9143999" cy="5469969"/>
          </a:xfrm>
          <a:prstGeom prst="rect">
            <a:avLst/>
          </a:prstGeom>
        </p:spPr>
      </p:pic>
      <p:sp>
        <p:nvSpPr>
          <p:cNvPr id="21" name="TextovéPole 20">
            <a:extLst>
              <a:ext uri="{FF2B5EF4-FFF2-40B4-BE49-F238E27FC236}">
                <a16:creationId xmlns:a16="http://schemas.microsoft.com/office/drawing/2014/main" id="{B7BE0592-1842-B04C-B1FF-C299AFE8F50D}"/>
              </a:ext>
            </a:extLst>
          </p:cNvPr>
          <p:cNvSpPr txBox="1"/>
          <p:nvPr/>
        </p:nvSpPr>
        <p:spPr>
          <a:xfrm>
            <a:off x="0" y="1340768"/>
            <a:ext cx="9143998" cy="400110"/>
          </a:xfrm>
          <a:prstGeom prst="rect">
            <a:avLst/>
          </a:prstGeom>
          <a:solidFill>
            <a:srgbClr val="F18878"/>
          </a:solidFill>
        </p:spPr>
        <p:txBody>
          <a:bodyPr wrap="square" rtlCol="0">
            <a:spAutoFit/>
          </a:bodyPr>
          <a:lstStyle/>
          <a:p>
            <a:r>
              <a:rPr lang="pl-PL" sz="2000" cap="all" dirty="0">
                <a:solidFill>
                  <a:schemeClr val="bg1"/>
                </a:solidFill>
                <a:latin typeface="Arial" panose="020B0604020202020204" pitchFamily="34" charset="0"/>
                <a:cs typeface="Arial" panose="020B0604020202020204" pitchFamily="34" charset="0"/>
              </a:rPr>
              <a:t>Křižovatka silnic I/13 a II/270 u Jablonného v Podještědí</a:t>
            </a:r>
          </a:p>
        </p:txBody>
      </p:sp>
      <p:sp>
        <p:nvSpPr>
          <p:cNvPr id="24" name="Obdélník 23"/>
          <p:cNvSpPr/>
          <p:nvPr/>
        </p:nvSpPr>
        <p:spPr>
          <a:xfrm>
            <a:off x="225965" y="1841439"/>
            <a:ext cx="8482584" cy="584775"/>
          </a:xfrm>
          <a:prstGeom prst="rect">
            <a:avLst/>
          </a:prstGeom>
          <a:solidFill>
            <a:schemeClr val="bg1">
              <a:alpha val="40000"/>
            </a:schemeClr>
          </a:solidFill>
        </p:spPr>
        <p:txBody>
          <a:bodyPr wrap="square">
            <a:spAutoFit/>
          </a:bodyPr>
          <a:lstStyle/>
          <a:p>
            <a:pPr algn="just"/>
            <a:r>
              <a:rPr lang="cs-CZ" sz="1600" b="1" dirty="0">
                <a:latin typeface="Arial" panose="020B0604020202020204" pitchFamily="34" charset="0"/>
                <a:cs typeface="Arial" panose="020B0604020202020204" pitchFamily="34" charset="0"/>
              </a:rPr>
              <a:t>Rizikovost - ostrý úhel křížení s omezenými rozhledy, překračování rychlosti na hlavní komunikaci, přecházení chodců přes komunikaci.</a:t>
            </a:r>
          </a:p>
        </p:txBody>
      </p:sp>
      <p:sp>
        <p:nvSpPr>
          <p:cNvPr id="25" name="Obdélník 24"/>
          <p:cNvSpPr/>
          <p:nvPr/>
        </p:nvSpPr>
        <p:spPr>
          <a:xfrm>
            <a:off x="292747" y="2682953"/>
            <a:ext cx="8558503" cy="4247317"/>
          </a:xfrm>
          <a:prstGeom prst="rect">
            <a:avLst/>
          </a:prstGeom>
          <a:solidFill>
            <a:schemeClr val="bg1">
              <a:alpha val="50000"/>
            </a:schemeClr>
          </a:solidFill>
        </p:spPr>
        <p:txBody>
          <a:bodyPr wrap="square">
            <a:spAutoFit/>
          </a:bodyPr>
          <a:lstStyle/>
          <a:p>
            <a:pPr marL="457200" indent="-457200" algn="just">
              <a:buFont typeface="Wingdings" panose="05000000000000000000" pitchFamily="2" charset="2"/>
              <a:buChar char="q"/>
            </a:pPr>
            <a:r>
              <a:rPr lang="cs-CZ" sz="1500" b="1" dirty="0">
                <a:solidFill>
                  <a:srgbClr val="002060"/>
                </a:solidFill>
                <a:latin typeface="Arial" panose="020B0604020202020204" pitchFamily="34" charset="0"/>
                <a:cs typeface="Arial" panose="020B0604020202020204" pitchFamily="34" charset="0"/>
              </a:rPr>
              <a:t>2015 - proběhla BI -&gt; odstranění nálet. dřevin v rozhledech, snížení max. </a:t>
            </a:r>
            <a:r>
              <a:rPr lang="cs-CZ" sz="1500" b="1" dirty="0" err="1">
                <a:solidFill>
                  <a:srgbClr val="002060"/>
                </a:solidFill>
                <a:latin typeface="Arial" panose="020B0604020202020204" pitchFamily="34" charset="0"/>
                <a:cs typeface="Arial" panose="020B0604020202020204" pitchFamily="34" charset="0"/>
              </a:rPr>
              <a:t>dov</a:t>
            </a:r>
            <a:r>
              <a:rPr lang="cs-CZ" sz="1500" b="1" dirty="0">
                <a:solidFill>
                  <a:srgbClr val="002060"/>
                </a:solidFill>
                <a:latin typeface="Arial" panose="020B0604020202020204" pitchFamily="34" charset="0"/>
                <a:cs typeface="Arial" panose="020B0604020202020204" pitchFamily="34" charset="0"/>
              </a:rPr>
              <a:t>. rychlosti na 70 km/h, zvýraznění dopravních stínů </a:t>
            </a:r>
            <a:r>
              <a:rPr lang="cs-CZ" sz="1500" b="1" dirty="0" err="1">
                <a:solidFill>
                  <a:srgbClr val="002060"/>
                </a:solidFill>
                <a:latin typeface="Arial" panose="020B0604020202020204" pitchFamily="34" charset="0"/>
                <a:cs typeface="Arial" panose="020B0604020202020204" pitchFamily="34" charset="0"/>
              </a:rPr>
              <a:t>balisetami</a:t>
            </a:r>
            <a:r>
              <a:rPr lang="cs-CZ" sz="1500" b="1" dirty="0">
                <a:solidFill>
                  <a:srgbClr val="002060"/>
                </a:solidFill>
                <a:latin typeface="Arial" panose="020B0604020202020204" pitchFamily="34" charset="0"/>
                <a:cs typeface="Arial" panose="020B0604020202020204" pitchFamily="34" charset="0"/>
              </a:rPr>
              <a:t>.</a:t>
            </a:r>
          </a:p>
          <a:p>
            <a:pPr marL="457200" indent="-457200" algn="just">
              <a:buFont typeface="Wingdings" panose="05000000000000000000" pitchFamily="2" charset="2"/>
              <a:buChar char="q"/>
            </a:pPr>
            <a:r>
              <a:rPr lang="cs-CZ" sz="1500" b="1" dirty="0">
                <a:solidFill>
                  <a:srgbClr val="002060"/>
                </a:solidFill>
                <a:latin typeface="Arial" panose="020B0604020202020204" pitchFamily="34" charset="0"/>
                <a:cs typeface="Arial" panose="020B0604020202020204" pitchFamily="34" charset="0"/>
              </a:rPr>
              <a:t>2016 – rekonstrukce silnice II/270 od křižovatky do centra města až k ŽP -&gt; nový  povrch, rozšíření komunikace, obnoveno VDZ a SDZ, od Petrovic umístěno VDZ P6 „STOP“.</a:t>
            </a:r>
          </a:p>
          <a:p>
            <a:pPr marL="457200" indent="-457200" algn="just">
              <a:buFont typeface="Wingdings" panose="05000000000000000000" pitchFamily="2" charset="2"/>
              <a:buChar char="q"/>
            </a:pPr>
            <a:r>
              <a:rPr lang="cs-CZ" sz="1500" b="1" dirty="0">
                <a:solidFill>
                  <a:srgbClr val="002060"/>
                </a:solidFill>
                <a:latin typeface="Arial" panose="020B0604020202020204" pitchFamily="34" charset="0"/>
                <a:cs typeface="Arial" panose="020B0604020202020204" pitchFamily="34" charset="0"/>
              </a:rPr>
              <a:t>2018 - Byly vykáceny dřeviny v rozhledových polích křižovatky. Rozhodnutím Odboru dopravy KÚ LK má být zrušeno nebezpečné připojení účelové komunikace za křižovatkou vpravo. </a:t>
            </a:r>
          </a:p>
          <a:p>
            <a:pPr marL="457200" indent="-457200" algn="just">
              <a:buFont typeface="Wingdings" panose="05000000000000000000" pitchFamily="2" charset="2"/>
              <a:buChar char="q"/>
            </a:pPr>
            <a:r>
              <a:rPr lang="cs-CZ" sz="1500" b="1" dirty="0">
                <a:solidFill>
                  <a:srgbClr val="002060"/>
                </a:solidFill>
                <a:latin typeface="Arial" panose="020B0604020202020204" pitchFamily="34" charset="0"/>
                <a:cs typeface="Arial" panose="020B0604020202020204" pitchFamily="34" charset="0"/>
              </a:rPr>
              <a:t>2019 - Bude doplněno  VDZ  „STOP“ místo současného značení „Dej přednost“. Bude sledována nehodovost a pokud dojde ke zhoršení, bude přistoupeno k instalaci nákladného proměnného dopravního značení (PDZ).</a:t>
            </a:r>
          </a:p>
          <a:p>
            <a:pPr marL="457200" indent="-457200" algn="just">
              <a:buFont typeface="Wingdings" panose="05000000000000000000" pitchFamily="2" charset="2"/>
              <a:buChar char="q"/>
            </a:pPr>
            <a:r>
              <a:rPr lang="cs-CZ" sz="1500" b="1" dirty="0">
                <a:solidFill>
                  <a:srgbClr val="002060"/>
                </a:solidFill>
                <a:latin typeface="Arial" panose="020B0604020202020204" pitchFamily="34" charset="0"/>
                <a:cs typeface="Arial" panose="020B0604020202020204" pitchFamily="34" charset="0"/>
              </a:rPr>
              <a:t>2020 – Bylo doplněno VDZ „STOP“. Místo bude ještě řešeno k úpravě pohybu chodců a cyklistů z podnětu města Jablonného.</a:t>
            </a:r>
          </a:p>
          <a:p>
            <a:pPr marL="457200" indent="-457200" algn="just">
              <a:buFont typeface="Wingdings" panose="05000000000000000000" pitchFamily="2" charset="2"/>
              <a:buChar char="q"/>
            </a:pPr>
            <a:r>
              <a:rPr lang="cs-CZ" sz="1500" b="1" dirty="0">
                <a:solidFill>
                  <a:srgbClr val="002060"/>
                </a:solidFill>
                <a:latin typeface="Arial" panose="020B0604020202020204" pitchFamily="34" charset="0"/>
                <a:cs typeface="Arial" panose="020B0604020202020204" pitchFamily="34" charset="0"/>
              </a:rPr>
              <a:t>2021 - Stavebně žádná činnost, pouze nové SDZ a VDZ</a:t>
            </a:r>
          </a:p>
          <a:p>
            <a:pPr marL="457200" indent="-457200" algn="just">
              <a:buFont typeface="Wingdings" panose="05000000000000000000" pitchFamily="2" charset="2"/>
              <a:buChar char="q"/>
            </a:pPr>
            <a:r>
              <a:rPr lang="cs-CZ" sz="1500" b="1" dirty="0">
                <a:solidFill>
                  <a:srgbClr val="002060"/>
                </a:solidFill>
                <a:latin typeface="Arial" panose="020B0604020202020204" pitchFamily="34" charset="0"/>
                <a:cs typeface="Arial" panose="020B0604020202020204" pitchFamily="34" charset="0"/>
              </a:rPr>
              <a:t>2022 -  Doplnění optické brzdy s akustickým signálem. </a:t>
            </a:r>
          </a:p>
          <a:p>
            <a:pPr marL="457200" indent="-457200" algn="just">
              <a:buFont typeface="Wingdings" panose="05000000000000000000" pitchFamily="2" charset="2"/>
              <a:buChar char="q"/>
            </a:pPr>
            <a:r>
              <a:rPr lang="cs-CZ" sz="1500" b="1" dirty="0">
                <a:solidFill>
                  <a:srgbClr val="002060"/>
                </a:solidFill>
                <a:latin typeface="Arial" panose="020B0604020202020204" pitchFamily="34" charset="0"/>
                <a:cs typeface="Arial" panose="020B0604020202020204" pitchFamily="34" charset="0"/>
              </a:rPr>
              <a:t>2023 – Provedené úpravy místo vylepšily, ale problém přetrvává, zejména v letní sezóně </a:t>
            </a:r>
          </a:p>
          <a:p>
            <a:pPr marL="457200" indent="-457200" algn="just">
              <a:buFont typeface="Wingdings" panose="05000000000000000000" pitchFamily="2" charset="2"/>
              <a:buChar char="q"/>
            </a:pPr>
            <a:r>
              <a:rPr lang="cs-CZ" sz="1500" b="1" dirty="0">
                <a:solidFill>
                  <a:srgbClr val="002060"/>
                </a:solidFill>
                <a:latin typeface="Arial" panose="020B0604020202020204" pitchFamily="34" charset="0"/>
                <a:cs typeface="Arial" panose="020B0604020202020204" pitchFamily="34" charset="0"/>
              </a:rPr>
              <a:t>2024 – Další úpravy se nechystají</a:t>
            </a:r>
          </a:p>
        </p:txBody>
      </p:sp>
      <p:pic>
        <p:nvPicPr>
          <p:cNvPr id="5" name="Obrázek 4">
            <a:extLst>
              <a:ext uri="{FF2B5EF4-FFF2-40B4-BE49-F238E27FC236}">
                <a16:creationId xmlns:a16="http://schemas.microsoft.com/office/drawing/2014/main" id="{ABBCC953-8C16-E84C-6948-DAABFBB562A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58971" y="64726"/>
            <a:ext cx="1168860" cy="1147215"/>
          </a:xfrm>
          <a:prstGeom prst="rect">
            <a:avLst/>
          </a:prstGeom>
        </p:spPr>
      </p:pic>
      <p:sp>
        <p:nvSpPr>
          <p:cNvPr id="6" name="TextovéPole 5">
            <a:extLst>
              <a:ext uri="{FF2B5EF4-FFF2-40B4-BE49-F238E27FC236}">
                <a16:creationId xmlns:a16="http://schemas.microsoft.com/office/drawing/2014/main" id="{E527626B-2CE2-63BB-72CD-8132DA25882F}"/>
              </a:ext>
            </a:extLst>
          </p:cNvPr>
          <p:cNvSpPr txBox="1">
            <a:spLocks/>
          </p:cNvSpPr>
          <p:nvPr/>
        </p:nvSpPr>
        <p:spPr>
          <a:xfrm>
            <a:off x="1327440" y="122750"/>
            <a:ext cx="4138710" cy="954107"/>
          </a:xfrm>
          <a:prstGeom prst="rect">
            <a:avLst/>
          </a:prstGeom>
          <a:noFill/>
        </p:spPr>
        <p:txBody>
          <a:bodyPr wrap="square" rtlCol="0">
            <a:spAutoFit/>
          </a:bodyPr>
          <a:lstStyle/>
          <a:p>
            <a:r>
              <a:rPr lang="cs-CZ" sz="2800" b="1" dirty="0">
                <a:solidFill>
                  <a:srgbClr val="FFC000"/>
                </a:solidFill>
                <a:latin typeface="Arial" panose="020B0604020202020204" pitchFamily="34" charset="0"/>
                <a:cs typeface="Arial" panose="020B0604020202020204" pitchFamily="34" charset="0"/>
              </a:rPr>
              <a:t>Připravovaná opatření</a:t>
            </a:r>
          </a:p>
          <a:p>
            <a:r>
              <a:rPr lang="cs-CZ" sz="2800" b="1" dirty="0">
                <a:solidFill>
                  <a:srgbClr val="FFC000"/>
                </a:solidFill>
                <a:latin typeface="Arial" panose="020B0604020202020204" pitchFamily="34" charset="0"/>
                <a:cs typeface="Arial" panose="020B0604020202020204" pitchFamily="34" charset="0"/>
              </a:rPr>
              <a:t>Liberecký kraj</a:t>
            </a:r>
          </a:p>
        </p:txBody>
      </p:sp>
    </p:spTree>
    <p:extLst>
      <p:ext uri="{BB962C8B-B14F-4D97-AF65-F5344CB8AC3E}">
        <p14:creationId xmlns:p14="http://schemas.microsoft.com/office/powerpoint/2010/main" val="42471583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down)">
                                      <p:cBhvr>
                                        <p:cTn id="7" dur="20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1000"/>
                                        <p:tgtEl>
                                          <p:spTgt spid="24"/>
                                        </p:tgtEl>
                                      </p:cBhvr>
                                    </p:animEffect>
                                    <p:anim calcmode="lin" valueType="num">
                                      <p:cBhvr>
                                        <p:cTn id="13" dur="1000" fill="hold"/>
                                        <p:tgtEl>
                                          <p:spTgt spid="24"/>
                                        </p:tgtEl>
                                        <p:attrNameLst>
                                          <p:attrName>ppt_x</p:attrName>
                                        </p:attrNameLst>
                                      </p:cBhvr>
                                      <p:tavLst>
                                        <p:tav tm="0">
                                          <p:val>
                                            <p:strVal val="#ppt_x"/>
                                          </p:val>
                                        </p:tav>
                                        <p:tav tm="100000">
                                          <p:val>
                                            <p:strVal val="#ppt_x"/>
                                          </p:val>
                                        </p:tav>
                                      </p:tavLst>
                                    </p:anim>
                                    <p:anim calcmode="lin" valueType="num">
                                      <p:cBhvr>
                                        <p:cTn id="14"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fade">
                                      <p:cBhvr>
                                        <p:cTn id="19" dur="1000"/>
                                        <p:tgtEl>
                                          <p:spTgt spid="25"/>
                                        </p:tgtEl>
                                      </p:cBhvr>
                                    </p:animEffect>
                                    <p:anim calcmode="lin" valueType="num">
                                      <p:cBhvr>
                                        <p:cTn id="20" dur="1000" fill="hold"/>
                                        <p:tgtEl>
                                          <p:spTgt spid="25"/>
                                        </p:tgtEl>
                                        <p:attrNameLst>
                                          <p:attrName>ppt_x</p:attrName>
                                        </p:attrNameLst>
                                      </p:cBhvr>
                                      <p:tavLst>
                                        <p:tav tm="0">
                                          <p:val>
                                            <p:strVal val="#ppt_x"/>
                                          </p:val>
                                        </p:tav>
                                        <p:tav tm="100000">
                                          <p:val>
                                            <p:strVal val="#ppt_x"/>
                                          </p:val>
                                        </p:tav>
                                      </p:tavLst>
                                    </p:anim>
                                    <p:anim calcmode="lin" valueType="num">
                                      <p:cBhvr>
                                        <p:cTn id="21"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5"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Obrázek 5">
            <a:extLst>
              <a:ext uri="{FF2B5EF4-FFF2-40B4-BE49-F238E27FC236}">
                <a16:creationId xmlns:a16="http://schemas.microsoft.com/office/drawing/2014/main" id="{58014DA4-4903-AAB8-054A-0C49A9D74607}"/>
              </a:ext>
            </a:extLst>
          </p:cNvPr>
          <p:cNvPicPr>
            <a:picLocks noChangeAspect="1"/>
          </p:cNvPicPr>
          <p:nvPr/>
        </p:nvPicPr>
        <p:blipFill rotWithShape="1">
          <a:blip r:embed="rId3"/>
          <a:srcRect l="53150" r="3615" b="8671"/>
          <a:stretch/>
        </p:blipFill>
        <p:spPr>
          <a:xfrm>
            <a:off x="-2" y="1425491"/>
            <a:ext cx="9143998" cy="5432510"/>
          </a:xfrm>
          <a:prstGeom prst="rect">
            <a:avLst/>
          </a:prstGeom>
        </p:spPr>
      </p:pic>
      <p:pic>
        <p:nvPicPr>
          <p:cNvPr id="14" name="Obrázek 13">
            <a:extLst>
              <a:ext uri="{FF2B5EF4-FFF2-40B4-BE49-F238E27FC236}">
                <a16:creationId xmlns:a16="http://schemas.microsoft.com/office/drawing/2014/main" id="{C4AA14BE-13D5-EF4E-85B6-BDB12BD69AC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16706" b="80652"/>
          <a:stretch/>
        </p:blipFill>
        <p:spPr>
          <a:xfrm>
            <a:off x="0" y="-17881"/>
            <a:ext cx="9144000" cy="1358650"/>
          </a:xfrm>
          <a:prstGeom prst="rect">
            <a:avLst/>
          </a:prstGeom>
        </p:spPr>
      </p:pic>
      <p:pic>
        <p:nvPicPr>
          <p:cNvPr id="17" name="Obrázek 16" descr="Obsah obrázku LEGO, hračka, muž&#10;&#10;Popis byl vytvořen automaticky">
            <a:extLst>
              <a:ext uri="{FF2B5EF4-FFF2-40B4-BE49-F238E27FC236}">
                <a16:creationId xmlns:a16="http://schemas.microsoft.com/office/drawing/2014/main" id="{7A4DC78D-FAA5-5149-B4D3-2183100E5A9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436096" y="-172218"/>
            <a:ext cx="3816801" cy="1873026"/>
          </a:xfrm>
          <a:prstGeom prst="rect">
            <a:avLst/>
          </a:prstGeom>
        </p:spPr>
      </p:pic>
      <p:sp>
        <p:nvSpPr>
          <p:cNvPr id="12" name="TextovéPole 11"/>
          <p:cNvSpPr txBox="1">
            <a:spLocks/>
          </p:cNvSpPr>
          <p:nvPr/>
        </p:nvSpPr>
        <p:spPr>
          <a:xfrm>
            <a:off x="1327440" y="122750"/>
            <a:ext cx="4138710" cy="954107"/>
          </a:xfrm>
          <a:prstGeom prst="rect">
            <a:avLst/>
          </a:prstGeom>
          <a:noFill/>
        </p:spPr>
        <p:txBody>
          <a:bodyPr wrap="square" rtlCol="0">
            <a:spAutoFit/>
          </a:bodyPr>
          <a:lstStyle/>
          <a:p>
            <a:r>
              <a:rPr lang="cs-CZ" sz="2800" b="1" dirty="0">
                <a:solidFill>
                  <a:srgbClr val="FFC000"/>
                </a:solidFill>
                <a:latin typeface="Arial" panose="020B0604020202020204" pitchFamily="34" charset="0"/>
                <a:cs typeface="Arial" panose="020B0604020202020204" pitchFamily="34" charset="0"/>
              </a:rPr>
              <a:t>Připravovaná opatření</a:t>
            </a:r>
          </a:p>
          <a:p>
            <a:r>
              <a:rPr lang="cs-CZ" sz="2800" b="1" dirty="0">
                <a:solidFill>
                  <a:srgbClr val="FFC000"/>
                </a:solidFill>
                <a:latin typeface="Arial" panose="020B0604020202020204" pitchFamily="34" charset="0"/>
                <a:cs typeface="Arial" panose="020B0604020202020204" pitchFamily="34" charset="0"/>
              </a:rPr>
              <a:t>Liberecký kraj</a:t>
            </a:r>
          </a:p>
        </p:txBody>
      </p:sp>
      <p:sp>
        <p:nvSpPr>
          <p:cNvPr id="18" name="Obdélník 17">
            <a:extLst>
              <a:ext uri="{FF2B5EF4-FFF2-40B4-BE49-F238E27FC236}">
                <a16:creationId xmlns:a16="http://schemas.microsoft.com/office/drawing/2014/main" id="{48C43A74-C49C-6847-8F9C-726272DF5DAC}"/>
              </a:ext>
            </a:extLst>
          </p:cNvPr>
          <p:cNvSpPr/>
          <p:nvPr/>
        </p:nvSpPr>
        <p:spPr>
          <a:xfrm>
            <a:off x="0" y="1340768"/>
            <a:ext cx="766126" cy="45719"/>
          </a:xfrm>
          <a:prstGeom prst="rect">
            <a:avLst/>
          </a:prstGeom>
          <a:solidFill>
            <a:srgbClr val="F188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solidFill>
                <a:prstClr val="white"/>
              </a:solidFill>
            </a:endParaRPr>
          </a:p>
        </p:txBody>
      </p:sp>
      <p:sp>
        <p:nvSpPr>
          <p:cNvPr id="19" name="Obdélník 18">
            <a:extLst>
              <a:ext uri="{FF2B5EF4-FFF2-40B4-BE49-F238E27FC236}">
                <a16:creationId xmlns:a16="http://schemas.microsoft.com/office/drawing/2014/main" id="{34648D4E-87FD-C245-8337-947604325BE2}"/>
              </a:ext>
            </a:extLst>
          </p:cNvPr>
          <p:cNvSpPr/>
          <p:nvPr/>
        </p:nvSpPr>
        <p:spPr>
          <a:xfrm>
            <a:off x="4644008" y="1340768"/>
            <a:ext cx="4499992" cy="45719"/>
          </a:xfrm>
          <a:prstGeom prst="rect">
            <a:avLst/>
          </a:prstGeom>
          <a:solidFill>
            <a:srgbClr val="F188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solidFill>
                <a:prstClr val="white"/>
              </a:solidFill>
            </a:endParaRPr>
          </a:p>
        </p:txBody>
      </p:sp>
      <p:pic>
        <p:nvPicPr>
          <p:cNvPr id="22" name="Obrázek 21"/>
          <p:cNvPicPr>
            <a:picLocks noChangeAspect="1"/>
          </p:cNvPicPr>
          <p:nvPr/>
        </p:nvPicPr>
        <p:blipFill>
          <a:blip r:embed="rId6">
            <a:extLst>
              <a:ext uri="{28A0092B-C50C-407E-A947-70E740481C1C}">
                <a14:useLocalDpi xmlns:a14="http://schemas.microsoft.com/office/drawing/2010/main" val="0"/>
              </a:ext>
            </a:extLst>
          </a:blip>
          <a:srcRect t="9960" b="9960"/>
          <a:stretch/>
        </p:blipFill>
        <p:spPr>
          <a:xfrm>
            <a:off x="-10664" y="1386487"/>
            <a:ext cx="9143998" cy="5491822"/>
          </a:xfrm>
          <a:prstGeom prst="rect">
            <a:avLst/>
          </a:prstGeom>
        </p:spPr>
      </p:pic>
      <p:sp>
        <p:nvSpPr>
          <p:cNvPr id="21" name="TextovéPole 20">
            <a:extLst>
              <a:ext uri="{FF2B5EF4-FFF2-40B4-BE49-F238E27FC236}">
                <a16:creationId xmlns:a16="http://schemas.microsoft.com/office/drawing/2014/main" id="{B7BE0592-1842-B04C-B1FF-C299AFE8F50D}"/>
              </a:ext>
            </a:extLst>
          </p:cNvPr>
          <p:cNvSpPr txBox="1"/>
          <p:nvPr/>
        </p:nvSpPr>
        <p:spPr>
          <a:xfrm>
            <a:off x="0" y="1340768"/>
            <a:ext cx="9143998" cy="400110"/>
          </a:xfrm>
          <a:prstGeom prst="rect">
            <a:avLst/>
          </a:prstGeom>
          <a:solidFill>
            <a:srgbClr val="F18878"/>
          </a:solidFill>
        </p:spPr>
        <p:txBody>
          <a:bodyPr wrap="square" rtlCol="0">
            <a:spAutoFit/>
          </a:bodyPr>
          <a:lstStyle/>
          <a:p>
            <a:r>
              <a:rPr lang="pl-PL" sz="2000" cap="all" dirty="0">
                <a:solidFill>
                  <a:prstClr val="white"/>
                </a:solidFill>
                <a:latin typeface="Arial" panose="020B0604020202020204" pitchFamily="34" charset="0"/>
                <a:cs typeface="Arial" panose="020B0604020202020204" pitchFamily="34" charset="0"/>
              </a:rPr>
              <a:t>Křižovatka na sil. I/9 u obce Zahrádky</a:t>
            </a:r>
          </a:p>
        </p:txBody>
      </p:sp>
      <p:sp>
        <p:nvSpPr>
          <p:cNvPr id="24" name="Obdélník 23"/>
          <p:cNvSpPr/>
          <p:nvPr/>
        </p:nvSpPr>
        <p:spPr>
          <a:xfrm>
            <a:off x="225965" y="1841439"/>
            <a:ext cx="8482584" cy="338554"/>
          </a:xfrm>
          <a:prstGeom prst="rect">
            <a:avLst/>
          </a:prstGeom>
          <a:solidFill>
            <a:schemeClr val="bg1">
              <a:alpha val="40000"/>
            </a:schemeClr>
          </a:solidFill>
        </p:spPr>
        <p:txBody>
          <a:bodyPr wrap="square">
            <a:spAutoFit/>
          </a:bodyPr>
          <a:lstStyle/>
          <a:p>
            <a:pPr algn="just"/>
            <a:r>
              <a:rPr lang="cs-CZ" sz="1600" b="1" dirty="0">
                <a:solidFill>
                  <a:prstClr val="black"/>
                </a:solidFill>
                <a:latin typeface="Arial" panose="020B0604020202020204" pitchFamily="34" charset="0"/>
                <a:cs typeface="Arial" panose="020B0604020202020204" pitchFamily="34" charset="0"/>
              </a:rPr>
              <a:t>Rizikovost – </a:t>
            </a:r>
            <a:r>
              <a:rPr lang="pl-PL" sz="1600" b="1" dirty="0">
                <a:solidFill>
                  <a:prstClr val="black"/>
                </a:solidFill>
                <a:latin typeface="Arial" panose="020B0604020202020204" pitchFamily="34" charset="0"/>
                <a:cs typeface="Arial" panose="020B0604020202020204" pitchFamily="34" charset="0"/>
              </a:rPr>
              <a:t>Rychlost a vrcholový oblouk na hl. komunikaci </a:t>
            </a:r>
            <a:r>
              <a:rPr lang="cs-CZ" sz="1600" b="1" dirty="0">
                <a:solidFill>
                  <a:prstClr val="black"/>
                </a:solidFill>
                <a:latin typeface="Arial" panose="020B0604020202020204" pitchFamily="34" charset="0"/>
                <a:cs typeface="Arial" panose="020B0604020202020204" pitchFamily="34" charset="0"/>
              </a:rPr>
              <a:t>.</a:t>
            </a:r>
          </a:p>
        </p:txBody>
      </p:sp>
      <p:sp>
        <p:nvSpPr>
          <p:cNvPr id="25" name="Obdélník 24"/>
          <p:cNvSpPr/>
          <p:nvPr/>
        </p:nvSpPr>
        <p:spPr>
          <a:xfrm>
            <a:off x="292743" y="5517232"/>
            <a:ext cx="8558503" cy="1077218"/>
          </a:xfrm>
          <a:prstGeom prst="rect">
            <a:avLst/>
          </a:prstGeom>
          <a:solidFill>
            <a:schemeClr val="bg1">
              <a:alpha val="50000"/>
            </a:schemeClr>
          </a:solidFill>
        </p:spPr>
        <p:txBody>
          <a:bodyPr wrap="square">
            <a:spAutoFit/>
          </a:bodyPr>
          <a:lstStyle/>
          <a:p>
            <a:pPr marL="457200" indent="-457200" algn="just">
              <a:buFont typeface="Wingdings" panose="05000000000000000000" pitchFamily="2" charset="2"/>
              <a:buChar char="q"/>
            </a:pPr>
            <a:r>
              <a:rPr lang="cs-CZ" sz="1600" b="1" dirty="0">
                <a:solidFill>
                  <a:srgbClr val="002060"/>
                </a:solidFill>
                <a:latin typeface="Arial" panose="020B0604020202020204" pitchFamily="34" charset="0"/>
                <a:cs typeface="Arial" panose="020B0604020202020204" pitchFamily="34" charset="0"/>
              </a:rPr>
              <a:t>2022 – Provedena výměna povrchu, a provedl se nový koberec. Policie ČR provádí měření rychlosti.</a:t>
            </a:r>
          </a:p>
          <a:p>
            <a:pPr marL="457200" indent="-457200" algn="just">
              <a:buFont typeface="Wingdings" panose="05000000000000000000" pitchFamily="2" charset="2"/>
              <a:buChar char="q"/>
            </a:pPr>
            <a:r>
              <a:rPr lang="cs-CZ" sz="1600" b="1" dirty="0">
                <a:solidFill>
                  <a:srgbClr val="002060"/>
                </a:solidFill>
                <a:latin typeface="Arial" panose="020B0604020202020204" pitchFamily="34" charset="0"/>
                <a:cs typeface="Arial" panose="020B0604020202020204" pitchFamily="34" charset="0"/>
              </a:rPr>
              <a:t>2023 – Místo v současnosti považovat za částečně vyřešené</a:t>
            </a:r>
          </a:p>
          <a:p>
            <a:pPr marL="457200" indent="-457200" algn="just">
              <a:buFont typeface="Wingdings" panose="05000000000000000000" pitchFamily="2" charset="2"/>
              <a:buChar char="q"/>
            </a:pPr>
            <a:r>
              <a:rPr lang="cs-CZ" sz="1600" b="1" dirty="0">
                <a:solidFill>
                  <a:srgbClr val="002060"/>
                </a:solidFill>
                <a:latin typeface="Arial" panose="020B0604020202020204" pitchFamily="34" charset="0"/>
                <a:cs typeface="Arial" panose="020B0604020202020204" pitchFamily="34" charset="0"/>
              </a:rPr>
              <a:t>2024 – Stále dost nehod (aktuálně objízdná trasa), úprava se nechystá</a:t>
            </a:r>
          </a:p>
        </p:txBody>
      </p:sp>
      <p:pic>
        <p:nvPicPr>
          <p:cNvPr id="15" name="Obrázek 1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58971" y="64726"/>
            <a:ext cx="1168860" cy="1147215"/>
          </a:xfrm>
          <a:prstGeom prst="rect">
            <a:avLst/>
          </a:prstGeom>
        </p:spPr>
      </p:pic>
    </p:spTree>
    <p:extLst>
      <p:ext uri="{BB962C8B-B14F-4D97-AF65-F5344CB8AC3E}">
        <p14:creationId xmlns:p14="http://schemas.microsoft.com/office/powerpoint/2010/main" val="16770104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down)">
                                      <p:cBhvr>
                                        <p:cTn id="7" dur="20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1000"/>
                                        <p:tgtEl>
                                          <p:spTgt spid="24"/>
                                        </p:tgtEl>
                                      </p:cBhvr>
                                    </p:animEffect>
                                    <p:anim calcmode="lin" valueType="num">
                                      <p:cBhvr>
                                        <p:cTn id="13" dur="1000" fill="hold"/>
                                        <p:tgtEl>
                                          <p:spTgt spid="24"/>
                                        </p:tgtEl>
                                        <p:attrNameLst>
                                          <p:attrName>ppt_x</p:attrName>
                                        </p:attrNameLst>
                                      </p:cBhvr>
                                      <p:tavLst>
                                        <p:tav tm="0">
                                          <p:val>
                                            <p:strVal val="#ppt_x"/>
                                          </p:val>
                                        </p:tav>
                                        <p:tav tm="100000">
                                          <p:val>
                                            <p:strVal val="#ppt_x"/>
                                          </p:val>
                                        </p:tav>
                                      </p:tavLst>
                                    </p:anim>
                                    <p:anim calcmode="lin" valueType="num">
                                      <p:cBhvr>
                                        <p:cTn id="14"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fade">
                                      <p:cBhvr>
                                        <p:cTn id="19" dur="1000"/>
                                        <p:tgtEl>
                                          <p:spTgt spid="25"/>
                                        </p:tgtEl>
                                      </p:cBhvr>
                                    </p:animEffect>
                                    <p:anim calcmode="lin" valueType="num">
                                      <p:cBhvr>
                                        <p:cTn id="20" dur="1000" fill="hold"/>
                                        <p:tgtEl>
                                          <p:spTgt spid="25"/>
                                        </p:tgtEl>
                                        <p:attrNameLst>
                                          <p:attrName>ppt_x</p:attrName>
                                        </p:attrNameLst>
                                      </p:cBhvr>
                                      <p:tavLst>
                                        <p:tav tm="0">
                                          <p:val>
                                            <p:strVal val="#ppt_x"/>
                                          </p:val>
                                        </p:tav>
                                        <p:tav tm="100000">
                                          <p:val>
                                            <p:strVal val="#ppt_x"/>
                                          </p:val>
                                        </p:tav>
                                      </p:tavLst>
                                    </p:anim>
                                    <p:anim calcmode="lin" valueType="num">
                                      <p:cBhvr>
                                        <p:cTn id="21"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5"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a:extLst>
              <a:ext uri="{FF2B5EF4-FFF2-40B4-BE49-F238E27FC236}">
                <a16:creationId xmlns:a16="http://schemas.microsoft.com/office/drawing/2014/main" id="{C4AA14BE-13D5-EF4E-85B6-BDB12BD69AC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16706" b="80652"/>
          <a:stretch/>
        </p:blipFill>
        <p:spPr>
          <a:xfrm>
            <a:off x="0" y="-17881"/>
            <a:ext cx="9144000" cy="1358650"/>
          </a:xfrm>
          <a:prstGeom prst="rect">
            <a:avLst/>
          </a:prstGeom>
        </p:spPr>
      </p:pic>
      <p:pic>
        <p:nvPicPr>
          <p:cNvPr id="10" name="Obrázek 9" descr="Obsah obrázku LEGO, hračka, muž&#10;&#10;Popis byl vytvořen automaticky">
            <a:extLst>
              <a:ext uri="{FF2B5EF4-FFF2-40B4-BE49-F238E27FC236}">
                <a16:creationId xmlns:a16="http://schemas.microsoft.com/office/drawing/2014/main" id="{7A4DC78D-FAA5-5149-B4D3-2183100E5A9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36096" y="-172218"/>
            <a:ext cx="3816801" cy="1873026"/>
          </a:xfrm>
          <a:prstGeom prst="rect">
            <a:avLst/>
          </a:prstGeom>
        </p:spPr>
      </p:pic>
      <p:sp>
        <p:nvSpPr>
          <p:cNvPr id="2" name="Obdélník 1">
            <a:extLst>
              <a:ext uri="{FF2B5EF4-FFF2-40B4-BE49-F238E27FC236}">
                <a16:creationId xmlns:a16="http://schemas.microsoft.com/office/drawing/2014/main" id="{34648D4E-87FD-C245-8337-947604325BE2}"/>
              </a:ext>
            </a:extLst>
          </p:cNvPr>
          <p:cNvSpPr/>
          <p:nvPr/>
        </p:nvSpPr>
        <p:spPr>
          <a:xfrm>
            <a:off x="4644008" y="1340768"/>
            <a:ext cx="4499992" cy="45719"/>
          </a:xfrm>
          <a:prstGeom prst="rect">
            <a:avLst/>
          </a:prstGeom>
          <a:solidFill>
            <a:srgbClr val="F188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1" name="Obdélník 10">
            <a:extLst>
              <a:ext uri="{FF2B5EF4-FFF2-40B4-BE49-F238E27FC236}">
                <a16:creationId xmlns:a16="http://schemas.microsoft.com/office/drawing/2014/main" id="{48C43A74-C49C-6847-8F9C-726272DF5DAC}"/>
              </a:ext>
            </a:extLst>
          </p:cNvPr>
          <p:cNvSpPr/>
          <p:nvPr/>
        </p:nvSpPr>
        <p:spPr>
          <a:xfrm>
            <a:off x="0" y="1340768"/>
            <a:ext cx="766126" cy="45719"/>
          </a:xfrm>
          <a:prstGeom prst="rect">
            <a:avLst/>
          </a:prstGeom>
          <a:solidFill>
            <a:srgbClr val="F188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6" name="TextovéPole 5">
            <a:extLst>
              <a:ext uri="{FF2B5EF4-FFF2-40B4-BE49-F238E27FC236}">
                <a16:creationId xmlns:a16="http://schemas.microsoft.com/office/drawing/2014/main" id="{B7BE0592-1842-B04C-B1FF-C299AFE8F50D}"/>
              </a:ext>
            </a:extLst>
          </p:cNvPr>
          <p:cNvSpPr txBox="1"/>
          <p:nvPr/>
        </p:nvSpPr>
        <p:spPr>
          <a:xfrm>
            <a:off x="755576" y="1340768"/>
            <a:ext cx="5400600" cy="400110"/>
          </a:xfrm>
          <a:prstGeom prst="rect">
            <a:avLst/>
          </a:prstGeom>
          <a:solidFill>
            <a:srgbClr val="F18878"/>
          </a:solidFill>
        </p:spPr>
        <p:txBody>
          <a:bodyPr wrap="square" rtlCol="0">
            <a:spAutoFit/>
          </a:bodyPr>
          <a:lstStyle/>
          <a:p>
            <a:r>
              <a:rPr lang="pl-PL" sz="2000" cap="all" dirty="0">
                <a:solidFill>
                  <a:schemeClr val="bg1"/>
                </a:solidFill>
                <a:latin typeface="Arial" panose="020B0604020202020204" pitchFamily="34" charset="0"/>
                <a:cs typeface="Arial" panose="020B0604020202020204" pitchFamily="34" charset="0"/>
              </a:rPr>
              <a:t>Riziková místa na typech komunikací</a:t>
            </a:r>
          </a:p>
        </p:txBody>
      </p:sp>
      <p:pic>
        <p:nvPicPr>
          <p:cNvPr id="7" name="Obrázek 6" descr="Obsah obrázku text&#10;&#10;Popis byl vytvořen automaticky">
            <a:extLst>
              <a:ext uri="{FF2B5EF4-FFF2-40B4-BE49-F238E27FC236}">
                <a16:creationId xmlns:a16="http://schemas.microsoft.com/office/drawing/2014/main" id="{4545F6E9-1268-E12E-C1A8-0352F52D80F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55576" y="-13208"/>
            <a:ext cx="3816424" cy="1239709"/>
          </a:xfrm>
          <a:prstGeom prst="rect">
            <a:avLst/>
          </a:prstGeom>
        </p:spPr>
      </p:pic>
      <p:graphicFrame>
        <p:nvGraphicFramePr>
          <p:cNvPr id="4" name="Graf 3">
            <a:extLst>
              <a:ext uri="{FF2B5EF4-FFF2-40B4-BE49-F238E27FC236}">
                <a16:creationId xmlns:a16="http://schemas.microsoft.com/office/drawing/2014/main" id="{7738F517-AD8E-42D4-A4E3-203C51CDD98F}"/>
              </a:ext>
            </a:extLst>
          </p:cNvPr>
          <p:cNvGraphicFramePr>
            <a:graphicFrameLocks/>
          </p:cNvGraphicFramePr>
          <p:nvPr/>
        </p:nvGraphicFramePr>
        <p:xfrm>
          <a:off x="383063" y="1855145"/>
          <a:ext cx="7732425" cy="3767140"/>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33810866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ek 4">
            <a:extLst>
              <a:ext uri="{FF2B5EF4-FFF2-40B4-BE49-F238E27FC236}">
                <a16:creationId xmlns:a16="http://schemas.microsoft.com/office/drawing/2014/main" id="{6E7815ED-0D65-D27E-6233-BADD33B4A59D}"/>
              </a:ext>
            </a:extLst>
          </p:cNvPr>
          <p:cNvPicPr>
            <a:picLocks noChangeAspect="1"/>
          </p:cNvPicPr>
          <p:nvPr/>
        </p:nvPicPr>
        <p:blipFill>
          <a:blip r:embed="rId3">
            <a:extLst>
              <a:ext uri="{28A0092B-C50C-407E-A947-70E740481C1C}">
                <a14:useLocalDpi xmlns:a14="http://schemas.microsoft.com/office/drawing/2010/main" val="0"/>
              </a:ext>
            </a:extLst>
          </a:blip>
          <a:srcRect t="10072" b="10072"/>
          <a:stretch/>
        </p:blipFill>
        <p:spPr>
          <a:xfrm>
            <a:off x="0" y="1490798"/>
            <a:ext cx="9144000" cy="5367202"/>
          </a:xfrm>
          <a:prstGeom prst="rect">
            <a:avLst/>
          </a:prstGeom>
        </p:spPr>
      </p:pic>
      <p:sp>
        <p:nvSpPr>
          <p:cNvPr id="18" name="Obdélník 17">
            <a:extLst>
              <a:ext uri="{FF2B5EF4-FFF2-40B4-BE49-F238E27FC236}">
                <a16:creationId xmlns:a16="http://schemas.microsoft.com/office/drawing/2014/main" id="{48C43A74-C49C-6847-8F9C-726272DF5DAC}"/>
              </a:ext>
            </a:extLst>
          </p:cNvPr>
          <p:cNvSpPr/>
          <p:nvPr/>
        </p:nvSpPr>
        <p:spPr>
          <a:xfrm>
            <a:off x="0" y="1340768"/>
            <a:ext cx="766126" cy="45719"/>
          </a:xfrm>
          <a:prstGeom prst="rect">
            <a:avLst/>
          </a:prstGeom>
          <a:solidFill>
            <a:srgbClr val="F188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solidFill>
                <a:prstClr val="white"/>
              </a:solidFill>
            </a:endParaRPr>
          </a:p>
        </p:txBody>
      </p:sp>
      <p:sp>
        <p:nvSpPr>
          <p:cNvPr id="19" name="Obdélník 18">
            <a:extLst>
              <a:ext uri="{FF2B5EF4-FFF2-40B4-BE49-F238E27FC236}">
                <a16:creationId xmlns:a16="http://schemas.microsoft.com/office/drawing/2014/main" id="{34648D4E-87FD-C245-8337-947604325BE2}"/>
              </a:ext>
            </a:extLst>
          </p:cNvPr>
          <p:cNvSpPr/>
          <p:nvPr/>
        </p:nvSpPr>
        <p:spPr>
          <a:xfrm>
            <a:off x="4644008" y="1340768"/>
            <a:ext cx="4499992" cy="45719"/>
          </a:xfrm>
          <a:prstGeom prst="rect">
            <a:avLst/>
          </a:prstGeom>
          <a:solidFill>
            <a:srgbClr val="F188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solidFill>
                <a:prstClr val="white"/>
              </a:solidFill>
            </a:endParaRPr>
          </a:p>
        </p:txBody>
      </p:sp>
      <p:pic>
        <p:nvPicPr>
          <p:cNvPr id="22" name="Obrázek 21"/>
          <p:cNvPicPr>
            <a:picLocks noChangeAspect="1"/>
          </p:cNvPicPr>
          <p:nvPr/>
        </p:nvPicPr>
        <p:blipFill>
          <a:blip r:embed="rId4">
            <a:extLst>
              <a:ext uri="{28A0092B-C50C-407E-A947-70E740481C1C}">
                <a14:useLocalDpi xmlns:a14="http://schemas.microsoft.com/office/drawing/2010/main" val="0"/>
              </a:ext>
            </a:extLst>
          </a:blip>
          <a:srcRect t="9960" b="9960"/>
          <a:stretch/>
        </p:blipFill>
        <p:spPr>
          <a:xfrm>
            <a:off x="-9815" y="1382186"/>
            <a:ext cx="9143998" cy="5491822"/>
          </a:xfrm>
          <a:prstGeom prst="rect">
            <a:avLst/>
          </a:prstGeom>
        </p:spPr>
      </p:pic>
      <p:pic>
        <p:nvPicPr>
          <p:cNvPr id="3" name="Obrázek 2">
            <a:extLst>
              <a:ext uri="{FF2B5EF4-FFF2-40B4-BE49-F238E27FC236}">
                <a16:creationId xmlns:a16="http://schemas.microsoft.com/office/drawing/2014/main" id="{ABF3C343-B023-E4E7-6A96-AEE07A4B1C7F}"/>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23431" y="1382186"/>
            <a:ext cx="9132183" cy="5504361"/>
          </a:xfrm>
          <a:prstGeom prst="rect">
            <a:avLst/>
          </a:prstGeom>
        </p:spPr>
      </p:pic>
      <p:pic>
        <p:nvPicPr>
          <p:cNvPr id="14" name="Obrázek 13">
            <a:extLst>
              <a:ext uri="{FF2B5EF4-FFF2-40B4-BE49-F238E27FC236}">
                <a16:creationId xmlns:a16="http://schemas.microsoft.com/office/drawing/2014/main" id="{C4AA14BE-13D5-EF4E-85B6-BDB12BD69ACE}"/>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r="16706" b="80652"/>
          <a:stretch/>
        </p:blipFill>
        <p:spPr>
          <a:xfrm>
            <a:off x="0" y="-17881"/>
            <a:ext cx="9144000" cy="1358650"/>
          </a:xfrm>
          <a:prstGeom prst="rect">
            <a:avLst/>
          </a:prstGeom>
        </p:spPr>
      </p:pic>
      <p:pic>
        <p:nvPicPr>
          <p:cNvPr id="17" name="Obrázek 16" descr="Obsah obrázku LEGO, hračka, muž&#10;&#10;Popis byl vytvořen automaticky">
            <a:extLst>
              <a:ext uri="{FF2B5EF4-FFF2-40B4-BE49-F238E27FC236}">
                <a16:creationId xmlns:a16="http://schemas.microsoft.com/office/drawing/2014/main" id="{7A4DC78D-FAA5-5149-B4D3-2183100E5A9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436096" y="-172218"/>
            <a:ext cx="3816801" cy="1873026"/>
          </a:xfrm>
          <a:prstGeom prst="rect">
            <a:avLst/>
          </a:prstGeom>
        </p:spPr>
      </p:pic>
      <p:sp>
        <p:nvSpPr>
          <p:cNvPr id="21" name="TextovéPole 20">
            <a:extLst>
              <a:ext uri="{FF2B5EF4-FFF2-40B4-BE49-F238E27FC236}">
                <a16:creationId xmlns:a16="http://schemas.microsoft.com/office/drawing/2014/main" id="{B7BE0592-1842-B04C-B1FF-C299AFE8F50D}"/>
              </a:ext>
            </a:extLst>
          </p:cNvPr>
          <p:cNvSpPr txBox="1"/>
          <p:nvPr/>
        </p:nvSpPr>
        <p:spPr>
          <a:xfrm>
            <a:off x="0" y="1340768"/>
            <a:ext cx="9143998" cy="400110"/>
          </a:xfrm>
          <a:prstGeom prst="rect">
            <a:avLst/>
          </a:prstGeom>
          <a:solidFill>
            <a:srgbClr val="F18878"/>
          </a:solidFill>
        </p:spPr>
        <p:txBody>
          <a:bodyPr wrap="square" rtlCol="0">
            <a:spAutoFit/>
          </a:bodyPr>
          <a:lstStyle/>
          <a:p>
            <a:r>
              <a:rPr lang="pl-PL" sz="2000" cap="all" dirty="0">
                <a:solidFill>
                  <a:prstClr val="white"/>
                </a:solidFill>
                <a:latin typeface="Arial" panose="020B0604020202020204" pitchFamily="34" charset="0"/>
                <a:cs typeface="Arial" panose="020B0604020202020204" pitchFamily="34" charset="0"/>
              </a:rPr>
              <a:t>Křižovatka ul. Rýnovické a Riegrovy v Jablonci</a:t>
            </a:r>
          </a:p>
        </p:txBody>
      </p:sp>
      <p:sp>
        <p:nvSpPr>
          <p:cNvPr id="24" name="Obdélník 23"/>
          <p:cNvSpPr/>
          <p:nvPr/>
        </p:nvSpPr>
        <p:spPr>
          <a:xfrm>
            <a:off x="225965" y="1841439"/>
            <a:ext cx="8482584" cy="338554"/>
          </a:xfrm>
          <a:prstGeom prst="rect">
            <a:avLst/>
          </a:prstGeom>
          <a:solidFill>
            <a:schemeClr val="bg1">
              <a:alpha val="40000"/>
            </a:schemeClr>
          </a:solidFill>
        </p:spPr>
        <p:txBody>
          <a:bodyPr wrap="square">
            <a:spAutoFit/>
          </a:bodyPr>
          <a:lstStyle/>
          <a:p>
            <a:pPr algn="just"/>
            <a:r>
              <a:rPr lang="cs-CZ" sz="1600" b="1" dirty="0">
                <a:solidFill>
                  <a:prstClr val="black"/>
                </a:solidFill>
                <a:latin typeface="Arial" panose="020B0604020202020204" pitchFamily="34" charset="0"/>
                <a:cs typeface="Arial" panose="020B0604020202020204" pitchFamily="34" charset="0"/>
              </a:rPr>
              <a:t>Rizikovost – Délka přechodu, uspořádání hlavní komunikace</a:t>
            </a:r>
          </a:p>
        </p:txBody>
      </p:sp>
      <p:sp>
        <p:nvSpPr>
          <p:cNvPr id="25" name="Obdélník 24"/>
          <p:cNvSpPr/>
          <p:nvPr/>
        </p:nvSpPr>
        <p:spPr>
          <a:xfrm>
            <a:off x="272429" y="5973207"/>
            <a:ext cx="8558503" cy="584775"/>
          </a:xfrm>
          <a:prstGeom prst="rect">
            <a:avLst/>
          </a:prstGeom>
          <a:solidFill>
            <a:schemeClr val="bg1">
              <a:alpha val="50000"/>
            </a:schemeClr>
          </a:solidFill>
        </p:spPr>
        <p:txBody>
          <a:bodyPr wrap="square">
            <a:spAutoFit/>
          </a:bodyPr>
          <a:lstStyle/>
          <a:p>
            <a:pPr marL="457200" indent="-457200" algn="just">
              <a:buFont typeface="Wingdings" panose="05000000000000000000" pitchFamily="2" charset="2"/>
              <a:buChar char="q"/>
            </a:pPr>
            <a:r>
              <a:rPr lang="cs-CZ" sz="1600" b="1" dirty="0">
                <a:solidFill>
                  <a:srgbClr val="002060"/>
                </a:solidFill>
                <a:latin typeface="Arial" panose="020B0604020202020204" pitchFamily="34" charset="0"/>
                <a:cs typeface="Arial" panose="020B0604020202020204" pitchFamily="34" charset="0"/>
              </a:rPr>
              <a:t>2024 – Vyznačeny výrazněji přednosti – nově P6 na reflexním podkladu, zákaz stání na ul. Nemocniční</a:t>
            </a:r>
          </a:p>
        </p:txBody>
      </p:sp>
      <p:pic>
        <p:nvPicPr>
          <p:cNvPr id="15" name="Obrázek 1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58971" y="64726"/>
            <a:ext cx="1168860" cy="1147215"/>
          </a:xfrm>
          <a:prstGeom prst="rect">
            <a:avLst/>
          </a:prstGeom>
        </p:spPr>
      </p:pic>
      <p:sp>
        <p:nvSpPr>
          <p:cNvPr id="4" name="TextovéPole 3">
            <a:extLst>
              <a:ext uri="{FF2B5EF4-FFF2-40B4-BE49-F238E27FC236}">
                <a16:creationId xmlns:a16="http://schemas.microsoft.com/office/drawing/2014/main" id="{2102B6C9-FC34-F260-8D93-15F4458DF91A}"/>
              </a:ext>
            </a:extLst>
          </p:cNvPr>
          <p:cNvSpPr txBox="1">
            <a:spLocks/>
          </p:cNvSpPr>
          <p:nvPr/>
        </p:nvSpPr>
        <p:spPr>
          <a:xfrm>
            <a:off x="1327440" y="122750"/>
            <a:ext cx="4138710" cy="954107"/>
          </a:xfrm>
          <a:prstGeom prst="rect">
            <a:avLst/>
          </a:prstGeom>
          <a:noFill/>
        </p:spPr>
        <p:txBody>
          <a:bodyPr wrap="square" rtlCol="0">
            <a:spAutoFit/>
          </a:bodyPr>
          <a:lstStyle/>
          <a:p>
            <a:r>
              <a:rPr lang="cs-CZ" sz="2800" b="1" dirty="0">
                <a:solidFill>
                  <a:srgbClr val="FFC000"/>
                </a:solidFill>
                <a:latin typeface="Arial" panose="020B0604020202020204" pitchFamily="34" charset="0"/>
                <a:cs typeface="Arial" panose="020B0604020202020204" pitchFamily="34" charset="0"/>
              </a:rPr>
              <a:t>Připravovaná opatření</a:t>
            </a:r>
          </a:p>
          <a:p>
            <a:r>
              <a:rPr lang="cs-CZ" sz="2800" b="1" dirty="0">
                <a:solidFill>
                  <a:srgbClr val="FFC000"/>
                </a:solidFill>
                <a:latin typeface="Arial" panose="020B0604020202020204" pitchFamily="34" charset="0"/>
                <a:cs typeface="Arial" panose="020B0604020202020204" pitchFamily="34" charset="0"/>
              </a:rPr>
              <a:t>Liberecký kraj</a:t>
            </a:r>
          </a:p>
        </p:txBody>
      </p:sp>
    </p:spTree>
    <p:extLst>
      <p:ext uri="{BB962C8B-B14F-4D97-AF65-F5344CB8AC3E}">
        <p14:creationId xmlns:p14="http://schemas.microsoft.com/office/powerpoint/2010/main" val="21702023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wipe(down)">
                                      <p:cBhvr>
                                        <p:cTn id="13" dur="2000"/>
                                        <p:tgtEl>
                                          <p:spTgt spid="22"/>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3"/>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fade">
                                      <p:cBhvr>
                                        <p:cTn id="22" dur="1000"/>
                                        <p:tgtEl>
                                          <p:spTgt spid="24"/>
                                        </p:tgtEl>
                                      </p:cBhvr>
                                    </p:animEffect>
                                    <p:anim calcmode="lin" valueType="num">
                                      <p:cBhvr>
                                        <p:cTn id="23" dur="1000" fill="hold"/>
                                        <p:tgtEl>
                                          <p:spTgt spid="24"/>
                                        </p:tgtEl>
                                        <p:attrNameLst>
                                          <p:attrName>ppt_x</p:attrName>
                                        </p:attrNameLst>
                                      </p:cBhvr>
                                      <p:tavLst>
                                        <p:tav tm="0">
                                          <p:val>
                                            <p:strVal val="#ppt_x"/>
                                          </p:val>
                                        </p:tav>
                                        <p:tav tm="100000">
                                          <p:val>
                                            <p:strVal val="#ppt_x"/>
                                          </p:val>
                                        </p:tav>
                                      </p:tavLst>
                                    </p:anim>
                                    <p:anim calcmode="lin" valueType="num">
                                      <p:cBhvr>
                                        <p:cTn id="24"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25"/>
                                        </p:tgtEl>
                                        <p:attrNameLst>
                                          <p:attrName>style.visibility</p:attrName>
                                        </p:attrNameLst>
                                      </p:cBhvr>
                                      <p:to>
                                        <p:strVal val="visible"/>
                                      </p:to>
                                    </p:set>
                                    <p:animEffect transition="in" filter="fade">
                                      <p:cBhvr>
                                        <p:cTn id="29" dur="1000"/>
                                        <p:tgtEl>
                                          <p:spTgt spid="25"/>
                                        </p:tgtEl>
                                      </p:cBhvr>
                                    </p:animEffect>
                                    <p:anim calcmode="lin" valueType="num">
                                      <p:cBhvr>
                                        <p:cTn id="30" dur="1000" fill="hold"/>
                                        <p:tgtEl>
                                          <p:spTgt spid="25"/>
                                        </p:tgtEl>
                                        <p:attrNameLst>
                                          <p:attrName>ppt_x</p:attrName>
                                        </p:attrNameLst>
                                      </p:cBhvr>
                                      <p:tavLst>
                                        <p:tav tm="0">
                                          <p:val>
                                            <p:strVal val="#ppt_x"/>
                                          </p:val>
                                        </p:tav>
                                        <p:tav tm="100000">
                                          <p:val>
                                            <p:strVal val="#ppt_x"/>
                                          </p:val>
                                        </p:tav>
                                      </p:tavLst>
                                    </p:anim>
                                    <p:anim calcmode="lin" valueType="num">
                                      <p:cBhvr>
                                        <p:cTn id="31"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5"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ek 4">
            <a:extLst>
              <a:ext uri="{FF2B5EF4-FFF2-40B4-BE49-F238E27FC236}">
                <a16:creationId xmlns:a16="http://schemas.microsoft.com/office/drawing/2014/main" id="{6E7815ED-0D65-D27E-6233-BADD33B4A59D}"/>
              </a:ext>
            </a:extLst>
          </p:cNvPr>
          <p:cNvPicPr>
            <a:picLocks noChangeAspect="1"/>
          </p:cNvPicPr>
          <p:nvPr/>
        </p:nvPicPr>
        <p:blipFill rotWithShape="1">
          <a:blip r:embed="rId3"/>
          <a:srcRect l="53937" r="3204" b="10800"/>
          <a:stretch/>
        </p:blipFill>
        <p:spPr>
          <a:xfrm>
            <a:off x="0" y="1490798"/>
            <a:ext cx="9144000" cy="5367202"/>
          </a:xfrm>
          <a:prstGeom prst="rect">
            <a:avLst/>
          </a:prstGeom>
        </p:spPr>
      </p:pic>
      <p:sp>
        <p:nvSpPr>
          <p:cNvPr id="18" name="Obdélník 17">
            <a:extLst>
              <a:ext uri="{FF2B5EF4-FFF2-40B4-BE49-F238E27FC236}">
                <a16:creationId xmlns:a16="http://schemas.microsoft.com/office/drawing/2014/main" id="{48C43A74-C49C-6847-8F9C-726272DF5DAC}"/>
              </a:ext>
            </a:extLst>
          </p:cNvPr>
          <p:cNvSpPr/>
          <p:nvPr/>
        </p:nvSpPr>
        <p:spPr>
          <a:xfrm>
            <a:off x="0" y="1340768"/>
            <a:ext cx="766126" cy="45719"/>
          </a:xfrm>
          <a:prstGeom prst="rect">
            <a:avLst/>
          </a:prstGeom>
          <a:solidFill>
            <a:srgbClr val="F188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solidFill>
                <a:prstClr val="white"/>
              </a:solidFill>
            </a:endParaRPr>
          </a:p>
        </p:txBody>
      </p:sp>
      <p:sp>
        <p:nvSpPr>
          <p:cNvPr id="19" name="Obdélník 18">
            <a:extLst>
              <a:ext uri="{FF2B5EF4-FFF2-40B4-BE49-F238E27FC236}">
                <a16:creationId xmlns:a16="http://schemas.microsoft.com/office/drawing/2014/main" id="{34648D4E-87FD-C245-8337-947604325BE2}"/>
              </a:ext>
            </a:extLst>
          </p:cNvPr>
          <p:cNvSpPr/>
          <p:nvPr/>
        </p:nvSpPr>
        <p:spPr>
          <a:xfrm>
            <a:off x="4644008" y="1340768"/>
            <a:ext cx="4499992" cy="45719"/>
          </a:xfrm>
          <a:prstGeom prst="rect">
            <a:avLst/>
          </a:prstGeom>
          <a:solidFill>
            <a:srgbClr val="F188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solidFill>
                <a:prstClr val="white"/>
              </a:solidFill>
            </a:endParaRPr>
          </a:p>
        </p:txBody>
      </p:sp>
      <p:pic>
        <p:nvPicPr>
          <p:cNvPr id="22" name="Obrázek 21"/>
          <p:cNvPicPr>
            <a:picLocks noChangeAspect="1"/>
          </p:cNvPicPr>
          <p:nvPr/>
        </p:nvPicPr>
        <p:blipFill>
          <a:blip r:embed="rId4" cstate="print">
            <a:extLst>
              <a:ext uri="{28A0092B-C50C-407E-A947-70E740481C1C}">
                <a14:useLocalDpi xmlns:a14="http://schemas.microsoft.com/office/drawing/2010/main" val="0"/>
              </a:ext>
            </a:extLst>
          </a:blip>
          <a:srcRect l="3207" r="3207"/>
          <a:stretch/>
        </p:blipFill>
        <p:spPr>
          <a:xfrm>
            <a:off x="-2" y="1382704"/>
            <a:ext cx="9143998" cy="5491822"/>
          </a:xfrm>
          <a:prstGeom prst="rect">
            <a:avLst/>
          </a:prstGeom>
        </p:spPr>
      </p:pic>
      <p:pic>
        <p:nvPicPr>
          <p:cNvPr id="3" name="Obrázek 2">
            <a:extLst>
              <a:ext uri="{FF2B5EF4-FFF2-40B4-BE49-F238E27FC236}">
                <a16:creationId xmlns:a16="http://schemas.microsoft.com/office/drawing/2014/main" id="{ABF3C343-B023-E4E7-6A96-AEE07A4B1C7F}"/>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6" y="809847"/>
            <a:ext cx="9138091" cy="6056416"/>
          </a:xfrm>
          <a:prstGeom prst="rect">
            <a:avLst/>
          </a:prstGeom>
        </p:spPr>
      </p:pic>
      <p:pic>
        <p:nvPicPr>
          <p:cNvPr id="14" name="Obrázek 13">
            <a:extLst>
              <a:ext uri="{FF2B5EF4-FFF2-40B4-BE49-F238E27FC236}">
                <a16:creationId xmlns:a16="http://schemas.microsoft.com/office/drawing/2014/main" id="{C4AA14BE-13D5-EF4E-85B6-BDB12BD69ACE}"/>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r="16706" b="80652"/>
          <a:stretch/>
        </p:blipFill>
        <p:spPr>
          <a:xfrm>
            <a:off x="0" y="-17881"/>
            <a:ext cx="9144000" cy="1358650"/>
          </a:xfrm>
          <a:prstGeom prst="rect">
            <a:avLst/>
          </a:prstGeom>
        </p:spPr>
      </p:pic>
      <p:pic>
        <p:nvPicPr>
          <p:cNvPr id="17" name="Obrázek 16" descr="Obsah obrázku LEGO, hračka, muž&#10;&#10;Popis byl vytvořen automaticky">
            <a:extLst>
              <a:ext uri="{FF2B5EF4-FFF2-40B4-BE49-F238E27FC236}">
                <a16:creationId xmlns:a16="http://schemas.microsoft.com/office/drawing/2014/main" id="{7A4DC78D-FAA5-5149-B4D3-2183100E5A9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436096" y="-172218"/>
            <a:ext cx="3816801" cy="1873026"/>
          </a:xfrm>
          <a:prstGeom prst="rect">
            <a:avLst/>
          </a:prstGeom>
        </p:spPr>
      </p:pic>
      <p:sp>
        <p:nvSpPr>
          <p:cNvPr id="21" name="TextovéPole 20">
            <a:extLst>
              <a:ext uri="{FF2B5EF4-FFF2-40B4-BE49-F238E27FC236}">
                <a16:creationId xmlns:a16="http://schemas.microsoft.com/office/drawing/2014/main" id="{B7BE0592-1842-B04C-B1FF-C299AFE8F50D}"/>
              </a:ext>
            </a:extLst>
          </p:cNvPr>
          <p:cNvSpPr txBox="1"/>
          <p:nvPr/>
        </p:nvSpPr>
        <p:spPr>
          <a:xfrm>
            <a:off x="0" y="1340768"/>
            <a:ext cx="9143998" cy="400110"/>
          </a:xfrm>
          <a:prstGeom prst="rect">
            <a:avLst/>
          </a:prstGeom>
          <a:solidFill>
            <a:srgbClr val="F18878"/>
          </a:solidFill>
        </p:spPr>
        <p:txBody>
          <a:bodyPr wrap="square" rtlCol="0">
            <a:spAutoFit/>
          </a:bodyPr>
          <a:lstStyle/>
          <a:p>
            <a:r>
              <a:rPr lang="pl-PL" sz="2000" cap="all" dirty="0">
                <a:solidFill>
                  <a:prstClr val="white"/>
                </a:solidFill>
                <a:latin typeface="Arial" panose="020B0604020202020204" pitchFamily="34" charset="0"/>
                <a:cs typeface="Arial" panose="020B0604020202020204" pitchFamily="34" charset="0"/>
              </a:rPr>
              <a:t>Přechod pro chodce na I/65 v Jablonci n.N.</a:t>
            </a:r>
          </a:p>
        </p:txBody>
      </p:sp>
      <p:sp>
        <p:nvSpPr>
          <p:cNvPr id="24" name="Obdélník 23"/>
          <p:cNvSpPr/>
          <p:nvPr/>
        </p:nvSpPr>
        <p:spPr>
          <a:xfrm>
            <a:off x="225965" y="1841439"/>
            <a:ext cx="8482584" cy="338554"/>
          </a:xfrm>
          <a:prstGeom prst="rect">
            <a:avLst/>
          </a:prstGeom>
          <a:solidFill>
            <a:schemeClr val="bg1">
              <a:alpha val="40000"/>
            </a:schemeClr>
          </a:solidFill>
        </p:spPr>
        <p:txBody>
          <a:bodyPr wrap="square">
            <a:spAutoFit/>
          </a:bodyPr>
          <a:lstStyle/>
          <a:p>
            <a:pPr algn="just"/>
            <a:r>
              <a:rPr lang="cs-CZ" sz="1600" b="1" dirty="0">
                <a:solidFill>
                  <a:prstClr val="black"/>
                </a:solidFill>
                <a:latin typeface="Arial" panose="020B0604020202020204" pitchFamily="34" charset="0"/>
                <a:cs typeface="Arial" panose="020B0604020202020204" pitchFamily="34" charset="0"/>
              </a:rPr>
              <a:t>Rizikovost – Délka a uspořádání přechodu na vytížené komunikaci.</a:t>
            </a:r>
          </a:p>
        </p:txBody>
      </p:sp>
      <p:sp>
        <p:nvSpPr>
          <p:cNvPr id="25" name="Obdélník 24"/>
          <p:cNvSpPr/>
          <p:nvPr/>
        </p:nvSpPr>
        <p:spPr>
          <a:xfrm>
            <a:off x="225965" y="5589240"/>
            <a:ext cx="8558503" cy="1077218"/>
          </a:xfrm>
          <a:prstGeom prst="rect">
            <a:avLst/>
          </a:prstGeom>
          <a:solidFill>
            <a:schemeClr val="bg1">
              <a:alpha val="50000"/>
            </a:schemeClr>
          </a:solidFill>
        </p:spPr>
        <p:txBody>
          <a:bodyPr wrap="square">
            <a:spAutoFit/>
          </a:bodyPr>
          <a:lstStyle/>
          <a:p>
            <a:pPr marL="457200" indent="-457200" algn="just">
              <a:buFont typeface="Wingdings" panose="05000000000000000000" pitchFamily="2" charset="2"/>
              <a:buChar char="q"/>
            </a:pPr>
            <a:r>
              <a:rPr lang="cs-CZ" sz="1600" b="1" dirty="0">
                <a:solidFill>
                  <a:srgbClr val="002060"/>
                </a:solidFill>
                <a:latin typeface="Arial" panose="020B0604020202020204" pitchFamily="34" charset="0"/>
                <a:cs typeface="Arial" panose="020B0604020202020204" pitchFamily="34" charset="0"/>
              </a:rPr>
              <a:t>2022 – Město Jablonec s současné  době přechod neřeší.</a:t>
            </a:r>
          </a:p>
          <a:p>
            <a:pPr marL="457200" indent="-457200" algn="just">
              <a:buFont typeface="Wingdings" panose="05000000000000000000" pitchFamily="2" charset="2"/>
              <a:buChar char="q"/>
            </a:pPr>
            <a:r>
              <a:rPr lang="cs-CZ" sz="1600" b="1" dirty="0">
                <a:solidFill>
                  <a:srgbClr val="002060"/>
                </a:solidFill>
                <a:latin typeface="Arial" panose="020B0604020202020204" pitchFamily="34" charset="0"/>
                <a:cs typeface="Arial" panose="020B0604020202020204" pitchFamily="34" charset="0"/>
              </a:rPr>
              <a:t>2023 – Chystá se projekt na stavební úpravu </a:t>
            </a:r>
          </a:p>
          <a:p>
            <a:pPr marL="457200" indent="-457200" algn="just">
              <a:buFont typeface="Wingdings" panose="05000000000000000000" pitchFamily="2" charset="2"/>
              <a:buChar char="q"/>
            </a:pPr>
            <a:r>
              <a:rPr lang="cs-CZ" sz="1600" b="1" dirty="0">
                <a:solidFill>
                  <a:srgbClr val="002060"/>
                </a:solidFill>
                <a:latin typeface="Arial" panose="020B0604020202020204" pitchFamily="34" charset="0"/>
                <a:cs typeface="Arial" panose="020B0604020202020204" pitchFamily="34" charset="0"/>
              </a:rPr>
              <a:t>2024 – Město připravuje projekt na úpravu (chodníky, úprava připojení), stavební úprava ZS 2025</a:t>
            </a:r>
          </a:p>
        </p:txBody>
      </p:sp>
      <p:pic>
        <p:nvPicPr>
          <p:cNvPr id="15" name="Obrázek 1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58971" y="64726"/>
            <a:ext cx="1168860" cy="1147215"/>
          </a:xfrm>
          <a:prstGeom prst="rect">
            <a:avLst/>
          </a:prstGeom>
        </p:spPr>
      </p:pic>
      <p:sp>
        <p:nvSpPr>
          <p:cNvPr id="4" name="TextovéPole 3">
            <a:extLst>
              <a:ext uri="{FF2B5EF4-FFF2-40B4-BE49-F238E27FC236}">
                <a16:creationId xmlns:a16="http://schemas.microsoft.com/office/drawing/2014/main" id="{2102B6C9-FC34-F260-8D93-15F4458DF91A}"/>
              </a:ext>
            </a:extLst>
          </p:cNvPr>
          <p:cNvSpPr txBox="1">
            <a:spLocks/>
          </p:cNvSpPr>
          <p:nvPr/>
        </p:nvSpPr>
        <p:spPr>
          <a:xfrm>
            <a:off x="1327440" y="122750"/>
            <a:ext cx="4138710" cy="954107"/>
          </a:xfrm>
          <a:prstGeom prst="rect">
            <a:avLst/>
          </a:prstGeom>
          <a:noFill/>
        </p:spPr>
        <p:txBody>
          <a:bodyPr wrap="square" rtlCol="0">
            <a:spAutoFit/>
          </a:bodyPr>
          <a:lstStyle/>
          <a:p>
            <a:r>
              <a:rPr lang="cs-CZ" sz="2800" b="1" dirty="0">
                <a:solidFill>
                  <a:srgbClr val="FFC000"/>
                </a:solidFill>
                <a:latin typeface="Arial" panose="020B0604020202020204" pitchFamily="34" charset="0"/>
                <a:cs typeface="Arial" panose="020B0604020202020204" pitchFamily="34" charset="0"/>
              </a:rPr>
              <a:t>Připravovaná opatření</a:t>
            </a:r>
          </a:p>
          <a:p>
            <a:r>
              <a:rPr lang="cs-CZ" sz="2800" b="1" dirty="0">
                <a:solidFill>
                  <a:srgbClr val="FFC000"/>
                </a:solidFill>
                <a:latin typeface="Arial" panose="020B0604020202020204" pitchFamily="34" charset="0"/>
                <a:cs typeface="Arial" panose="020B0604020202020204" pitchFamily="34" charset="0"/>
              </a:rPr>
              <a:t>Liberecký kraj</a:t>
            </a:r>
          </a:p>
        </p:txBody>
      </p:sp>
    </p:spTree>
    <p:extLst>
      <p:ext uri="{BB962C8B-B14F-4D97-AF65-F5344CB8AC3E}">
        <p14:creationId xmlns:p14="http://schemas.microsoft.com/office/powerpoint/2010/main" val="37702225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22"/>
                                        </p:tgtEl>
                                        <p:attrNameLst>
                                          <p:attrName>style.visibility</p:attrName>
                                        </p:attrNameLst>
                                      </p:cBhvr>
                                      <p:to>
                                        <p:strVal val="visible"/>
                                      </p:to>
                                    </p:set>
                                    <p:animEffect transition="in" filter="wipe(down)">
                                      <p:cBhvr>
                                        <p:cTn id="14" dur="2000"/>
                                        <p:tgtEl>
                                          <p:spTgt spid="22"/>
                                        </p:tgtEl>
                                      </p:cBhvr>
                                    </p:animEffec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24"/>
                                        </p:tgtEl>
                                        <p:attrNameLst>
                                          <p:attrName>style.visibility</p:attrName>
                                        </p:attrNameLst>
                                      </p:cBhvr>
                                      <p:to>
                                        <p:strVal val="visible"/>
                                      </p:to>
                                    </p:set>
                                    <p:animEffect transition="in" filter="fade">
                                      <p:cBhvr>
                                        <p:cTn id="23" dur="1000"/>
                                        <p:tgtEl>
                                          <p:spTgt spid="24"/>
                                        </p:tgtEl>
                                      </p:cBhvr>
                                    </p:animEffect>
                                    <p:anim calcmode="lin" valueType="num">
                                      <p:cBhvr>
                                        <p:cTn id="24" dur="1000" fill="hold"/>
                                        <p:tgtEl>
                                          <p:spTgt spid="24"/>
                                        </p:tgtEl>
                                        <p:attrNameLst>
                                          <p:attrName>ppt_x</p:attrName>
                                        </p:attrNameLst>
                                      </p:cBhvr>
                                      <p:tavLst>
                                        <p:tav tm="0">
                                          <p:val>
                                            <p:strVal val="#ppt_x"/>
                                          </p:val>
                                        </p:tav>
                                        <p:tav tm="100000">
                                          <p:val>
                                            <p:strVal val="#ppt_x"/>
                                          </p:val>
                                        </p:tav>
                                      </p:tavLst>
                                    </p:anim>
                                    <p:anim calcmode="lin" valueType="num">
                                      <p:cBhvr>
                                        <p:cTn id="25"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grpId="0" nodeType="clickEffect">
                                  <p:stCondLst>
                                    <p:cond delay="0"/>
                                  </p:stCondLst>
                                  <p:childTnLst>
                                    <p:set>
                                      <p:cBhvr>
                                        <p:cTn id="29" dur="1" fill="hold">
                                          <p:stCondLst>
                                            <p:cond delay="0"/>
                                          </p:stCondLst>
                                        </p:cTn>
                                        <p:tgtEl>
                                          <p:spTgt spid="25"/>
                                        </p:tgtEl>
                                        <p:attrNameLst>
                                          <p:attrName>style.visibility</p:attrName>
                                        </p:attrNameLst>
                                      </p:cBhvr>
                                      <p:to>
                                        <p:strVal val="visible"/>
                                      </p:to>
                                    </p:set>
                                    <p:animEffect transition="in" filter="fade">
                                      <p:cBhvr>
                                        <p:cTn id="30" dur="1000"/>
                                        <p:tgtEl>
                                          <p:spTgt spid="25"/>
                                        </p:tgtEl>
                                      </p:cBhvr>
                                    </p:animEffect>
                                    <p:anim calcmode="lin" valueType="num">
                                      <p:cBhvr>
                                        <p:cTn id="31" dur="1000" fill="hold"/>
                                        <p:tgtEl>
                                          <p:spTgt spid="25"/>
                                        </p:tgtEl>
                                        <p:attrNameLst>
                                          <p:attrName>ppt_x</p:attrName>
                                        </p:attrNameLst>
                                      </p:cBhvr>
                                      <p:tavLst>
                                        <p:tav tm="0">
                                          <p:val>
                                            <p:strVal val="#ppt_x"/>
                                          </p:val>
                                        </p:tav>
                                        <p:tav tm="100000">
                                          <p:val>
                                            <p:strVal val="#ppt_x"/>
                                          </p:val>
                                        </p:tav>
                                      </p:tavLst>
                                    </p:anim>
                                    <p:anim calcmode="lin" valueType="num">
                                      <p:cBhvr>
                                        <p:cTn id="32"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5"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a:extLst>
              <a:ext uri="{FF2B5EF4-FFF2-40B4-BE49-F238E27FC236}">
                <a16:creationId xmlns:a16="http://schemas.microsoft.com/office/drawing/2014/main" id="{DAC578EC-ED71-7FD9-B944-E740C2C8B54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 y="1711230"/>
            <a:ext cx="9140305" cy="5141421"/>
          </a:xfrm>
          <a:prstGeom prst="rect">
            <a:avLst/>
          </a:prstGeom>
        </p:spPr>
      </p:pic>
      <p:pic>
        <p:nvPicPr>
          <p:cNvPr id="6" name="Obrázek 5">
            <a:extLst>
              <a:ext uri="{FF2B5EF4-FFF2-40B4-BE49-F238E27FC236}">
                <a16:creationId xmlns:a16="http://schemas.microsoft.com/office/drawing/2014/main" id="{40D9E586-3B2C-F5E5-A5B1-EFC9A9EF5E56}"/>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3697" y="1268021"/>
            <a:ext cx="9144000" cy="5589360"/>
          </a:xfrm>
          <a:prstGeom prst="rect">
            <a:avLst/>
          </a:prstGeom>
        </p:spPr>
      </p:pic>
      <p:pic>
        <p:nvPicPr>
          <p:cNvPr id="14" name="Obrázek 13">
            <a:extLst>
              <a:ext uri="{FF2B5EF4-FFF2-40B4-BE49-F238E27FC236}">
                <a16:creationId xmlns:a16="http://schemas.microsoft.com/office/drawing/2014/main" id="{C4AA14BE-13D5-EF4E-85B6-BDB12BD69ACE}"/>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16706" b="80652"/>
          <a:stretch/>
        </p:blipFill>
        <p:spPr>
          <a:xfrm>
            <a:off x="0" y="-17881"/>
            <a:ext cx="9144000" cy="1358650"/>
          </a:xfrm>
          <a:prstGeom prst="rect">
            <a:avLst/>
          </a:prstGeom>
        </p:spPr>
      </p:pic>
      <p:pic>
        <p:nvPicPr>
          <p:cNvPr id="17" name="Obrázek 16" descr="Obsah obrázku LEGO, hračka, muž&#10;&#10;Popis byl vytvořen automaticky">
            <a:extLst>
              <a:ext uri="{FF2B5EF4-FFF2-40B4-BE49-F238E27FC236}">
                <a16:creationId xmlns:a16="http://schemas.microsoft.com/office/drawing/2014/main" id="{7A4DC78D-FAA5-5149-B4D3-2183100E5A9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436096" y="-172218"/>
            <a:ext cx="3816801" cy="1873026"/>
          </a:xfrm>
          <a:prstGeom prst="rect">
            <a:avLst/>
          </a:prstGeom>
        </p:spPr>
      </p:pic>
      <p:sp>
        <p:nvSpPr>
          <p:cNvPr id="18" name="Obdélník 17">
            <a:extLst>
              <a:ext uri="{FF2B5EF4-FFF2-40B4-BE49-F238E27FC236}">
                <a16:creationId xmlns:a16="http://schemas.microsoft.com/office/drawing/2014/main" id="{48C43A74-C49C-6847-8F9C-726272DF5DAC}"/>
              </a:ext>
            </a:extLst>
          </p:cNvPr>
          <p:cNvSpPr/>
          <p:nvPr/>
        </p:nvSpPr>
        <p:spPr>
          <a:xfrm>
            <a:off x="0" y="1340768"/>
            <a:ext cx="766126" cy="45719"/>
          </a:xfrm>
          <a:prstGeom prst="rect">
            <a:avLst/>
          </a:prstGeom>
          <a:solidFill>
            <a:srgbClr val="F188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solidFill>
                <a:prstClr val="white"/>
              </a:solidFill>
            </a:endParaRPr>
          </a:p>
        </p:txBody>
      </p:sp>
      <p:sp>
        <p:nvSpPr>
          <p:cNvPr id="19" name="Obdélník 18">
            <a:extLst>
              <a:ext uri="{FF2B5EF4-FFF2-40B4-BE49-F238E27FC236}">
                <a16:creationId xmlns:a16="http://schemas.microsoft.com/office/drawing/2014/main" id="{34648D4E-87FD-C245-8337-947604325BE2}"/>
              </a:ext>
            </a:extLst>
          </p:cNvPr>
          <p:cNvSpPr/>
          <p:nvPr/>
        </p:nvSpPr>
        <p:spPr>
          <a:xfrm>
            <a:off x="4644008" y="1340768"/>
            <a:ext cx="4499992" cy="45719"/>
          </a:xfrm>
          <a:prstGeom prst="rect">
            <a:avLst/>
          </a:prstGeom>
          <a:solidFill>
            <a:srgbClr val="F188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solidFill>
                <a:prstClr val="white"/>
              </a:solidFill>
            </a:endParaRPr>
          </a:p>
        </p:txBody>
      </p:sp>
      <p:sp>
        <p:nvSpPr>
          <p:cNvPr id="21" name="TextovéPole 20">
            <a:extLst>
              <a:ext uri="{FF2B5EF4-FFF2-40B4-BE49-F238E27FC236}">
                <a16:creationId xmlns:a16="http://schemas.microsoft.com/office/drawing/2014/main" id="{B7BE0592-1842-B04C-B1FF-C299AFE8F50D}"/>
              </a:ext>
            </a:extLst>
          </p:cNvPr>
          <p:cNvSpPr txBox="1"/>
          <p:nvPr/>
        </p:nvSpPr>
        <p:spPr>
          <a:xfrm>
            <a:off x="0" y="1340768"/>
            <a:ext cx="9143998" cy="400110"/>
          </a:xfrm>
          <a:prstGeom prst="rect">
            <a:avLst/>
          </a:prstGeom>
          <a:solidFill>
            <a:srgbClr val="F18878"/>
          </a:solidFill>
        </p:spPr>
        <p:txBody>
          <a:bodyPr wrap="square" rtlCol="0">
            <a:spAutoFit/>
          </a:bodyPr>
          <a:lstStyle/>
          <a:p>
            <a:r>
              <a:rPr lang="pl-PL" sz="2000" cap="all" dirty="0">
                <a:solidFill>
                  <a:prstClr val="white"/>
                </a:solidFill>
                <a:latin typeface="Arial" panose="020B0604020202020204" pitchFamily="34" charset="0"/>
                <a:cs typeface="Arial" panose="020B0604020202020204" pitchFamily="34" charset="0"/>
              </a:rPr>
              <a:t>Křižovatky na sil. I/38 u města Doksy</a:t>
            </a:r>
          </a:p>
        </p:txBody>
      </p:sp>
      <p:sp>
        <p:nvSpPr>
          <p:cNvPr id="24" name="Obdélník 23"/>
          <p:cNvSpPr/>
          <p:nvPr/>
        </p:nvSpPr>
        <p:spPr>
          <a:xfrm>
            <a:off x="225965" y="1841439"/>
            <a:ext cx="8482584" cy="584775"/>
          </a:xfrm>
          <a:prstGeom prst="rect">
            <a:avLst/>
          </a:prstGeom>
          <a:solidFill>
            <a:schemeClr val="bg1">
              <a:alpha val="40000"/>
            </a:schemeClr>
          </a:solidFill>
        </p:spPr>
        <p:txBody>
          <a:bodyPr wrap="square">
            <a:spAutoFit/>
          </a:bodyPr>
          <a:lstStyle/>
          <a:p>
            <a:r>
              <a:rPr lang="cs-CZ" sz="1600" b="1" dirty="0">
                <a:solidFill>
                  <a:prstClr val="black"/>
                </a:solidFill>
                <a:latin typeface="Arial" panose="020B0604020202020204" pitchFamily="34" charset="0"/>
                <a:cs typeface="Arial" panose="020B0604020202020204" pitchFamily="34" charset="0"/>
              </a:rPr>
              <a:t>Rizikovost – Rychlost vozidel na hlavní komunikaci, intenzity vozidel odsazenými větvemi</a:t>
            </a:r>
          </a:p>
        </p:txBody>
      </p:sp>
      <p:sp>
        <p:nvSpPr>
          <p:cNvPr id="25" name="Obdélník 24"/>
          <p:cNvSpPr/>
          <p:nvPr/>
        </p:nvSpPr>
        <p:spPr>
          <a:xfrm>
            <a:off x="225965" y="5411811"/>
            <a:ext cx="8558503" cy="1569660"/>
          </a:xfrm>
          <a:prstGeom prst="rect">
            <a:avLst/>
          </a:prstGeom>
          <a:solidFill>
            <a:schemeClr val="bg1">
              <a:alpha val="50000"/>
            </a:schemeClr>
          </a:solidFill>
        </p:spPr>
        <p:txBody>
          <a:bodyPr wrap="square">
            <a:spAutoFit/>
          </a:bodyPr>
          <a:lstStyle/>
          <a:p>
            <a:pPr marL="457200" indent="-457200" algn="just">
              <a:buFont typeface="Wingdings" panose="05000000000000000000" pitchFamily="2" charset="2"/>
              <a:buChar char="q"/>
            </a:pPr>
            <a:r>
              <a:rPr lang="cs-CZ" sz="1600" b="1" dirty="0">
                <a:solidFill>
                  <a:srgbClr val="002060"/>
                </a:solidFill>
                <a:latin typeface="Arial" panose="020B0604020202020204" pitchFamily="34" charset="0"/>
                <a:cs typeface="Arial" panose="020B0604020202020204" pitchFamily="34" charset="0"/>
              </a:rPr>
              <a:t>2023 – Proběhlo vysekání dřevin a odstranění reklam. V rámci stavby obchvatu bude realizována OK, stavba obchvatu ale problematická, ZS nejdříve 2026</a:t>
            </a:r>
          </a:p>
          <a:p>
            <a:pPr marL="457200" indent="-457200" algn="just">
              <a:buFont typeface="Wingdings" panose="05000000000000000000" pitchFamily="2" charset="2"/>
              <a:buChar char="q"/>
            </a:pPr>
            <a:r>
              <a:rPr lang="cs-CZ" sz="1600" b="1" dirty="0">
                <a:solidFill>
                  <a:srgbClr val="002060"/>
                </a:solidFill>
                <a:latin typeface="Arial" panose="020B0604020202020204" pitchFamily="34" charset="0"/>
                <a:cs typeface="Arial" panose="020B0604020202020204" pitchFamily="34" charset="0"/>
              </a:rPr>
              <a:t>2024 – Vedení města má připomínky k obchvatu </a:t>
            </a:r>
            <a:r>
              <a:rPr lang="cs-CZ" sz="1600" b="1">
                <a:solidFill>
                  <a:srgbClr val="002060"/>
                </a:solidFill>
                <a:latin typeface="Arial" panose="020B0604020202020204" pitchFamily="34" charset="0"/>
                <a:cs typeface="Arial" panose="020B0604020202020204" pitchFamily="34" charset="0"/>
              </a:rPr>
              <a:t>(připojení ČSPH), </a:t>
            </a:r>
            <a:r>
              <a:rPr lang="cs-CZ" sz="1600" b="1" dirty="0">
                <a:solidFill>
                  <a:srgbClr val="002060"/>
                </a:solidFill>
                <a:latin typeface="Arial" panose="020B0604020202020204" pitchFamily="34" charset="0"/>
                <a:cs typeface="Arial" panose="020B0604020202020204" pitchFamily="34" charset="0"/>
              </a:rPr>
              <a:t>ale není principálně proti obchvatu, v minulosti provedeny veškeré možné úpravy </a:t>
            </a:r>
            <a:r>
              <a:rPr lang="cs-CZ" sz="1600" b="1">
                <a:solidFill>
                  <a:srgbClr val="002060"/>
                </a:solidFill>
                <a:latin typeface="Arial" panose="020B0604020202020204" pitchFamily="34" charset="0"/>
                <a:cs typeface="Arial" panose="020B0604020202020204" pitchFamily="34" charset="0"/>
              </a:rPr>
              <a:t>stávající trasy</a:t>
            </a:r>
            <a:endParaRPr lang="cs-CZ" sz="1600" b="1" dirty="0">
              <a:solidFill>
                <a:srgbClr val="002060"/>
              </a:solidFill>
              <a:latin typeface="Arial" panose="020B0604020202020204" pitchFamily="34" charset="0"/>
              <a:cs typeface="Arial" panose="020B0604020202020204" pitchFamily="34" charset="0"/>
            </a:endParaRPr>
          </a:p>
          <a:p>
            <a:pPr marL="457200" indent="-457200" algn="just">
              <a:buFont typeface="Wingdings" panose="05000000000000000000" pitchFamily="2" charset="2"/>
              <a:buChar char="q"/>
            </a:pPr>
            <a:endParaRPr lang="cs-CZ" sz="1600" b="1" dirty="0">
              <a:solidFill>
                <a:srgbClr val="002060"/>
              </a:solidFill>
              <a:latin typeface="Arial" panose="020B0604020202020204" pitchFamily="34" charset="0"/>
              <a:cs typeface="Arial" panose="020B0604020202020204" pitchFamily="34" charset="0"/>
            </a:endParaRPr>
          </a:p>
        </p:txBody>
      </p:sp>
      <p:pic>
        <p:nvPicPr>
          <p:cNvPr id="15" name="Obrázek 1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58971" y="64726"/>
            <a:ext cx="1168860" cy="1147215"/>
          </a:xfrm>
          <a:prstGeom prst="rect">
            <a:avLst/>
          </a:prstGeom>
        </p:spPr>
      </p:pic>
      <p:sp>
        <p:nvSpPr>
          <p:cNvPr id="5" name="TextovéPole 4">
            <a:extLst>
              <a:ext uri="{FF2B5EF4-FFF2-40B4-BE49-F238E27FC236}">
                <a16:creationId xmlns:a16="http://schemas.microsoft.com/office/drawing/2014/main" id="{94B5A9E0-2AF4-AE49-2B93-41190D8C665B}"/>
              </a:ext>
            </a:extLst>
          </p:cNvPr>
          <p:cNvSpPr txBox="1">
            <a:spLocks/>
          </p:cNvSpPr>
          <p:nvPr/>
        </p:nvSpPr>
        <p:spPr>
          <a:xfrm>
            <a:off x="1327440" y="122750"/>
            <a:ext cx="4138710" cy="954107"/>
          </a:xfrm>
          <a:prstGeom prst="rect">
            <a:avLst/>
          </a:prstGeom>
          <a:noFill/>
        </p:spPr>
        <p:txBody>
          <a:bodyPr wrap="square" rtlCol="0">
            <a:spAutoFit/>
          </a:bodyPr>
          <a:lstStyle/>
          <a:p>
            <a:r>
              <a:rPr lang="cs-CZ" sz="2800" b="1" dirty="0">
                <a:solidFill>
                  <a:srgbClr val="FFC000"/>
                </a:solidFill>
                <a:latin typeface="Arial" panose="020B0604020202020204" pitchFamily="34" charset="0"/>
                <a:cs typeface="Arial" panose="020B0604020202020204" pitchFamily="34" charset="0"/>
              </a:rPr>
              <a:t>Připravovaná opatření</a:t>
            </a:r>
          </a:p>
          <a:p>
            <a:r>
              <a:rPr lang="cs-CZ" sz="2800" b="1" dirty="0">
                <a:solidFill>
                  <a:srgbClr val="FFC000"/>
                </a:solidFill>
                <a:latin typeface="Arial" panose="020B0604020202020204" pitchFamily="34" charset="0"/>
                <a:cs typeface="Arial" panose="020B0604020202020204" pitchFamily="34" charset="0"/>
              </a:rPr>
              <a:t>Liberecký kraj</a:t>
            </a:r>
          </a:p>
        </p:txBody>
      </p:sp>
    </p:spTree>
    <p:extLst>
      <p:ext uri="{BB962C8B-B14F-4D97-AF65-F5344CB8AC3E}">
        <p14:creationId xmlns:p14="http://schemas.microsoft.com/office/powerpoint/2010/main" val="6760305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out)">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heel(1)">
                                      <p:cBhvr>
                                        <p:cTn id="12" dur="20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fade">
                                      <p:cBhvr>
                                        <p:cTn id="17" dur="1000"/>
                                        <p:tgtEl>
                                          <p:spTgt spid="24"/>
                                        </p:tgtEl>
                                      </p:cBhvr>
                                    </p:animEffect>
                                    <p:anim calcmode="lin" valueType="num">
                                      <p:cBhvr>
                                        <p:cTn id="18" dur="1000" fill="hold"/>
                                        <p:tgtEl>
                                          <p:spTgt spid="24"/>
                                        </p:tgtEl>
                                        <p:attrNameLst>
                                          <p:attrName>ppt_x</p:attrName>
                                        </p:attrNameLst>
                                      </p:cBhvr>
                                      <p:tavLst>
                                        <p:tav tm="0">
                                          <p:val>
                                            <p:strVal val="#ppt_x"/>
                                          </p:val>
                                        </p:tav>
                                        <p:tav tm="100000">
                                          <p:val>
                                            <p:strVal val="#ppt_x"/>
                                          </p:val>
                                        </p:tav>
                                      </p:tavLst>
                                    </p:anim>
                                    <p:anim calcmode="lin" valueType="num">
                                      <p:cBhvr>
                                        <p:cTn id="19"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fade">
                                      <p:cBhvr>
                                        <p:cTn id="24" dur="1000"/>
                                        <p:tgtEl>
                                          <p:spTgt spid="25"/>
                                        </p:tgtEl>
                                      </p:cBhvr>
                                    </p:animEffect>
                                    <p:anim calcmode="lin" valueType="num">
                                      <p:cBhvr>
                                        <p:cTn id="25" dur="1000" fill="hold"/>
                                        <p:tgtEl>
                                          <p:spTgt spid="25"/>
                                        </p:tgtEl>
                                        <p:attrNameLst>
                                          <p:attrName>ppt_x</p:attrName>
                                        </p:attrNameLst>
                                      </p:cBhvr>
                                      <p:tavLst>
                                        <p:tav tm="0">
                                          <p:val>
                                            <p:strVal val="#ppt_x"/>
                                          </p:val>
                                        </p:tav>
                                        <p:tav tm="100000">
                                          <p:val>
                                            <p:strVal val="#ppt_x"/>
                                          </p:val>
                                        </p:tav>
                                      </p:tavLst>
                                    </p:anim>
                                    <p:anim calcmode="lin" valueType="num">
                                      <p:cBhvr>
                                        <p:cTn id="26"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5"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a:extLst>
              <a:ext uri="{FF2B5EF4-FFF2-40B4-BE49-F238E27FC236}">
                <a16:creationId xmlns:a16="http://schemas.microsoft.com/office/drawing/2014/main" id="{C4AA14BE-13D5-EF4E-85B6-BDB12BD69AC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16706" b="80652"/>
          <a:stretch/>
        </p:blipFill>
        <p:spPr>
          <a:xfrm>
            <a:off x="0" y="-17881"/>
            <a:ext cx="9144000" cy="1358650"/>
          </a:xfrm>
          <a:prstGeom prst="rect">
            <a:avLst/>
          </a:prstGeom>
        </p:spPr>
      </p:pic>
      <p:pic>
        <p:nvPicPr>
          <p:cNvPr id="10" name="Obrázek 9" descr="Obsah obrázku LEGO, hračka, muž&#10;&#10;Popis byl vytvořen automaticky">
            <a:extLst>
              <a:ext uri="{FF2B5EF4-FFF2-40B4-BE49-F238E27FC236}">
                <a16:creationId xmlns:a16="http://schemas.microsoft.com/office/drawing/2014/main" id="{7A4DC78D-FAA5-5149-B4D3-2183100E5A9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36096" y="-172218"/>
            <a:ext cx="3816801" cy="1873026"/>
          </a:xfrm>
          <a:prstGeom prst="rect">
            <a:avLst/>
          </a:prstGeom>
        </p:spPr>
      </p:pic>
      <p:sp>
        <p:nvSpPr>
          <p:cNvPr id="2" name="Obdélník 1">
            <a:extLst>
              <a:ext uri="{FF2B5EF4-FFF2-40B4-BE49-F238E27FC236}">
                <a16:creationId xmlns:a16="http://schemas.microsoft.com/office/drawing/2014/main" id="{34648D4E-87FD-C245-8337-947604325BE2}"/>
              </a:ext>
            </a:extLst>
          </p:cNvPr>
          <p:cNvSpPr/>
          <p:nvPr/>
        </p:nvSpPr>
        <p:spPr>
          <a:xfrm>
            <a:off x="4644008" y="1340768"/>
            <a:ext cx="4499992" cy="45719"/>
          </a:xfrm>
          <a:prstGeom prst="rect">
            <a:avLst/>
          </a:prstGeom>
          <a:solidFill>
            <a:srgbClr val="F188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1" name="Obdélník 10">
            <a:extLst>
              <a:ext uri="{FF2B5EF4-FFF2-40B4-BE49-F238E27FC236}">
                <a16:creationId xmlns:a16="http://schemas.microsoft.com/office/drawing/2014/main" id="{48C43A74-C49C-6847-8F9C-726272DF5DAC}"/>
              </a:ext>
            </a:extLst>
          </p:cNvPr>
          <p:cNvSpPr/>
          <p:nvPr/>
        </p:nvSpPr>
        <p:spPr>
          <a:xfrm>
            <a:off x="0" y="1340768"/>
            <a:ext cx="766126" cy="45719"/>
          </a:xfrm>
          <a:prstGeom prst="rect">
            <a:avLst/>
          </a:prstGeom>
          <a:solidFill>
            <a:srgbClr val="F188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6" name="TextovéPole 5">
            <a:extLst>
              <a:ext uri="{FF2B5EF4-FFF2-40B4-BE49-F238E27FC236}">
                <a16:creationId xmlns:a16="http://schemas.microsoft.com/office/drawing/2014/main" id="{B7BE0592-1842-B04C-B1FF-C299AFE8F50D}"/>
              </a:ext>
            </a:extLst>
          </p:cNvPr>
          <p:cNvSpPr txBox="1"/>
          <p:nvPr/>
        </p:nvSpPr>
        <p:spPr>
          <a:xfrm>
            <a:off x="755576" y="1340768"/>
            <a:ext cx="5976664" cy="400110"/>
          </a:xfrm>
          <a:prstGeom prst="rect">
            <a:avLst/>
          </a:prstGeom>
          <a:solidFill>
            <a:srgbClr val="F18878"/>
          </a:solidFill>
        </p:spPr>
        <p:txBody>
          <a:bodyPr wrap="square" rtlCol="0">
            <a:spAutoFit/>
          </a:bodyPr>
          <a:lstStyle/>
          <a:p>
            <a:r>
              <a:rPr lang="pl-PL" sz="2000" cap="all" dirty="0">
                <a:solidFill>
                  <a:schemeClr val="bg1"/>
                </a:solidFill>
                <a:latin typeface="Arial" panose="020B0604020202020204" pitchFamily="34" charset="0"/>
                <a:cs typeface="Arial" panose="020B0604020202020204" pitchFamily="34" charset="0"/>
              </a:rPr>
              <a:t>Informace k vývoji opatření na místech</a:t>
            </a:r>
          </a:p>
        </p:txBody>
      </p:sp>
      <p:sp>
        <p:nvSpPr>
          <p:cNvPr id="13" name="Zástupný symbol pro obsah 2"/>
          <p:cNvSpPr>
            <a:spLocks noGrp="1"/>
          </p:cNvSpPr>
          <p:nvPr>
            <p:ph idx="1"/>
          </p:nvPr>
        </p:nvSpPr>
        <p:spPr>
          <a:xfrm>
            <a:off x="251520" y="1916832"/>
            <a:ext cx="8298308" cy="4527557"/>
          </a:xfrm>
        </p:spPr>
        <p:txBody>
          <a:bodyPr>
            <a:normAutofit lnSpcReduction="10000"/>
          </a:bodyPr>
          <a:lstStyle/>
          <a:p>
            <a:pPr algn="just"/>
            <a:r>
              <a:rPr lang="cs-CZ" sz="1700" b="1" dirty="0">
                <a:latin typeface="Arial" panose="020B0604020202020204" pitchFamily="34" charset="0"/>
                <a:cs typeface="Arial" panose="020B0604020202020204" pitchFamily="34" charset="0"/>
              </a:rPr>
              <a:t>Průběžně zveřejňujeme nově zjištěné informace</a:t>
            </a:r>
          </a:p>
          <a:p>
            <a:pPr marL="0" indent="0" algn="just">
              <a:buNone/>
            </a:pPr>
            <a:r>
              <a:rPr lang="cs-CZ" sz="1700" b="1" dirty="0">
                <a:latin typeface="Arial" panose="020B0604020202020204" pitchFamily="34" charset="0"/>
                <a:cs typeface="Arial" panose="020B0604020202020204" pitchFamily="34" charset="0"/>
              </a:rPr>
              <a:t>     k vývoji opatření na místech na </a:t>
            </a:r>
            <a:r>
              <a:rPr lang="cs-CZ" sz="1700" b="1" dirty="0">
                <a:solidFill>
                  <a:srgbClr val="417D80"/>
                </a:solidFill>
                <a:latin typeface="Arial" panose="020B0604020202020204" pitchFamily="34" charset="0"/>
                <a:cs typeface="Arial" panose="020B0604020202020204" pitchFamily="34" charset="0"/>
              </a:rPr>
              <a:t>webových stránkách</a:t>
            </a:r>
          </a:p>
          <a:p>
            <a:pPr marL="0" indent="0" algn="just">
              <a:buNone/>
            </a:pPr>
            <a:r>
              <a:rPr lang="cs-CZ" sz="1700" b="1" dirty="0">
                <a:solidFill>
                  <a:srgbClr val="417D80"/>
                </a:solidFill>
                <a:latin typeface="Arial" panose="020B0604020202020204" pitchFamily="34" charset="0"/>
                <a:cs typeface="Arial" panose="020B0604020202020204" pitchFamily="34" charset="0"/>
              </a:rPr>
              <a:t>     Dopravní konference.</a:t>
            </a:r>
          </a:p>
          <a:p>
            <a:pPr marL="0" indent="0" algn="ctr">
              <a:buNone/>
            </a:pPr>
            <a:r>
              <a:rPr lang="cs-CZ" sz="1700" b="1" dirty="0">
                <a:latin typeface="Arial" panose="020B0604020202020204" pitchFamily="34" charset="0"/>
                <a:cs typeface="Arial" panose="020B0604020202020204" pitchFamily="34" charset="0"/>
                <a:hlinkClick r:id="rId5"/>
              </a:rPr>
              <a:t>www.dopravnikonference.com</a:t>
            </a:r>
            <a:endParaRPr lang="cs-CZ" sz="1700" b="1" dirty="0">
              <a:latin typeface="Arial" panose="020B0604020202020204" pitchFamily="34" charset="0"/>
              <a:cs typeface="Arial" panose="020B0604020202020204" pitchFamily="34" charset="0"/>
            </a:endParaRPr>
          </a:p>
          <a:p>
            <a:pPr marL="0" indent="0" algn="ctr">
              <a:buNone/>
            </a:pPr>
            <a:endParaRPr lang="cs-CZ" sz="1700" b="1" dirty="0">
              <a:solidFill>
                <a:srgbClr val="00B0F0"/>
              </a:solidFill>
              <a:latin typeface="Arial" panose="020B0604020202020204" pitchFamily="34" charset="0"/>
              <a:cs typeface="Arial" panose="020B0604020202020204" pitchFamily="34" charset="0"/>
            </a:endParaRPr>
          </a:p>
          <a:p>
            <a:pPr algn="just"/>
            <a:r>
              <a:rPr lang="cs-CZ" sz="1700" b="1" dirty="0">
                <a:latin typeface="Arial" panose="020B0604020202020204" pitchFamily="34" charset="0"/>
                <a:cs typeface="Arial" panose="020B0604020202020204" pitchFamily="34" charset="0"/>
              </a:rPr>
              <a:t>Sdělte nám prosím nové informace k RM:</a:t>
            </a:r>
          </a:p>
          <a:p>
            <a:pPr marL="0" indent="0" algn="ctr">
              <a:buNone/>
            </a:pPr>
            <a:r>
              <a:rPr lang="cs-CZ" sz="1700" b="1" dirty="0">
                <a:solidFill>
                  <a:srgbClr val="417D80"/>
                </a:solidFill>
                <a:latin typeface="Arial" panose="020B0604020202020204" pitchFamily="34" charset="0"/>
                <a:cs typeface="Arial" panose="020B0604020202020204" pitchFamily="34" charset="0"/>
              </a:rPr>
              <a:t>Bc. Martin Landsfeld</a:t>
            </a:r>
          </a:p>
          <a:p>
            <a:pPr marL="0" indent="0" algn="ctr">
              <a:buNone/>
            </a:pPr>
            <a:r>
              <a:rPr lang="cs-CZ" sz="1700" b="1" dirty="0">
                <a:solidFill>
                  <a:srgbClr val="417D80"/>
                </a:solidFill>
                <a:latin typeface="Arial" panose="020B0604020202020204" pitchFamily="34" charset="0"/>
                <a:cs typeface="Arial" panose="020B0604020202020204" pitchFamily="34" charset="0"/>
              </a:rPr>
              <a:t>tel: 601 367 009 </a:t>
            </a:r>
          </a:p>
          <a:p>
            <a:pPr marL="0" indent="0" algn="ctr">
              <a:buNone/>
            </a:pPr>
            <a:r>
              <a:rPr lang="cs-CZ" sz="1700" b="1" dirty="0">
                <a:solidFill>
                  <a:srgbClr val="417D80"/>
                </a:solidFill>
                <a:latin typeface="Arial" panose="020B0604020202020204" pitchFamily="34" charset="0"/>
                <a:cs typeface="Arial" panose="020B0604020202020204" pitchFamily="34" charset="0"/>
              </a:rPr>
              <a:t>e-mail: </a:t>
            </a:r>
            <a:r>
              <a:rPr lang="cs-CZ" sz="1700" b="1" dirty="0">
                <a:solidFill>
                  <a:srgbClr val="417D80"/>
                </a:solidFill>
                <a:latin typeface="Arial" panose="020B0604020202020204" pitchFamily="34" charset="0"/>
                <a:cs typeface="Arial" panose="020B0604020202020204" pitchFamily="34" charset="0"/>
                <a:hlinkClick r:id="rId6"/>
              </a:rPr>
              <a:t>info@dopravnikonference.com</a:t>
            </a:r>
            <a:endParaRPr lang="cs-CZ" sz="1700" b="1" dirty="0">
              <a:solidFill>
                <a:srgbClr val="417D80"/>
              </a:solidFill>
              <a:latin typeface="Arial" panose="020B0604020202020204" pitchFamily="34" charset="0"/>
              <a:cs typeface="Arial" panose="020B0604020202020204" pitchFamily="34" charset="0"/>
            </a:endParaRPr>
          </a:p>
          <a:p>
            <a:pPr marL="0" indent="0" algn="ctr">
              <a:buNone/>
            </a:pPr>
            <a:r>
              <a:rPr lang="cs-CZ" sz="1700" b="1" dirty="0">
                <a:solidFill>
                  <a:srgbClr val="417D80"/>
                </a:solidFill>
                <a:latin typeface="Arial" panose="020B0604020202020204" pitchFamily="34" charset="0"/>
                <a:cs typeface="Arial" panose="020B0604020202020204" pitchFamily="34" charset="0"/>
                <a:hlinkClick r:id="rId7"/>
              </a:rPr>
              <a:t>martin.landsfeld@samdi.cz</a:t>
            </a:r>
            <a:endParaRPr lang="cs-CZ" sz="1700" b="1" dirty="0">
              <a:solidFill>
                <a:srgbClr val="417D80"/>
              </a:solidFill>
              <a:latin typeface="Arial" panose="020B0604020202020204" pitchFamily="34" charset="0"/>
              <a:cs typeface="Arial" panose="020B0604020202020204" pitchFamily="34" charset="0"/>
            </a:endParaRPr>
          </a:p>
          <a:p>
            <a:pPr marL="0" indent="0" algn="ctr">
              <a:buNone/>
            </a:pPr>
            <a:endParaRPr lang="cs-CZ" sz="1700" b="1" dirty="0">
              <a:solidFill>
                <a:srgbClr val="417D80"/>
              </a:solidFill>
              <a:latin typeface="Arial" panose="020B0604020202020204" pitchFamily="34" charset="0"/>
              <a:cs typeface="Arial" panose="020B0604020202020204" pitchFamily="34" charset="0"/>
            </a:endParaRPr>
          </a:p>
          <a:p>
            <a:pPr marL="0" indent="0" algn="ctr">
              <a:buNone/>
            </a:pPr>
            <a:endParaRPr lang="cs-CZ" sz="1700" b="1" dirty="0">
              <a:latin typeface="Arial" panose="020B0604020202020204" pitchFamily="34" charset="0"/>
              <a:cs typeface="Arial" panose="020B0604020202020204" pitchFamily="34" charset="0"/>
            </a:endParaRPr>
          </a:p>
          <a:p>
            <a:pPr algn="just"/>
            <a:r>
              <a:rPr lang="cs-CZ" sz="1700" b="1" dirty="0">
                <a:solidFill>
                  <a:srgbClr val="417D80"/>
                </a:solidFill>
                <a:latin typeface="Arial" panose="020B0604020202020204" pitchFamily="34" charset="0"/>
                <a:cs typeface="Arial" panose="020B0604020202020204" pitchFamily="34" charset="0"/>
              </a:rPr>
              <a:t>Facebook stránky:</a:t>
            </a:r>
          </a:p>
          <a:p>
            <a:pPr marL="0" indent="0" algn="just">
              <a:buNone/>
            </a:pPr>
            <a:r>
              <a:rPr lang="cs-CZ" sz="1700" b="1" dirty="0">
                <a:latin typeface="Arial" panose="020B0604020202020204" pitchFamily="34" charset="0"/>
                <a:cs typeface="Arial" panose="020B0604020202020204" pitchFamily="34" charset="0"/>
              </a:rPr>
              <a:t>- vyhledat Dopravní konference s BESIPEM.</a:t>
            </a:r>
          </a:p>
          <a:p>
            <a:pPr marL="0" indent="0" algn="ctr">
              <a:buNone/>
            </a:pPr>
            <a:endParaRPr lang="cs-CZ" sz="2800" b="1" dirty="0"/>
          </a:p>
          <a:p>
            <a:pPr algn="just"/>
            <a:endParaRPr lang="cs-CZ" sz="2800" b="1" dirty="0">
              <a:solidFill>
                <a:srgbClr val="00B0F0"/>
              </a:solidFill>
            </a:endParaRPr>
          </a:p>
          <a:p>
            <a:pPr algn="just"/>
            <a:endParaRPr lang="cs-CZ" sz="2800" b="1" dirty="0">
              <a:solidFill>
                <a:srgbClr val="00B0F0"/>
              </a:solidFill>
            </a:endParaRPr>
          </a:p>
        </p:txBody>
      </p:sp>
      <p:pic>
        <p:nvPicPr>
          <p:cNvPr id="15" name="Obrázek 14" descr="Obsah obrázku snímek obrazovky&#10;&#10;Popis vygenerován s velmi vysokou mírou spolehlivosti">
            <a:extLst>
              <a:ext uri="{FF2B5EF4-FFF2-40B4-BE49-F238E27FC236}">
                <a16:creationId xmlns:a16="http://schemas.microsoft.com/office/drawing/2014/main" id="{066B74CE-9ED5-445A-BEBC-72F9A2C7DBAE}"/>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675613" y="4077072"/>
            <a:ext cx="2234128" cy="2671060"/>
          </a:xfrm>
          <a:prstGeom prst="rect">
            <a:avLst/>
          </a:prstGeom>
        </p:spPr>
      </p:pic>
      <p:pic>
        <p:nvPicPr>
          <p:cNvPr id="12" name="Obrázek 11"/>
          <p:cNvPicPr>
            <a:picLocks noChangeAspect="1"/>
          </p:cNvPicPr>
          <p:nvPr/>
        </p:nvPicPr>
        <p:blipFill rotWithShape="1">
          <a:blip r:embed="rId9"/>
          <a:srcRect l="7475" t="9982" r="67325"/>
          <a:stretch/>
        </p:blipFill>
        <p:spPr>
          <a:xfrm>
            <a:off x="6372200" y="1806411"/>
            <a:ext cx="2448272" cy="2237315"/>
          </a:xfrm>
          <a:prstGeom prst="rect">
            <a:avLst/>
          </a:prstGeom>
        </p:spPr>
      </p:pic>
      <p:pic>
        <p:nvPicPr>
          <p:cNvPr id="5" name="Obrázek 4" descr="Obsah obrázku text&#10;&#10;Popis byl vytvořen automaticky">
            <a:extLst>
              <a:ext uri="{FF2B5EF4-FFF2-40B4-BE49-F238E27FC236}">
                <a16:creationId xmlns:a16="http://schemas.microsoft.com/office/drawing/2014/main" id="{45D573CF-F81B-91B9-4862-A38BAC8D5A18}"/>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21014" y="24124"/>
            <a:ext cx="3815407" cy="1239379"/>
          </a:xfrm>
          <a:prstGeom prst="rect">
            <a:avLst/>
          </a:prstGeom>
        </p:spPr>
      </p:pic>
    </p:spTree>
    <p:extLst>
      <p:ext uri="{BB962C8B-B14F-4D97-AF65-F5344CB8AC3E}">
        <p14:creationId xmlns:p14="http://schemas.microsoft.com/office/powerpoint/2010/main" val="26695689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Obrázek 13">
            <a:extLst>
              <a:ext uri="{FF2B5EF4-FFF2-40B4-BE49-F238E27FC236}">
                <a16:creationId xmlns:a16="http://schemas.microsoft.com/office/drawing/2014/main" id="{4DDB6E66-B01F-7941-AF1D-E8E00ADF5CD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74419"/>
          </a:xfrm>
          <a:prstGeom prst="rect">
            <a:avLst/>
          </a:prstGeom>
        </p:spPr>
      </p:pic>
      <p:pic>
        <p:nvPicPr>
          <p:cNvPr id="12" name="Obrázek 11" descr="Obsah obrázku LEGO, hračka, muž&#10;&#10;Popis byl vytvořen automaticky">
            <a:extLst>
              <a:ext uri="{FF2B5EF4-FFF2-40B4-BE49-F238E27FC236}">
                <a16:creationId xmlns:a16="http://schemas.microsoft.com/office/drawing/2014/main" id="{08B5A331-135A-704A-8023-D4942898BC0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9712" y="1155277"/>
            <a:ext cx="8164541" cy="4006600"/>
          </a:xfrm>
          <a:prstGeom prst="rect">
            <a:avLst/>
          </a:prstGeom>
        </p:spPr>
      </p:pic>
      <p:pic>
        <p:nvPicPr>
          <p:cNvPr id="16" name="Obrázek 15">
            <a:extLst>
              <a:ext uri="{FF2B5EF4-FFF2-40B4-BE49-F238E27FC236}">
                <a16:creationId xmlns:a16="http://schemas.microsoft.com/office/drawing/2014/main" id="{0A2C0746-A86D-DE41-A8A5-AD8BDC59848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00706" y="5685191"/>
            <a:ext cx="537376" cy="479914"/>
          </a:xfrm>
          <a:prstGeom prst="rect">
            <a:avLst/>
          </a:prstGeom>
        </p:spPr>
      </p:pic>
      <p:pic>
        <p:nvPicPr>
          <p:cNvPr id="17" name="Obrázek 16">
            <a:extLst>
              <a:ext uri="{FF2B5EF4-FFF2-40B4-BE49-F238E27FC236}">
                <a16:creationId xmlns:a16="http://schemas.microsoft.com/office/drawing/2014/main" id="{B80A33C6-E316-A044-9A2E-969EE40E78C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531983" y="5763330"/>
            <a:ext cx="1374826" cy="401775"/>
          </a:xfrm>
          <a:prstGeom prst="rect">
            <a:avLst/>
          </a:prstGeom>
        </p:spPr>
      </p:pic>
      <p:sp>
        <p:nvSpPr>
          <p:cNvPr id="10" name="TextovéPole 9">
            <a:extLst>
              <a:ext uri="{FF2B5EF4-FFF2-40B4-BE49-F238E27FC236}">
                <a16:creationId xmlns:a16="http://schemas.microsoft.com/office/drawing/2014/main" id="{3E9EF6BB-15EC-FA40-87E4-A6FC511765EE}"/>
              </a:ext>
            </a:extLst>
          </p:cNvPr>
          <p:cNvSpPr txBox="1"/>
          <p:nvPr/>
        </p:nvSpPr>
        <p:spPr>
          <a:xfrm>
            <a:off x="1166377" y="4197844"/>
            <a:ext cx="6706290" cy="707886"/>
          </a:xfrm>
          <a:prstGeom prst="rect">
            <a:avLst/>
          </a:prstGeom>
          <a:solidFill>
            <a:srgbClr val="46787B"/>
          </a:solidFill>
        </p:spPr>
        <p:txBody>
          <a:bodyPr wrap="square" rtlCol="0">
            <a:spAutoFit/>
          </a:bodyPr>
          <a:lstStyle/>
          <a:p>
            <a:pPr algn="ctr"/>
            <a:r>
              <a:rPr lang="cs-CZ" sz="2000" dirty="0">
                <a:solidFill>
                  <a:schemeClr val="bg1"/>
                </a:solidFill>
                <a:latin typeface="Arial" panose="020B0604020202020204" pitchFamily="34" charset="0"/>
                <a:cs typeface="Arial" panose="020B0604020202020204" pitchFamily="34" charset="0"/>
              </a:rPr>
              <a:t>Děkuji za pozornost</a:t>
            </a:r>
          </a:p>
          <a:p>
            <a:pPr algn="ctr"/>
            <a:r>
              <a:rPr lang="cs-CZ" sz="2000" dirty="0">
                <a:solidFill>
                  <a:schemeClr val="bg1"/>
                </a:solidFill>
                <a:latin typeface="Arial" panose="020B0604020202020204" pitchFamily="34" charset="0"/>
                <a:cs typeface="Arial" panose="020B0604020202020204" pitchFamily="34" charset="0"/>
              </a:rPr>
              <a:t>Bc. Martin Landsfeld</a:t>
            </a:r>
          </a:p>
        </p:txBody>
      </p:sp>
      <p:pic>
        <p:nvPicPr>
          <p:cNvPr id="5" name="Obrázek 4" descr="Obsah obrázku text&#10;&#10;Popis byl vytvořen automaticky">
            <a:extLst>
              <a:ext uri="{FF2B5EF4-FFF2-40B4-BE49-F238E27FC236}">
                <a16:creationId xmlns:a16="http://schemas.microsoft.com/office/drawing/2014/main" id="{A97E0527-704A-4095-82B5-2C2B5B230D1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479703" y="5348956"/>
            <a:ext cx="1725542" cy="1230522"/>
          </a:xfrm>
          <a:prstGeom prst="rect">
            <a:avLst/>
          </a:prstGeom>
        </p:spPr>
      </p:pic>
      <p:sp>
        <p:nvSpPr>
          <p:cNvPr id="4" name="Obdélník 3">
            <a:extLst>
              <a:ext uri="{FF2B5EF4-FFF2-40B4-BE49-F238E27FC236}">
                <a16:creationId xmlns:a16="http://schemas.microsoft.com/office/drawing/2014/main" id="{7CA37A79-B0EC-A5AF-CB9C-F77E9F8AAC3D}"/>
              </a:ext>
            </a:extLst>
          </p:cNvPr>
          <p:cNvSpPr/>
          <p:nvPr/>
        </p:nvSpPr>
        <p:spPr>
          <a:xfrm>
            <a:off x="0" y="620688"/>
            <a:ext cx="5580112" cy="1075435"/>
          </a:xfrm>
          <a:prstGeom prst="rect">
            <a:avLst/>
          </a:prstGeom>
          <a:solidFill>
            <a:srgbClr val="0B5254"/>
          </a:solidFill>
          <a:ln>
            <a:solidFill>
              <a:srgbClr val="0B525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pic>
        <p:nvPicPr>
          <p:cNvPr id="6" name="Obrázek 5" descr="Obsah obrázku text&#10;&#10;Popis byl vytvořen automaticky">
            <a:extLst>
              <a:ext uri="{FF2B5EF4-FFF2-40B4-BE49-F238E27FC236}">
                <a16:creationId xmlns:a16="http://schemas.microsoft.com/office/drawing/2014/main" id="{469C26A5-E47C-0F0D-ACBA-58A248808C9A}"/>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664296" y="234861"/>
            <a:ext cx="3815407" cy="1239379"/>
          </a:xfrm>
          <a:prstGeom prst="rect">
            <a:avLst/>
          </a:prstGeom>
        </p:spPr>
      </p:pic>
      <p:pic>
        <p:nvPicPr>
          <p:cNvPr id="2" name="Obrázek 1">
            <a:extLst>
              <a:ext uri="{FF2B5EF4-FFF2-40B4-BE49-F238E27FC236}">
                <a16:creationId xmlns:a16="http://schemas.microsoft.com/office/drawing/2014/main" id="{355B0033-844D-EBCF-6C3C-EB61BF53BC81}"/>
              </a:ext>
            </a:extLst>
          </p:cNvPr>
          <p:cNvPicPr>
            <a:picLocks noChangeAspect="1"/>
          </p:cNvPicPr>
          <p:nvPr/>
        </p:nvPicPr>
        <p:blipFill>
          <a:blip r:embed="rId9"/>
          <a:stretch>
            <a:fillRect/>
          </a:stretch>
        </p:blipFill>
        <p:spPr>
          <a:xfrm>
            <a:off x="938978" y="5786026"/>
            <a:ext cx="1516754" cy="287833"/>
          </a:xfrm>
          <a:prstGeom prst="rect">
            <a:avLst/>
          </a:prstGeom>
        </p:spPr>
      </p:pic>
    </p:spTree>
    <p:extLst>
      <p:ext uri="{BB962C8B-B14F-4D97-AF65-F5344CB8AC3E}">
        <p14:creationId xmlns:p14="http://schemas.microsoft.com/office/powerpoint/2010/main" val="32754907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1000"/>
                                        <p:tgtEl>
                                          <p:spTgt spid="17"/>
                                        </p:tgtEl>
                                      </p:cBhvr>
                                    </p:animEffect>
                                    <p:anim calcmode="lin" valueType="num">
                                      <p:cBhvr>
                                        <p:cTn id="13" dur="1000" fill="hold"/>
                                        <p:tgtEl>
                                          <p:spTgt spid="17"/>
                                        </p:tgtEl>
                                        <p:attrNameLst>
                                          <p:attrName>ppt_x</p:attrName>
                                        </p:attrNameLst>
                                      </p:cBhvr>
                                      <p:tavLst>
                                        <p:tav tm="0">
                                          <p:val>
                                            <p:strVal val="#ppt_x"/>
                                          </p:val>
                                        </p:tav>
                                        <p:tav tm="100000">
                                          <p:val>
                                            <p:strVal val="#ppt_x"/>
                                          </p:val>
                                        </p:tav>
                                      </p:tavLst>
                                    </p:anim>
                                    <p:anim calcmode="lin" valueType="num">
                                      <p:cBhvr>
                                        <p:cTn id="14" dur="1000" fill="hold"/>
                                        <p:tgtEl>
                                          <p:spTgt spid="17"/>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a:extLst>
              <a:ext uri="{FF2B5EF4-FFF2-40B4-BE49-F238E27FC236}">
                <a16:creationId xmlns:a16="http://schemas.microsoft.com/office/drawing/2014/main" id="{C4AA14BE-13D5-EF4E-85B6-BDB12BD69AC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16706" b="80652"/>
          <a:stretch/>
        </p:blipFill>
        <p:spPr>
          <a:xfrm>
            <a:off x="0" y="-17881"/>
            <a:ext cx="9144000" cy="1358650"/>
          </a:xfrm>
          <a:prstGeom prst="rect">
            <a:avLst/>
          </a:prstGeom>
        </p:spPr>
      </p:pic>
      <p:pic>
        <p:nvPicPr>
          <p:cNvPr id="10" name="Obrázek 9" descr="Obsah obrázku LEGO, hračka, muž&#10;&#10;Popis byl vytvořen automaticky">
            <a:extLst>
              <a:ext uri="{FF2B5EF4-FFF2-40B4-BE49-F238E27FC236}">
                <a16:creationId xmlns:a16="http://schemas.microsoft.com/office/drawing/2014/main" id="{7A4DC78D-FAA5-5149-B4D3-2183100E5A9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36096" y="-172218"/>
            <a:ext cx="3816801" cy="1873026"/>
          </a:xfrm>
          <a:prstGeom prst="rect">
            <a:avLst/>
          </a:prstGeom>
        </p:spPr>
      </p:pic>
      <p:sp>
        <p:nvSpPr>
          <p:cNvPr id="2" name="Obdélník 1">
            <a:extLst>
              <a:ext uri="{FF2B5EF4-FFF2-40B4-BE49-F238E27FC236}">
                <a16:creationId xmlns:a16="http://schemas.microsoft.com/office/drawing/2014/main" id="{34648D4E-87FD-C245-8337-947604325BE2}"/>
              </a:ext>
            </a:extLst>
          </p:cNvPr>
          <p:cNvSpPr/>
          <p:nvPr/>
        </p:nvSpPr>
        <p:spPr>
          <a:xfrm>
            <a:off x="4644008" y="1340768"/>
            <a:ext cx="4499992" cy="45719"/>
          </a:xfrm>
          <a:prstGeom prst="rect">
            <a:avLst/>
          </a:prstGeom>
          <a:solidFill>
            <a:srgbClr val="F188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1" name="Obdélník 10">
            <a:extLst>
              <a:ext uri="{FF2B5EF4-FFF2-40B4-BE49-F238E27FC236}">
                <a16:creationId xmlns:a16="http://schemas.microsoft.com/office/drawing/2014/main" id="{48C43A74-C49C-6847-8F9C-726272DF5DAC}"/>
              </a:ext>
            </a:extLst>
          </p:cNvPr>
          <p:cNvSpPr/>
          <p:nvPr/>
        </p:nvSpPr>
        <p:spPr>
          <a:xfrm>
            <a:off x="0" y="1340768"/>
            <a:ext cx="766126" cy="45719"/>
          </a:xfrm>
          <a:prstGeom prst="rect">
            <a:avLst/>
          </a:prstGeom>
          <a:solidFill>
            <a:srgbClr val="F188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6" name="TextovéPole 5">
            <a:extLst>
              <a:ext uri="{FF2B5EF4-FFF2-40B4-BE49-F238E27FC236}">
                <a16:creationId xmlns:a16="http://schemas.microsoft.com/office/drawing/2014/main" id="{B7BE0592-1842-B04C-B1FF-C299AFE8F50D}"/>
              </a:ext>
            </a:extLst>
          </p:cNvPr>
          <p:cNvSpPr txBox="1"/>
          <p:nvPr/>
        </p:nvSpPr>
        <p:spPr>
          <a:xfrm>
            <a:off x="755576" y="1340768"/>
            <a:ext cx="4752528" cy="400110"/>
          </a:xfrm>
          <a:prstGeom prst="rect">
            <a:avLst/>
          </a:prstGeom>
          <a:solidFill>
            <a:srgbClr val="F18878"/>
          </a:solidFill>
        </p:spPr>
        <p:txBody>
          <a:bodyPr wrap="square" rtlCol="0">
            <a:spAutoFit/>
          </a:bodyPr>
          <a:lstStyle/>
          <a:p>
            <a:r>
              <a:rPr lang="pl-PL" sz="2000" cap="all" dirty="0">
                <a:solidFill>
                  <a:schemeClr val="bg1"/>
                </a:solidFill>
                <a:latin typeface="Arial" panose="020B0604020202020204" pitchFamily="34" charset="0"/>
                <a:cs typeface="Arial" panose="020B0604020202020204" pitchFamily="34" charset="0"/>
              </a:rPr>
              <a:t>Počty rizikových míst v krajích</a:t>
            </a:r>
          </a:p>
        </p:txBody>
      </p:sp>
      <p:pic>
        <p:nvPicPr>
          <p:cNvPr id="7" name="Obrázek 6" descr="Obsah obrázku text&#10;&#10;Popis byl vytvořen automaticky">
            <a:extLst>
              <a:ext uri="{FF2B5EF4-FFF2-40B4-BE49-F238E27FC236}">
                <a16:creationId xmlns:a16="http://schemas.microsoft.com/office/drawing/2014/main" id="{7614AB61-068E-DF2E-BE57-A8A4518632F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6126" y="-17881"/>
            <a:ext cx="3815407" cy="1239379"/>
          </a:xfrm>
          <a:prstGeom prst="rect">
            <a:avLst/>
          </a:prstGeom>
        </p:spPr>
      </p:pic>
      <p:sp>
        <p:nvSpPr>
          <p:cNvPr id="12" name="Zaoblený obdélník 11"/>
          <p:cNvSpPr/>
          <p:nvPr/>
        </p:nvSpPr>
        <p:spPr>
          <a:xfrm rot="18918014">
            <a:off x="6664612" y="5139847"/>
            <a:ext cx="1077486" cy="250714"/>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graphicFrame>
        <p:nvGraphicFramePr>
          <p:cNvPr id="9" name="Graf 8">
            <a:extLst>
              <a:ext uri="{FF2B5EF4-FFF2-40B4-BE49-F238E27FC236}">
                <a16:creationId xmlns:a16="http://schemas.microsoft.com/office/drawing/2014/main" id="{E8F540C4-F352-7007-E3B3-9157751CA7E3}"/>
              </a:ext>
            </a:extLst>
          </p:cNvPr>
          <p:cNvGraphicFramePr>
            <a:graphicFrameLocks/>
          </p:cNvGraphicFramePr>
          <p:nvPr>
            <p:extLst>
              <p:ext uri="{D42A27DB-BD31-4B8C-83A1-F6EECF244321}">
                <p14:modId xmlns:p14="http://schemas.microsoft.com/office/powerpoint/2010/main" val="2250120904"/>
              </p:ext>
            </p:extLst>
          </p:nvPr>
        </p:nvGraphicFramePr>
        <p:xfrm>
          <a:off x="-44749" y="1873525"/>
          <a:ext cx="9252564" cy="3859731"/>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10407753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a:extLst>
              <a:ext uri="{FF2B5EF4-FFF2-40B4-BE49-F238E27FC236}">
                <a16:creationId xmlns:a16="http://schemas.microsoft.com/office/drawing/2014/main" id="{C4AA14BE-13D5-EF4E-85B6-BDB12BD69AC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16706" b="80652"/>
          <a:stretch/>
        </p:blipFill>
        <p:spPr>
          <a:xfrm>
            <a:off x="0" y="-17881"/>
            <a:ext cx="9144000" cy="1358650"/>
          </a:xfrm>
          <a:prstGeom prst="rect">
            <a:avLst/>
          </a:prstGeom>
        </p:spPr>
      </p:pic>
      <p:pic>
        <p:nvPicPr>
          <p:cNvPr id="10" name="Obrázek 9" descr="Obsah obrázku LEGO, hračka, muž&#10;&#10;Popis byl vytvořen automaticky">
            <a:extLst>
              <a:ext uri="{FF2B5EF4-FFF2-40B4-BE49-F238E27FC236}">
                <a16:creationId xmlns:a16="http://schemas.microsoft.com/office/drawing/2014/main" id="{7A4DC78D-FAA5-5149-B4D3-2183100E5A9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36096" y="-172218"/>
            <a:ext cx="3816801" cy="1873026"/>
          </a:xfrm>
          <a:prstGeom prst="rect">
            <a:avLst/>
          </a:prstGeom>
        </p:spPr>
      </p:pic>
      <p:sp>
        <p:nvSpPr>
          <p:cNvPr id="2" name="Obdélník 1">
            <a:extLst>
              <a:ext uri="{FF2B5EF4-FFF2-40B4-BE49-F238E27FC236}">
                <a16:creationId xmlns:a16="http://schemas.microsoft.com/office/drawing/2014/main" id="{34648D4E-87FD-C245-8337-947604325BE2}"/>
              </a:ext>
            </a:extLst>
          </p:cNvPr>
          <p:cNvSpPr/>
          <p:nvPr/>
        </p:nvSpPr>
        <p:spPr>
          <a:xfrm>
            <a:off x="4644008" y="1340768"/>
            <a:ext cx="4499992" cy="45719"/>
          </a:xfrm>
          <a:prstGeom prst="rect">
            <a:avLst/>
          </a:prstGeom>
          <a:solidFill>
            <a:srgbClr val="F188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dirty="0"/>
          </a:p>
        </p:txBody>
      </p:sp>
      <p:sp>
        <p:nvSpPr>
          <p:cNvPr id="11" name="Obdélník 10">
            <a:extLst>
              <a:ext uri="{FF2B5EF4-FFF2-40B4-BE49-F238E27FC236}">
                <a16:creationId xmlns:a16="http://schemas.microsoft.com/office/drawing/2014/main" id="{48C43A74-C49C-6847-8F9C-726272DF5DAC}"/>
              </a:ext>
            </a:extLst>
          </p:cNvPr>
          <p:cNvSpPr/>
          <p:nvPr/>
        </p:nvSpPr>
        <p:spPr>
          <a:xfrm>
            <a:off x="0" y="1340768"/>
            <a:ext cx="766126" cy="45719"/>
          </a:xfrm>
          <a:prstGeom prst="rect">
            <a:avLst/>
          </a:prstGeom>
          <a:solidFill>
            <a:srgbClr val="F188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dirty="0"/>
          </a:p>
        </p:txBody>
      </p:sp>
      <p:sp>
        <p:nvSpPr>
          <p:cNvPr id="6" name="TextovéPole 5">
            <a:extLst>
              <a:ext uri="{FF2B5EF4-FFF2-40B4-BE49-F238E27FC236}">
                <a16:creationId xmlns:a16="http://schemas.microsoft.com/office/drawing/2014/main" id="{B7BE0592-1842-B04C-B1FF-C299AFE8F50D}"/>
              </a:ext>
            </a:extLst>
          </p:cNvPr>
          <p:cNvSpPr txBox="1"/>
          <p:nvPr/>
        </p:nvSpPr>
        <p:spPr>
          <a:xfrm>
            <a:off x="755576" y="1340768"/>
            <a:ext cx="5688632" cy="400110"/>
          </a:xfrm>
          <a:prstGeom prst="rect">
            <a:avLst/>
          </a:prstGeom>
          <a:solidFill>
            <a:srgbClr val="F18878"/>
          </a:solidFill>
        </p:spPr>
        <p:txBody>
          <a:bodyPr wrap="square" rtlCol="0">
            <a:spAutoFit/>
          </a:bodyPr>
          <a:lstStyle/>
          <a:p>
            <a:r>
              <a:rPr lang="pl-PL" sz="2000" cap="all" dirty="0">
                <a:solidFill>
                  <a:schemeClr val="bg1"/>
                </a:solidFill>
                <a:latin typeface="Arial" panose="020B0604020202020204" pitchFamily="34" charset="0"/>
                <a:cs typeface="Arial" panose="020B0604020202020204" pitchFamily="34" charset="0"/>
              </a:rPr>
              <a:t>Časová náročnost realizací opatření</a:t>
            </a:r>
          </a:p>
        </p:txBody>
      </p:sp>
      <p:sp>
        <p:nvSpPr>
          <p:cNvPr id="4" name="Obdélník 3"/>
          <p:cNvSpPr/>
          <p:nvPr/>
        </p:nvSpPr>
        <p:spPr>
          <a:xfrm>
            <a:off x="323528" y="1829001"/>
            <a:ext cx="8461448" cy="4154984"/>
          </a:xfrm>
          <a:prstGeom prst="rect">
            <a:avLst/>
          </a:prstGeom>
        </p:spPr>
        <p:txBody>
          <a:bodyPr wrap="square">
            <a:spAutoFit/>
          </a:bodyPr>
          <a:lstStyle/>
          <a:p>
            <a:pPr>
              <a:buFont typeface="Wingdings" panose="05000000000000000000" pitchFamily="2" charset="2"/>
              <a:buChar char="§"/>
            </a:pPr>
            <a:r>
              <a:rPr lang="pl-PL" sz="2400" b="1" dirty="0"/>
              <a:t>  </a:t>
            </a:r>
            <a:r>
              <a:rPr lang="pl-PL" sz="2000" b="1" dirty="0">
                <a:latin typeface="Arial" panose="020B0604020202020204" pitchFamily="34" charset="0"/>
                <a:cs typeface="Arial" panose="020B0604020202020204" pitchFamily="34" charset="0"/>
              </a:rPr>
              <a:t>Většinu úprav míst již správci řeší ze střednědobého a   dlouhodobého hlediska, což je časově náročné (i na několik let).</a:t>
            </a:r>
          </a:p>
          <a:p>
            <a:endParaRPr lang="pl-PL" sz="2000" b="1" dirty="0">
              <a:latin typeface="Arial" panose="020B0604020202020204" pitchFamily="34" charset="0"/>
              <a:cs typeface="Arial" panose="020B0604020202020204" pitchFamily="34" charset="0"/>
            </a:endParaRPr>
          </a:p>
          <a:p>
            <a:pPr>
              <a:buFont typeface="Wingdings" panose="05000000000000000000" pitchFamily="2" charset="2"/>
              <a:buChar char="§"/>
            </a:pPr>
            <a:r>
              <a:rPr lang="pl-PL" sz="2000" b="1" dirty="0">
                <a:latin typeface="Arial" panose="020B0604020202020204" pitchFamily="34" charset="0"/>
                <a:cs typeface="Arial" panose="020B0604020202020204" pitchFamily="34" charset="0"/>
              </a:rPr>
              <a:t>    Souvisí to např.:</a:t>
            </a:r>
          </a:p>
          <a:p>
            <a:pPr lvl="2">
              <a:buFont typeface="Wingdings" panose="05000000000000000000" pitchFamily="2" charset="2"/>
              <a:buChar char="Ø"/>
            </a:pPr>
            <a:r>
              <a:rPr lang="pl-PL" sz="2000" b="1" dirty="0">
                <a:latin typeface="Arial" panose="020B0604020202020204" pitchFamily="34" charset="0"/>
                <a:cs typeface="Arial" panose="020B0604020202020204" pitchFamily="34" charset="0"/>
              </a:rPr>
              <a:t>Se zpracováním bezpečnostních inspekcí.</a:t>
            </a:r>
          </a:p>
          <a:p>
            <a:pPr lvl="2">
              <a:buFont typeface="Wingdings" panose="05000000000000000000" pitchFamily="2" charset="2"/>
              <a:buChar char="Ø"/>
            </a:pPr>
            <a:r>
              <a:rPr lang="pl-PL" sz="2000" b="1" dirty="0">
                <a:latin typeface="Arial" panose="020B0604020202020204" pitchFamily="34" charset="0"/>
                <a:cs typeface="Arial" panose="020B0604020202020204" pitchFamily="34" charset="0"/>
              </a:rPr>
              <a:t>Se zpracováním dokumentací pro DÚR, DSP a DPS, (EIA) respektive nově dokumentaci pro povolení záměru (DPZ).</a:t>
            </a:r>
          </a:p>
          <a:p>
            <a:pPr lvl="2">
              <a:buFont typeface="Wingdings" panose="05000000000000000000" pitchFamily="2" charset="2"/>
              <a:buChar char="Ø"/>
            </a:pPr>
            <a:r>
              <a:rPr lang="pl-PL" sz="2000" b="1" dirty="0">
                <a:latin typeface="Arial" panose="020B0604020202020204" pitchFamily="34" charset="0"/>
                <a:cs typeface="Arial" panose="020B0604020202020204" pitchFamily="34" charset="0"/>
              </a:rPr>
              <a:t>S nalezení finančních prostředků na realizaci.</a:t>
            </a:r>
          </a:p>
          <a:p>
            <a:pPr lvl="2">
              <a:buFont typeface="Wingdings" panose="05000000000000000000" pitchFamily="2" charset="2"/>
              <a:buChar char="Ø"/>
            </a:pPr>
            <a:r>
              <a:rPr lang="pl-PL" sz="2000" b="1" dirty="0">
                <a:latin typeface="Arial" panose="020B0604020202020204" pitchFamily="34" charset="0"/>
                <a:cs typeface="Arial" panose="020B0604020202020204" pitchFamily="34" charset="0"/>
              </a:rPr>
              <a:t>S výběrem dodavatele stavby.</a:t>
            </a:r>
          </a:p>
          <a:p>
            <a:pPr lvl="2">
              <a:buFont typeface="Wingdings" panose="05000000000000000000" pitchFamily="2" charset="2"/>
              <a:buChar char="Ø"/>
            </a:pPr>
            <a:r>
              <a:rPr lang="pl-PL" sz="2000" b="1" dirty="0">
                <a:latin typeface="Arial" panose="020B0604020202020204" pitchFamily="34" charset="0"/>
                <a:cs typeface="Arial" panose="020B0604020202020204" pitchFamily="34" charset="0"/>
              </a:rPr>
              <a:t>S konečnou přestavbou místa.</a:t>
            </a:r>
          </a:p>
          <a:p>
            <a:pPr marL="0" lvl="2"/>
            <a:endParaRPr lang="pl-PL" sz="2000" b="1" dirty="0">
              <a:solidFill>
                <a:srgbClr val="00B050"/>
              </a:solidFill>
              <a:latin typeface="Arial" panose="020B0604020202020204" pitchFamily="34" charset="0"/>
              <a:cs typeface="Arial" panose="020B0604020202020204" pitchFamily="34" charset="0"/>
            </a:endParaRPr>
          </a:p>
          <a:p>
            <a:pPr marL="391146" lvl="2" indent="-391146">
              <a:buFont typeface="Wingdings" panose="05000000000000000000" pitchFamily="2" charset="2"/>
              <a:buChar char="§"/>
            </a:pPr>
            <a:r>
              <a:rPr lang="cs-CZ" sz="2000" b="1" dirty="0">
                <a:latin typeface="Arial" panose="020B0604020202020204" pitchFamily="34" charset="0"/>
                <a:cs typeface="Arial" panose="020B0604020202020204" pitchFamily="34" charset="0"/>
              </a:rPr>
              <a:t>Naším cílem je, aby se v letošním roce podařila realizovat opatření na dalších místech.</a:t>
            </a:r>
          </a:p>
        </p:txBody>
      </p:sp>
      <p:pic>
        <p:nvPicPr>
          <p:cNvPr id="5" name="Picture 2" descr="\\NAS\D.Konference\2023\LOGO DK 2023\PNG_3.png">
            <a:extLst>
              <a:ext uri="{FF2B5EF4-FFF2-40B4-BE49-F238E27FC236}">
                <a16:creationId xmlns:a16="http://schemas.microsoft.com/office/drawing/2014/main" id="{34168794-3AFF-D681-2649-B7B6F5E91A71}"/>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83607" y="56392"/>
            <a:ext cx="3813184" cy="12386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685207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descr="Obsah obrázku obvod, elektronika&#10;&#10;Popis byl vytvořen automaticky">
            <a:extLst>
              <a:ext uri="{FF2B5EF4-FFF2-40B4-BE49-F238E27FC236}">
                <a16:creationId xmlns:a16="http://schemas.microsoft.com/office/drawing/2014/main" id="{C12E318B-CD7F-3A46-B8B1-7C5807FC148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8310" r="8816"/>
          <a:stretch/>
        </p:blipFill>
        <p:spPr>
          <a:xfrm>
            <a:off x="0" y="0"/>
            <a:ext cx="9144000" cy="6892759"/>
          </a:xfrm>
          <a:prstGeom prst="rect">
            <a:avLst/>
          </a:prstGeom>
        </p:spPr>
      </p:pic>
      <p:pic>
        <p:nvPicPr>
          <p:cNvPr id="7" name="Obrázek 6">
            <a:extLst>
              <a:ext uri="{FF2B5EF4-FFF2-40B4-BE49-F238E27FC236}">
                <a16:creationId xmlns:a16="http://schemas.microsoft.com/office/drawing/2014/main" id="{5EE284A2-4839-5442-AFD8-CD992628FF6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04248" y="548680"/>
            <a:ext cx="1552571" cy="1523820"/>
          </a:xfrm>
          <a:prstGeom prst="rect">
            <a:avLst/>
          </a:prstGeom>
        </p:spPr>
      </p:pic>
      <p:pic>
        <p:nvPicPr>
          <p:cNvPr id="32" name="Obrázek 31" descr="Obsah obrázku LEGO, hračka&#10;&#10;Popis byl vytvořen automaticky">
            <a:extLst>
              <a:ext uri="{FF2B5EF4-FFF2-40B4-BE49-F238E27FC236}">
                <a16:creationId xmlns:a16="http://schemas.microsoft.com/office/drawing/2014/main" id="{49EFE489-C200-4048-8CEC-6ECB4E63F3B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4544" y="2731541"/>
            <a:ext cx="10153128" cy="3516740"/>
          </a:xfrm>
          <a:prstGeom prst="rect">
            <a:avLst/>
          </a:prstGeom>
        </p:spPr>
      </p:pic>
      <p:sp>
        <p:nvSpPr>
          <p:cNvPr id="5" name="TextovéPole 4">
            <a:extLst>
              <a:ext uri="{FF2B5EF4-FFF2-40B4-BE49-F238E27FC236}">
                <a16:creationId xmlns:a16="http://schemas.microsoft.com/office/drawing/2014/main" id="{3E9EF6BB-15EC-FA40-87E4-A6FC511765EE}"/>
              </a:ext>
            </a:extLst>
          </p:cNvPr>
          <p:cNvSpPr txBox="1"/>
          <p:nvPr/>
        </p:nvSpPr>
        <p:spPr>
          <a:xfrm>
            <a:off x="1331640" y="2306840"/>
            <a:ext cx="6706290" cy="707886"/>
          </a:xfrm>
          <a:prstGeom prst="rect">
            <a:avLst/>
          </a:prstGeom>
          <a:solidFill>
            <a:srgbClr val="46787B"/>
          </a:solidFill>
        </p:spPr>
        <p:txBody>
          <a:bodyPr wrap="square" rtlCol="0">
            <a:spAutoFit/>
          </a:bodyPr>
          <a:lstStyle/>
          <a:p>
            <a:pPr algn="ctr"/>
            <a:r>
              <a:rPr lang="pt-BR" sz="2000" dirty="0">
                <a:solidFill>
                  <a:schemeClr val="bg1"/>
                </a:solidFill>
                <a:latin typeface="Arial" panose="020B0604020202020204" pitchFamily="34" charset="0"/>
                <a:cs typeface="Arial" panose="020B0604020202020204" pitchFamily="34" charset="0"/>
              </a:rPr>
              <a:t>V roce </a:t>
            </a:r>
            <a:r>
              <a:rPr lang="cs-CZ" sz="2000" dirty="0">
                <a:solidFill>
                  <a:schemeClr val="bg1"/>
                </a:solidFill>
                <a:latin typeface="Arial" panose="020B0604020202020204" pitchFamily="34" charset="0"/>
                <a:cs typeface="Arial" panose="020B0604020202020204" pitchFamily="34" charset="0"/>
              </a:rPr>
              <a:t>2023</a:t>
            </a:r>
            <a:r>
              <a:rPr lang="pt-BR" sz="2000" dirty="0">
                <a:solidFill>
                  <a:schemeClr val="bg1"/>
                </a:solidFill>
                <a:latin typeface="Arial" panose="020B0604020202020204" pitchFamily="34" charset="0"/>
                <a:cs typeface="Arial" panose="020B0604020202020204" pitchFamily="34" charset="0"/>
              </a:rPr>
              <a:t> </a:t>
            </a:r>
            <a:r>
              <a:rPr lang="cs-CZ" sz="2000" dirty="0">
                <a:solidFill>
                  <a:schemeClr val="bg1"/>
                </a:solidFill>
                <a:latin typeface="Arial" panose="020B0604020202020204" pitchFamily="34" charset="0"/>
                <a:cs typeface="Arial" panose="020B0604020202020204" pitchFamily="34" charset="0"/>
              </a:rPr>
              <a:t>byla provedena nebo dokončena</a:t>
            </a:r>
            <a:r>
              <a:rPr lang="pt-BR" sz="2000" dirty="0">
                <a:solidFill>
                  <a:schemeClr val="bg1"/>
                </a:solidFill>
                <a:latin typeface="Arial" panose="020B0604020202020204" pitchFamily="34" charset="0"/>
                <a:cs typeface="Arial" panose="020B0604020202020204" pitchFamily="34" charset="0"/>
              </a:rPr>
              <a:t> realizace opatření na </a:t>
            </a:r>
            <a:r>
              <a:rPr lang="cs-CZ" sz="2000" dirty="0">
                <a:solidFill>
                  <a:schemeClr val="bg1"/>
                </a:solidFill>
                <a:latin typeface="Arial" panose="020B0604020202020204" pitchFamily="34" charset="0"/>
                <a:cs typeface="Arial" panose="020B0604020202020204" pitchFamily="34" charset="0"/>
              </a:rPr>
              <a:t>28</a:t>
            </a:r>
            <a:r>
              <a:rPr lang="pt-BR" sz="2000" dirty="0">
                <a:solidFill>
                  <a:schemeClr val="bg1"/>
                </a:solidFill>
                <a:latin typeface="Arial" panose="020B0604020202020204" pitchFamily="34" charset="0"/>
                <a:cs typeface="Arial" panose="020B0604020202020204" pitchFamily="34" charset="0"/>
              </a:rPr>
              <a:t> </a:t>
            </a:r>
            <a:r>
              <a:rPr lang="cs-CZ" sz="2000" dirty="0">
                <a:solidFill>
                  <a:schemeClr val="bg1"/>
                </a:solidFill>
                <a:latin typeface="Arial" panose="020B0604020202020204" pitchFamily="34" charset="0"/>
                <a:cs typeface="Arial" panose="020B0604020202020204" pitchFamily="34" charset="0"/>
              </a:rPr>
              <a:t>lokalitách!</a:t>
            </a:r>
          </a:p>
        </p:txBody>
      </p:sp>
    </p:spTree>
    <p:extLst>
      <p:ext uri="{BB962C8B-B14F-4D97-AF65-F5344CB8AC3E}">
        <p14:creationId xmlns:p14="http://schemas.microsoft.com/office/powerpoint/2010/main" val="17702697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anim calcmode="lin" valueType="num">
                                      <p:cBhvr>
                                        <p:cTn id="14" dur="500" fill="hold"/>
                                        <p:tgtEl>
                                          <p:spTgt spid="7"/>
                                        </p:tgtEl>
                                        <p:attrNameLst>
                                          <p:attrName>ppt_x</p:attrName>
                                        </p:attrNameLst>
                                      </p:cBhvr>
                                      <p:tavLst>
                                        <p:tav tm="0">
                                          <p:val>
                                            <p:strVal val="#ppt_x"/>
                                          </p:val>
                                        </p:tav>
                                        <p:tav tm="100000">
                                          <p:val>
                                            <p:strVal val="#ppt_x"/>
                                          </p:val>
                                        </p:tav>
                                      </p:tavLst>
                                    </p:anim>
                                    <p:anim calcmode="lin" valueType="num">
                                      <p:cBhvr>
                                        <p:cTn id="15" dur="5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Obrázek 13">
            <a:extLst>
              <a:ext uri="{FF2B5EF4-FFF2-40B4-BE49-F238E27FC236}">
                <a16:creationId xmlns:a16="http://schemas.microsoft.com/office/drawing/2014/main" id="{C4AA14BE-13D5-EF4E-85B6-BDB12BD69AC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16706" b="80652"/>
          <a:stretch/>
        </p:blipFill>
        <p:spPr>
          <a:xfrm>
            <a:off x="0" y="-17881"/>
            <a:ext cx="9144000" cy="1358650"/>
          </a:xfrm>
          <a:prstGeom prst="rect">
            <a:avLst/>
          </a:prstGeom>
        </p:spPr>
      </p:pic>
      <p:pic>
        <p:nvPicPr>
          <p:cNvPr id="13" name="Obrázek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1323" y="185647"/>
            <a:ext cx="1038366" cy="1019136"/>
          </a:xfrm>
          <a:prstGeom prst="rect">
            <a:avLst/>
          </a:prstGeom>
        </p:spPr>
      </p:pic>
      <p:pic>
        <p:nvPicPr>
          <p:cNvPr id="17" name="Obrázek 16" descr="Obsah obrázku LEGO, hračka, muž&#10;&#10;Popis byl vytvořen automaticky">
            <a:extLst>
              <a:ext uri="{FF2B5EF4-FFF2-40B4-BE49-F238E27FC236}">
                <a16:creationId xmlns:a16="http://schemas.microsoft.com/office/drawing/2014/main" id="{7A4DC78D-FAA5-5149-B4D3-2183100E5A9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436096" y="-172218"/>
            <a:ext cx="3816801" cy="1873026"/>
          </a:xfrm>
          <a:prstGeom prst="rect">
            <a:avLst/>
          </a:prstGeom>
        </p:spPr>
      </p:pic>
      <p:sp>
        <p:nvSpPr>
          <p:cNvPr id="12" name="TextovéPole 11"/>
          <p:cNvSpPr txBox="1">
            <a:spLocks/>
          </p:cNvSpPr>
          <p:nvPr/>
        </p:nvSpPr>
        <p:spPr>
          <a:xfrm>
            <a:off x="1327440" y="122750"/>
            <a:ext cx="4138710" cy="954107"/>
          </a:xfrm>
          <a:prstGeom prst="rect">
            <a:avLst/>
          </a:prstGeom>
          <a:noFill/>
        </p:spPr>
        <p:txBody>
          <a:bodyPr wrap="square" rtlCol="0">
            <a:spAutoFit/>
          </a:bodyPr>
          <a:lstStyle/>
          <a:p>
            <a:r>
              <a:rPr lang="cs-CZ" sz="2800" b="1" dirty="0">
                <a:solidFill>
                  <a:srgbClr val="92D050"/>
                </a:solidFill>
                <a:latin typeface="Arial" panose="020B0604020202020204" pitchFamily="34" charset="0"/>
                <a:cs typeface="Arial" panose="020B0604020202020204" pitchFamily="34" charset="0"/>
              </a:rPr>
              <a:t>Realizovaná opatření  Liberecký kraj</a:t>
            </a:r>
          </a:p>
        </p:txBody>
      </p:sp>
      <p:sp>
        <p:nvSpPr>
          <p:cNvPr id="18" name="Obdélník 17">
            <a:extLst>
              <a:ext uri="{FF2B5EF4-FFF2-40B4-BE49-F238E27FC236}">
                <a16:creationId xmlns:a16="http://schemas.microsoft.com/office/drawing/2014/main" id="{48C43A74-C49C-6847-8F9C-726272DF5DAC}"/>
              </a:ext>
            </a:extLst>
          </p:cNvPr>
          <p:cNvSpPr/>
          <p:nvPr/>
        </p:nvSpPr>
        <p:spPr>
          <a:xfrm>
            <a:off x="0" y="1340768"/>
            <a:ext cx="766126" cy="45719"/>
          </a:xfrm>
          <a:prstGeom prst="rect">
            <a:avLst/>
          </a:prstGeom>
          <a:solidFill>
            <a:srgbClr val="F188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9" name="Obdélník 18">
            <a:extLst>
              <a:ext uri="{FF2B5EF4-FFF2-40B4-BE49-F238E27FC236}">
                <a16:creationId xmlns:a16="http://schemas.microsoft.com/office/drawing/2014/main" id="{34648D4E-87FD-C245-8337-947604325BE2}"/>
              </a:ext>
            </a:extLst>
          </p:cNvPr>
          <p:cNvSpPr/>
          <p:nvPr/>
        </p:nvSpPr>
        <p:spPr>
          <a:xfrm>
            <a:off x="4644008" y="1340768"/>
            <a:ext cx="4499992" cy="45719"/>
          </a:xfrm>
          <a:prstGeom prst="rect">
            <a:avLst/>
          </a:prstGeom>
          <a:solidFill>
            <a:srgbClr val="F188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1" name="TextovéPole 20">
            <a:extLst>
              <a:ext uri="{FF2B5EF4-FFF2-40B4-BE49-F238E27FC236}">
                <a16:creationId xmlns:a16="http://schemas.microsoft.com/office/drawing/2014/main" id="{B7BE0592-1842-B04C-B1FF-C299AFE8F50D}"/>
              </a:ext>
            </a:extLst>
          </p:cNvPr>
          <p:cNvSpPr txBox="1"/>
          <p:nvPr/>
        </p:nvSpPr>
        <p:spPr>
          <a:xfrm>
            <a:off x="0" y="1340768"/>
            <a:ext cx="9143998" cy="400110"/>
          </a:xfrm>
          <a:prstGeom prst="rect">
            <a:avLst/>
          </a:prstGeom>
          <a:solidFill>
            <a:srgbClr val="F18878"/>
          </a:solidFill>
        </p:spPr>
        <p:txBody>
          <a:bodyPr wrap="square" rtlCol="0">
            <a:spAutoFit/>
          </a:bodyPr>
          <a:lstStyle/>
          <a:p>
            <a:r>
              <a:rPr lang="pl-PL" sz="2000" cap="all" dirty="0">
                <a:solidFill>
                  <a:schemeClr val="bg1"/>
                </a:solidFill>
                <a:latin typeface="Arial" panose="020B0604020202020204" pitchFamily="34" charset="0"/>
                <a:cs typeface="Arial" panose="020B0604020202020204" pitchFamily="34" charset="0"/>
              </a:rPr>
              <a:t>Úsek silnice pro motorová vozidla u Jeřmanic</a:t>
            </a:r>
          </a:p>
        </p:txBody>
      </p:sp>
      <p:pic>
        <p:nvPicPr>
          <p:cNvPr id="3" name="Obrázek 2">
            <a:extLst>
              <a:ext uri="{FF2B5EF4-FFF2-40B4-BE49-F238E27FC236}">
                <a16:creationId xmlns:a16="http://schemas.microsoft.com/office/drawing/2014/main" id="{E4332695-05F0-5949-C84C-BF27C4391E84}"/>
              </a:ext>
            </a:extLst>
          </p:cNvPr>
          <p:cNvPicPr>
            <a:picLocks noChangeAspect="1"/>
          </p:cNvPicPr>
          <p:nvPr/>
        </p:nvPicPr>
        <p:blipFill rotWithShape="1">
          <a:blip r:embed="rId6"/>
          <a:srcRect l="53150" r="2750" b="5441"/>
          <a:stretch/>
        </p:blipFill>
        <p:spPr>
          <a:xfrm>
            <a:off x="-15282" y="1334369"/>
            <a:ext cx="9159281" cy="5523631"/>
          </a:xfrm>
          <a:prstGeom prst="rect">
            <a:avLst/>
          </a:prstGeom>
        </p:spPr>
      </p:pic>
      <p:sp>
        <p:nvSpPr>
          <p:cNvPr id="4" name="Šipka: doprava 3">
            <a:extLst>
              <a:ext uri="{FF2B5EF4-FFF2-40B4-BE49-F238E27FC236}">
                <a16:creationId xmlns:a16="http://schemas.microsoft.com/office/drawing/2014/main" id="{203F6C2D-9CA9-39F3-46BC-D5195725503A}"/>
              </a:ext>
            </a:extLst>
          </p:cNvPr>
          <p:cNvSpPr/>
          <p:nvPr/>
        </p:nvSpPr>
        <p:spPr>
          <a:xfrm>
            <a:off x="2109038" y="2738737"/>
            <a:ext cx="3312368" cy="1947332"/>
          </a:xfrm>
          <a:prstGeom prst="rightArrow">
            <a:avLst/>
          </a:prstGeom>
        </p:spPr>
        <p:style>
          <a:lnRef idx="1">
            <a:schemeClr val="accent6"/>
          </a:lnRef>
          <a:fillRef idx="2">
            <a:schemeClr val="accent6"/>
          </a:fillRef>
          <a:effectRef idx="1">
            <a:schemeClr val="accent6"/>
          </a:effectRef>
          <a:fontRef idx="minor">
            <a:schemeClr val="dk1"/>
          </a:fontRef>
        </p:style>
        <p:txBody>
          <a:bodyPr rtlCol="0" anchor="ctr"/>
          <a:lstStyle/>
          <a:p>
            <a:r>
              <a:rPr lang="pl-PL" sz="1800" cap="all" dirty="0">
                <a:solidFill>
                  <a:schemeClr val="tx1"/>
                </a:solidFill>
                <a:latin typeface="Arial" panose="020B0604020202020204" pitchFamily="34" charset="0"/>
                <a:cs typeface="Arial" panose="020B0604020202020204" pitchFamily="34" charset="0"/>
              </a:rPr>
              <a:t>Úsek silnice pro motorová vozidla u Jeřmanic</a:t>
            </a:r>
          </a:p>
        </p:txBody>
      </p:sp>
      <p:pic>
        <p:nvPicPr>
          <p:cNvPr id="15" name="Obrázek 14"/>
          <p:cNvPicPr>
            <a:picLocks noChangeAspect="1"/>
          </p:cNvPicPr>
          <p:nvPr/>
        </p:nvPicPr>
        <p:blipFill rotWithShape="1">
          <a:blip r:embed="rId7" cstate="print">
            <a:extLst>
              <a:ext uri="{28A0092B-C50C-407E-A947-70E740481C1C}">
                <a14:useLocalDpi xmlns:a14="http://schemas.microsoft.com/office/drawing/2010/main" val="0"/>
              </a:ext>
            </a:extLst>
          </a:blip>
          <a:srcRect r="14830" b="4581"/>
          <a:stretch/>
        </p:blipFill>
        <p:spPr>
          <a:xfrm>
            <a:off x="-15287" y="1317674"/>
            <a:ext cx="9159283" cy="5557019"/>
          </a:xfrm>
          <a:prstGeom prst="rect">
            <a:avLst/>
          </a:prstGeom>
        </p:spPr>
      </p:pic>
      <p:sp>
        <p:nvSpPr>
          <p:cNvPr id="11" name="Obdélník 10"/>
          <p:cNvSpPr/>
          <p:nvPr/>
        </p:nvSpPr>
        <p:spPr>
          <a:xfrm>
            <a:off x="458746" y="5332986"/>
            <a:ext cx="8211219" cy="1323439"/>
          </a:xfrm>
          <a:prstGeom prst="rect">
            <a:avLst/>
          </a:prstGeom>
          <a:solidFill>
            <a:schemeClr val="bg1">
              <a:alpha val="61000"/>
            </a:schemeClr>
          </a:solidFill>
        </p:spPr>
        <p:txBody>
          <a:bodyPr wrap="square">
            <a:spAutoFit/>
          </a:bodyPr>
          <a:lstStyle/>
          <a:p>
            <a:r>
              <a:rPr lang="cs-CZ" sz="2000" dirty="0">
                <a:latin typeface="Arial" panose="020B0604020202020204" pitchFamily="34" charset="0"/>
                <a:cs typeface="Arial" panose="020B0604020202020204" pitchFamily="34" charset="0"/>
              </a:rPr>
              <a:t>2015 - výměna obrusné vrstvy -&gt; zlepšení protismykových vlastností vozovky, instalace PDZ napojeného na </a:t>
            </a:r>
            <a:r>
              <a:rPr lang="cs-CZ" sz="2000" dirty="0" err="1">
                <a:latin typeface="Arial" panose="020B0604020202020204" pitchFamily="34" charset="0"/>
                <a:cs typeface="Arial" panose="020B0604020202020204" pitchFamily="34" charset="0"/>
              </a:rPr>
              <a:t>meteohlásku</a:t>
            </a:r>
            <a:r>
              <a:rPr lang="cs-CZ" sz="2000" dirty="0">
                <a:latin typeface="Arial" panose="020B0604020202020204" pitchFamily="34" charset="0"/>
                <a:cs typeface="Arial" panose="020B0604020202020204" pitchFamily="34" charset="0"/>
              </a:rPr>
              <a:t>.</a:t>
            </a:r>
          </a:p>
          <a:p>
            <a:r>
              <a:rPr lang="cs-CZ" sz="2000" dirty="0">
                <a:latin typeface="Arial" panose="020B0604020202020204" pitchFamily="34" charset="0"/>
                <a:cs typeface="Arial" panose="020B0604020202020204" pitchFamily="34" charset="0"/>
              </a:rPr>
              <a:t>2016 – přeznačení na SMV -&gt; max. dovolená rychlost 110 km/h.</a:t>
            </a:r>
          </a:p>
          <a:p>
            <a:r>
              <a:rPr lang="cs-CZ" sz="2000" dirty="0">
                <a:latin typeface="Arial" panose="020B0604020202020204" pitchFamily="34" charset="0"/>
                <a:cs typeface="Arial" panose="020B0604020202020204" pitchFamily="34" charset="0"/>
              </a:rPr>
              <a:t>2016 – výměna středových svodidel s vyšším stupněm </a:t>
            </a:r>
            <a:r>
              <a:rPr lang="cs-CZ" sz="2000" dirty="0" err="1">
                <a:latin typeface="Arial" panose="020B0604020202020204" pitchFamily="34" charset="0"/>
                <a:cs typeface="Arial" panose="020B0604020202020204" pitchFamily="34" charset="0"/>
              </a:rPr>
              <a:t>zádržnosti</a:t>
            </a:r>
            <a:r>
              <a:rPr lang="cs-CZ" sz="2000"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16991397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1000"/>
                                        <p:tgtEl>
                                          <p:spTgt spid="15"/>
                                        </p:tgtEl>
                                      </p:cBhvr>
                                    </p:animEffect>
                                    <p:anim calcmode="lin" valueType="num">
                                      <p:cBhvr>
                                        <p:cTn id="13" dur="1000" fill="hold"/>
                                        <p:tgtEl>
                                          <p:spTgt spid="15"/>
                                        </p:tgtEl>
                                        <p:attrNameLst>
                                          <p:attrName>ppt_x</p:attrName>
                                        </p:attrNameLst>
                                      </p:cBhvr>
                                      <p:tavLst>
                                        <p:tav tm="0">
                                          <p:val>
                                            <p:strVal val="#ppt_x"/>
                                          </p:val>
                                        </p:tav>
                                        <p:tav tm="100000">
                                          <p:val>
                                            <p:strVal val="#ppt_x"/>
                                          </p:val>
                                        </p:tav>
                                      </p:tavLst>
                                    </p:anim>
                                    <p:anim calcmode="lin" valueType="num">
                                      <p:cBhvr>
                                        <p:cTn id="14"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1000"/>
                                        <p:tgtEl>
                                          <p:spTgt spid="11"/>
                                        </p:tgtEl>
                                      </p:cBhvr>
                                    </p:animEffect>
                                    <p:anim calcmode="lin" valueType="num">
                                      <p:cBhvr>
                                        <p:cTn id="20" dur="1000" fill="hold"/>
                                        <p:tgtEl>
                                          <p:spTgt spid="11"/>
                                        </p:tgtEl>
                                        <p:attrNameLst>
                                          <p:attrName>ppt_x</p:attrName>
                                        </p:attrNameLst>
                                      </p:cBhvr>
                                      <p:tavLst>
                                        <p:tav tm="0">
                                          <p:val>
                                            <p:strVal val="#ppt_x"/>
                                          </p:val>
                                        </p:tav>
                                        <p:tav tm="100000">
                                          <p:val>
                                            <p:strVal val="#ppt_x"/>
                                          </p:val>
                                        </p:tav>
                                      </p:tavLst>
                                    </p:anim>
                                    <p:anim calcmode="lin" valueType="num">
                                      <p:cBhvr>
                                        <p:cTn id="21"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1"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Obrázek 13">
            <a:extLst>
              <a:ext uri="{FF2B5EF4-FFF2-40B4-BE49-F238E27FC236}">
                <a16:creationId xmlns:a16="http://schemas.microsoft.com/office/drawing/2014/main" id="{C4AA14BE-13D5-EF4E-85B6-BDB12BD69AC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16706" b="80652"/>
          <a:stretch/>
        </p:blipFill>
        <p:spPr>
          <a:xfrm>
            <a:off x="0" y="-17881"/>
            <a:ext cx="9144000" cy="1358650"/>
          </a:xfrm>
          <a:prstGeom prst="rect">
            <a:avLst/>
          </a:prstGeom>
        </p:spPr>
      </p:pic>
      <p:pic>
        <p:nvPicPr>
          <p:cNvPr id="13" name="Obrázek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1323" y="185647"/>
            <a:ext cx="1038366" cy="1019136"/>
          </a:xfrm>
          <a:prstGeom prst="rect">
            <a:avLst/>
          </a:prstGeom>
        </p:spPr>
      </p:pic>
      <p:pic>
        <p:nvPicPr>
          <p:cNvPr id="17" name="Obrázek 16" descr="Obsah obrázku LEGO, hračka, muž&#10;&#10;Popis byl vytvořen automaticky">
            <a:extLst>
              <a:ext uri="{FF2B5EF4-FFF2-40B4-BE49-F238E27FC236}">
                <a16:creationId xmlns:a16="http://schemas.microsoft.com/office/drawing/2014/main" id="{7A4DC78D-FAA5-5149-B4D3-2183100E5A9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436096" y="-172218"/>
            <a:ext cx="3816801" cy="1873026"/>
          </a:xfrm>
          <a:prstGeom prst="rect">
            <a:avLst/>
          </a:prstGeom>
        </p:spPr>
      </p:pic>
      <p:sp>
        <p:nvSpPr>
          <p:cNvPr id="12" name="TextovéPole 11"/>
          <p:cNvSpPr txBox="1">
            <a:spLocks/>
          </p:cNvSpPr>
          <p:nvPr/>
        </p:nvSpPr>
        <p:spPr>
          <a:xfrm>
            <a:off x="1327440" y="122750"/>
            <a:ext cx="4138710" cy="954107"/>
          </a:xfrm>
          <a:prstGeom prst="rect">
            <a:avLst/>
          </a:prstGeom>
          <a:noFill/>
        </p:spPr>
        <p:txBody>
          <a:bodyPr wrap="square" rtlCol="0">
            <a:spAutoFit/>
          </a:bodyPr>
          <a:lstStyle/>
          <a:p>
            <a:r>
              <a:rPr lang="cs-CZ" sz="2800" b="1" dirty="0">
                <a:solidFill>
                  <a:srgbClr val="92D050"/>
                </a:solidFill>
                <a:latin typeface="Arial" panose="020B0604020202020204" pitchFamily="34" charset="0"/>
                <a:cs typeface="Arial" panose="020B0604020202020204" pitchFamily="34" charset="0"/>
              </a:rPr>
              <a:t>Realizovaná opatření  Liberecký kraj</a:t>
            </a:r>
          </a:p>
        </p:txBody>
      </p:sp>
      <p:sp>
        <p:nvSpPr>
          <p:cNvPr id="18" name="Obdélník 17">
            <a:extLst>
              <a:ext uri="{FF2B5EF4-FFF2-40B4-BE49-F238E27FC236}">
                <a16:creationId xmlns:a16="http://schemas.microsoft.com/office/drawing/2014/main" id="{48C43A74-C49C-6847-8F9C-726272DF5DAC}"/>
              </a:ext>
            </a:extLst>
          </p:cNvPr>
          <p:cNvSpPr/>
          <p:nvPr/>
        </p:nvSpPr>
        <p:spPr>
          <a:xfrm>
            <a:off x="0" y="1340768"/>
            <a:ext cx="766126" cy="45719"/>
          </a:xfrm>
          <a:prstGeom prst="rect">
            <a:avLst/>
          </a:prstGeom>
          <a:solidFill>
            <a:srgbClr val="F188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9" name="Obdélník 18">
            <a:extLst>
              <a:ext uri="{FF2B5EF4-FFF2-40B4-BE49-F238E27FC236}">
                <a16:creationId xmlns:a16="http://schemas.microsoft.com/office/drawing/2014/main" id="{34648D4E-87FD-C245-8337-947604325BE2}"/>
              </a:ext>
            </a:extLst>
          </p:cNvPr>
          <p:cNvSpPr/>
          <p:nvPr/>
        </p:nvSpPr>
        <p:spPr>
          <a:xfrm>
            <a:off x="4644008" y="1340768"/>
            <a:ext cx="4499992" cy="45719"/>
          </a:xfrm>
          <a:prstGeom prst="rect">
            <a:avLst/>
          </a:prstGeom>
          <a:solidFill>
            <a:srgbClr val="F188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1" name="TextovéPole 20">
            <a:extLst>
              <a:ext uri="{FF2B5EF4-FFF2-40B4-BE49-F238E27FC236}">
                <a16:creationId xmlns:a16="http://schemas.microsoft.com/office/drawing/2014/main" id="{B7BE0592-1842-B04C-B1FF-C299AFE8F50D}"/>
              </a:ext>
            </a:extLst>
          </p:cNvPr>
          <p:cNvSpPr txBox="1"/>
          <p:nvPr/>
        </p:nvSpPr>
        <p:spPr>
          <a:xfrm>
            <a:off x="0" y="1340768"/>
            <a:ext cx="9143998" cy="400110"/>
          </a:xfrm>
          <a:prstGeom prst="rect">
            <a:avLst/>
          </a:prstGeom>
          <a:solidFill>
            <a:srgbClr val="F18878"/>
          </a:solidFill>
        </p:spPr>
        <p:txBody>
          <a:bodyPr wrap="square" rtlCol="0">
            <a:spAutoFit/>
          </a:bodyPr>
          <a:lstStyle/>
          <a:p>
            <a:r>
              <a:rPr lang="pl-PL" sz="2000" cap="all" dirty="0">
                <a:solidFill>
                  <a:schemeClr val="bg1"/>
                </a:solidFill>
                <a:latin typeface="Arial" panose="020B0604020202020204" pitchFamily="34" charset="0"/>
                <a:cs typeface="Arial" panose="020B0604020202020204" pitchFamily="34" charset="0"/>
              </a:rPr>
              <a:t>Úsek silnice II/270 u Mimoně</a:t>
            </a:r>
          </a:p>
        </p:txBody>
      </p:sp>
      <p:pic>
        <p:nvPicPr>
          <p:cNvPr id="2" name="Obrázek 1">
            <a:extLst>
              <a:ext uri="{FF2B5EF4-FFF2-40B4-BE49-F238E27FC236}">
                <a16:creationId xmlns:a16="http://schemas.microsoft.com/office/drawing/2014/main" id="{69003191-D25F-F882-9A37-389E88DE212A}"/>
              </a:ext>
            </a:extLst>
          </p:cNvPr>
          <p:cNvPicPr>
            <a:picLocks noChangeAspect="1"/>
          </p:cNvPicPr>
          <p:nvPr/>
        </p:nvPicPr>
        <p:blipFill rotWithShape="1">
          <a:blip r:embed="rId6"/>
          <a:srcRect l="53150" r="2750" b="5441"/>
          <a:stretch/>
        </p:blipFill>
        <p:spPr>
          <a:xfrm>
            <a:off x="-15282" y="1334369"/>
            <a:ext cx="9159281" cy="5523631"/>
          </a:xfrm>
          <a:prstGeom prst="rect">
            <a:avLst/>
          </a:prstGeom>
        </p:spPr>
      </p:pic>
      <p:sp>
        <p:nvSpPr>
          <p:cNvPr id="3" name="Šipka: doleva 2">
            <a:extLst>
              <a:ext uri="{FF2B5EF4-FFF2-40B4-BE49-F238E27FC236}">
                <a16:creationId xmlns:a16="http://schemas.microsoft.com/office/drawing/2014/main" id="{01DB69D2-473C-0A21-8176-E3E8F38EC529}"/>
              </a:ext>
            </a:extLst>
          </p:cNvPr>
          <p:cNvSpPr/>
          <p:nvPr/>
        </p:nvSpPr>
        <p:spPr>
          <a:xfrm>
            <a:off x="2771800" y="3212976"/>
            <a:ext cx="2232248" cy="1790814"/>
          </a:xfrm>
          <a:prstGeom prst="leftArrow">
            <a:avLst/>
          </a:prstGeom>
        </p:spPr>
        <p:style>
          <a:lnRef idx="1">
            <a:schemeClr val="accent6"/>
          </a:lnRef>
          <a:fillRef idx="2">
            <a:schemeClr val="accent6"/>
          </a:fillRef>
          <a:effectRef idx="1">
            <a:schemeClr val="accent6"/>
          </a:effectRef>
          <a:fontRef idx="minor">
            <a:schemeClr val="dk1"/>
          </a:fontRef>
        </p:style>
        <p:txBody>
          <a:bodyPr rtlCol="0" anchor="ctr"/>
          <a:lstStyle/>
          <a:p>
            <a:r>
              <a:rPr lang="pl-PL" sz="1800" cap="all">
                <a:solidFill>
                  <a:schemeClr val="tx1"/>
                </a:solidFill>
                <a:latin typeface="Arial" panose="020B0604020202020204" pitchFamily="34" charset="0"/>
                <a:cs typeface="Arial" panose="020B0604020202020204" pitchFamily="34" charset="0"/>
              </a:rPr>
              <a:t>Úsek silnice II/270 u Mimoně</a:t>
            </a:r>
            <a:endParaRPr lang="pl-PL" sz="1800" cap="all" dirty="0">
              <a:solidFill>
                <a:schemeClr val="tx1"/>
              </a:solidFill>
              <a:latin typeface="Arial" panose="020B0604020202020204" pitchFamily="34" charset="0"/>
              <a:cs typeface="Arial" panose="020B0604020202020204" pitchFamily="34" charset="0"/>
            </a:endParaRPr>
          </a:p>
        </p:txBody>
      </p:sp>
      <p:pic>
        <p:nvPicPr>
          <p:cNvPr id="16" name="Obrázek 15"/>
          <p:cNvPicPr>
            <a:picLocks noChangeAspect="1"/>
          </p:cNvPicPr>
          <p:nvPr/>
        </p:nvPicPr>
        <p:blipFill rotWithShape="1">
          <a:blip r:embed="rId7" cstate="print">
            <a:extLst>
              <a:ext uri="{28A0092B-C50C-407E-A947-70E740481C1C}">
                <a14:useLocalDpi xmlns:a14="http://schemas.microsoft.com/office/drawing/2010/main" val="0"/>
              </a:ext>
            </a:extLst>
          </a:blip>
          <a:srcRect r="14821" b="4304"/>
          <a:stretch/>
        </p:blipFill>
        <p:spPr>
          <a:xfrm>
            <a:off x="-23283" y="1346567"/>
            <a:ext cx="9190563" cy="5523632"/>
          </a:xfrm>
          <a:prstGeom prst="rect">
            <a:avLst/>
          </a:prstGeom>
        </p:spPr>
      </p:pic>
      <p:sp>
        <p:nvSpPr>
          <p:cNvPr id="11" name="Obdélník 10"/>
          <p:cNvSpPr/>
          <p:nvPr/>
        </p:nvSpPr>
        <p:spPr>
          <a:xfrm>
            <a:off x="538398" y="5529303"/>
            <a:ext cx="8211219" cy="1015663"/>
          </a:xfrm>
          <a:prstGeom prst="rect">
            <a:avLst/>
          </a:prstGeom>
          <a:solidFill>
            <a:schemeClr val="bg1">
              <a:alpha val="61000"/>
            </a:schemeClr>
          </a:solidFill>
        </p:spPr>
        <p:txBody>
          <a:bodyPr wrap="square">
            <a:spAutoFit/>
          </a:bodyPr>
          <a:lstStyle/>
          <a:p>
            <a:r>
              <a:rPr lang="cs-CZ" sz="2000" dirty="0">
                <a:latin typeface="Arial" panose="020B0604020202020204" pitchFamily="34" charset="0"/>
                <a:cs typeface="Arial" panose="020B0604020202020204" pitchFamily="34" charset="0"/>
              </a:rPr>
              <a:t>Doplněno SDZ, směrové tabule Z3 do oblouků, pokládka nového mikrokoberce, rekonstrukce 2 příčných propustků, doplnění svodidel a obnova VDZ. 29CN 35LZ po realizaci 2017 – 6CN 2LZ</a:t>
            </a:r>
          </a:p>
        </p:txBody>
      </p:sp>
    </p:spTree>
    <p:extLst>
      <p:ext uri="{BB962C8B-B14F-4D97-AF65-F5344CB8AC3E}">
        <p14:creationId xmlns:p14="http://schemas.microsoft.com/office/powerpoint/2010/main" val="9573922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1000"/>
                                        <p:tgtEl>
                                          <p:spTgt spid="16"/>
                                        </p:tgtEl>
                                      </p:cBhvr>
                                    </p:animEffect>
                                    <p:anim calcmode="lin" valueType="num">
                                      <p:cBhvr>
                                        <p:cTn id="13" dur="1000" fill="hold"/>
                                        <p:tgtEl>
                                          <p:spTgt spid="16"/>
                                        </p:tgtEl>
                                        <p:attrNameLst>
                                          <p:attrName>ppt_x</p:attrName>
                                        </p:attrNameLst>
                                      </p:cBhvr>
                                      <p:tavLst>
                                        <p:tav tm="0">
                                          <p:val>
                                            <p:strVal val="#ppt_x"/>
                                          </p:val>
                                        </p:tav>
                                        <p:tav tm="100000">
                                          <p:val>
                                            <p:strVal val="#ppt_x"/>
                                          </p:val>
                                        </p:tav>
                                      </p:tavLst>
                                    </p:anim>
                                    <p:anim calcmode="lin" valueType="num">
                                      <p:cBhvr>
                                        <p:cTn id="14"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1000"/>
                                        <p:tgtEl>
                                          <p:spTgt spid="11"/>
                                        </p:tgtEl>
                                      </p:cBhvr>
                                    </p:animEffect>
                                    <p:anim calcmode="lin" valueType="num">
                                      <p:cBhvr>
                                        <p:cTn id="20" dur="1000" fill="hold"/>
                                        <p:tgtEl>
                                          <p:spTgt spid="11"/>
                                        </p:tgtEl>
                                        <p:attrNameLst>
                                          <p:attrName>ppt_x</p:attrName>
                                        </p:attrNameLst>
                                      </p:cBhvr>
                                      <p:tavLst>
                                        <p:tav tm="0">
                                          <p:val>
                                            <p:strVal val="#ppt_x"/>
                                          </p:val>
                                        </p:tav>
                                        <p:tav tm="100000">
                                          <p:val>
                                            <p:strVal val="#ppt_x"/>
                                          </p:val>
                                        </p:tav>
                                      </p:tavLst>
                                    </p:anim>
                                    <p:anim calcmode="lin" valueType="num">
                                      <p:cBhvr>
                                        <p:cTn id="21"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1"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Obrázek 13">
            <a:extLst>
              <a:ext uri="{FF2B5EF4-FFF2-40B4-BE49-F238E27FC236}">
                <a16:creationId xmlns:a16="http://schemas.microsoft.com/office/drawing/2014/main" id="{C4AA14BE-13D5-EF4E-85B6-BDB12BD69AC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16706" b="80652"/>
          <a:stretch/>
        </p:blipFill>
        <p:spPr>
          <a:xfrm>
            <a:off x="0" y="-17881"/>
            <a:ext cx="9144000" cy="1358650"/>
          </a:xfrm>
          <a:prstGeom prst="rect">
            <a:avLst/>
          </a:prstGeom>
        </p:spPr>
      </p:pic>
      <p:pic>
        <p:nvPicPr>
          <p:cNvPr id="13" name="Obrázek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1323" y="185647"/>
            <a:ext cx="1038366" cy="1019136"/>
          </a:xfrm>
          <a:prstGeom prst="rect">
            <a:avLst/>
          </a:prstGeom>
        </p:spPr>
      </p:pic>
      <p:pic>
        <p:nvPicPr>
          <p:cNvPr id="17" name="Obrázek 16" descr="Obsah obrázku LEGO, hračka, muž&#10;&#10;Popis byl vytvořen automaticky">
            <a:extLst>
              <a:ext uri="{FF2B5EF4-FFF2-40B4-BE49-F238E27FC236}">
                <a16:creationId xmlns:a16="http://schemas.microsoft.com/office/drawing/2014/main" id="{7A4DC78D-FAA5-5149-B4D3-2183100E5A9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436096" y="-172218"/>
            <a:ext cx="3816801" cy="1873026"/>
          </a:xfrm>
          <a:prstGeom prst="rect">
            <a:avLst/>
          </a:prstGeom>
        </p:spPr>
      </p:pic>
      <p:sp>
        <p:nvSpPr>
          <p:cNvPr id="12" name="TextovéPole 11"/>
          <p:cNvSpPr txBox="1">
            <a:spLocks/>
          </p:cNvSpPr>
          <p:nvPr/>
        </p:nvSpPr>
        <p:spPr>
          <a:xfrm>
            <a:off x="1327440" y="122750"/>
            <a:ext cx="4138710" cy="954107"/>
          </a:xfrm>
          <a:prstGeom prst="rect">
            <a:avLst/>
          </a:prstGeom>
          <a:noFill/>
        </p:spPr>
        <p:txBody>
          <a:bodyPr wrap="square" rtlCol="0">
            <a:spAutoFit/>
          </a:bodyPr>
          <a:lstStyle/>
          <a:p>
            <a:r>
              <a:rPr lang="cs-CZ" sz="2800" b="1" dirty="0">
                <a:solidFill>
                  <a:srgbClr val="92D050"/>
                </a:solidFill>
                <a:latin typeface="Arial" panose="020B0604020202020204" pitchFamily="34" charset="0"/>
                <a:cs typeface="Arial" panose="020B0604020202020204" pitchFamily="34" charset="0"/>
              </a:rPr>
              <a:t>Realizovaná opatření  Liberecký kraj</a:t>
            </a:r>
          </a:p>
        </p:txBody>
      </p:sp>
      <p:sp>
        <p:nvSpPr>
          <p:cNvPr id="18" name="Obdélník 17">
            <a:extLst>
              <a:ext uri="{FF2B5EF4-FFF2-40B4-BE49-F238E27FC236}">
                <a16:creationId xmlns:a16="http://schemas.microsoft.com/office/drawing/2014/main" id="{48C43A74-C49C-6847-8F9C-726272DF5DAC}"/>
              </a:ext>
            </a:extLst>
          </p:cNvPr>
          <p:cNvSpPr/>
          <p:nvPr/>
        </p:nvSpPr>
        <p:spPr>
          <a:xfrm>
            <a:off x="0" y="1340768"/>
            <a:ext cx="766126" cy="45719"/>
          </a:xfrm>
          <a:prstGeom prst="rect">
            <a:avLst/>
          </a:prstGeom>
          <a:solidFill>
            <a:srgbClr val="F188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9" name="Obdélník 18">
            <a:extLst>
              <a:ext uri="{FF2B5EF4-FFF2-40B4-BE49-F238E27FC236}">
                <a16:creationId xmlns:a16="http://schemas.microsoft.com/office/drawing/2014/main" id="{34648D4E-87FD-C245-8337-947604325BE2}"/>
              </a:ext>
            </a:extLst>
          </p:cNvPr>
          <p:cNvSpPr/>
          <p:nvPr/>
        </p:nvSpPr>
        <p:spPr>
          <a:xfrm>
            <a:off x="4644008" y="1340768"/>
            <a:ext cx="4499992" cy="45719"/>
          </a:xfrm>
          <a:prstGeom prst="rect">
            <a:avLst/>
          </a:prstGeom>
          <a:solidFill>
            <a:srgbClr val="F188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1" name="TextovéPole 20">
            <a:extLst>
              <a:ext uri="{FF2B5EF4-FFF2-40B4-BE49-F238E27FC236}">
                <a16:creationId xmlns:a16="http://schemas.microsoft.com/office/drawing/2014/main" id="{B7BE0592-1842-B04C-B1FF-C299AFE8F50D}"/>
              </a:ext>
            </a:extLst>
          </p:cNvPr>
          <p:cNvSpPr txBox="1"/>
          <p:nvPr/>
        </p:nvSpPr>
        <p:spPr>
          <a:xfrm>
            <a:off x="0" y="1340768"/>
            <a:ext cx="9143998" cy="400110"/>
          </a:xfrm>
          <a:prstGeom prst="rect">
            <a:avLst/>
          </a:prstGeom>
          <a:solidFill>
            <a:srgbClr val="F18878"/>
          </a:solidFill>
        </p:spPr>
        <p:txBody>
          <a:bodyPr wrap="square" rtlCol="0">
            <a:spAutoFit/>
          </a:bodyPr>
          <a:lstStyle/>
          <a:p>
            <a:r>
              <a:rPr lang="pl-PL" sz="2000" cap="all" dirty="0">
                <a:solidFill>
                  <a:schemeClr val="bg1"/>
                </a:solidFill>
                <a:latin typeface="Arial" panose="020B0604020202020204" pitchFamily="34" charset="0"/>
                <a:cs typeface="Arial" panose="020B0604020202020204" pitchFamily="34" charset="0"/>
              </a:rPr>
              <a:t>Úsek silnice III/27814 u Záskalí</a:t>
            </a:r>
          </a:p>
        </p:txBody>
      </p:sp>
      <p:pic>
        <p:nvPicPr>
          <p:cNvPr id="2" name="Obrázek 1">
            <a:extLst>
              <a:ext uri="{FF2B5EF4-FFF2-40B4-BE49-F238E27FC236}">
                <a16:creationId xmlns:a16="http://schemas.microsoft.com/office/drawing/2014/main" id="{F6CFAB7F-522F-651C-8948-5F01B6153D99}"/>
              </a:ext>
            </a:extLst>
          </p:cNvPr>
          <p:cNvPicPr>
            <a:picLocks noChangeAspect="1"/>
          </p:cNvPicPr>
          <p:nvPr/>
        </p:nvPicPr>
        <p:blipFill rotWithShape="1">
          <a:blip r:embed="rId6"/>
          <a:srcRect l="53150" r="2750" b="5441"/>
          <a:stretch/>
        </p:blipFill>
        <p:spPr>
          <a:xfrm>
            <a:off x="0" y="1334369"/>
            <a:ext cx="9143999" cy="5523631"/>
          </a:xfrm>
          <a:prstGeom prst="rect">
            <a:avLst/>
          </a:prstGeom>
        </p:spPr>
      </p:pic>
      <p:sp>
        <p:nvSpPr>
          <p:cNvPr id="3" name="Šipka: doprava 2">
            <a:extLst>
              <a:ext uri="{FF2B5EF4-FFF2-40B4-BE49-F238E27FC236}">
                <a16:creationId xmlns:a16="http://schemas.microsoft.com/office/drawing/2014/main" id="{D8C402A5-33BE-576D-894A-D4CE6A0D9BC8}"/>
              </a:ext>
            </a:extLst>
          </p:cNvPr>
          <p:cNvSpPr/>
          <p:nvPr/>
        </p:nvSpPr>
        <p:spPr>
          <a:xfrm>
            <a:off x="2663289" y="2995345"/>
            <a:ext cx="2772807" cy="1807970"/>
          </a:xfrm>
          <a:prstGeom prst="rightArrow">
            <a:avLst/>
          </a:prstGeom>
        </p:spPr>
        <p:style>
          <a:lnRef idx="1">
            <a:schemeClr val="accent6"/>
          </a:lnRef>
          <a:fillRef idx="2">
            <a:schemeClr val="accent6"/>
          </a:fillRef>
          <a:effectRef idx="1">
            <a:schemeClr val="accent6"/>
          </a:effectRef>
          <a:fontRef idx="minor">
            <a:schemeClr val="dk1"/>
          </a:fontRef>
        </p:style>
        <p:txBody>
          <a:bodyPr rtlCol="0" anchor="ctr"/>
          <a:lstStyle/>
          <a:p>
            <a:r>
              <a:rPr lang="pl-PL" sz="1800" cap="all" dirty="0">
                <a:solidFill>
                  <a:schemeClr val="tx1"/>
                </a:solidFill>
                <a:latin typeface="Arial" panose="020B0604020202020204" pitchFamily="34" charset="0"/>
                <a:cs typeface="Arial" panose="020B0604020202020204" pitchFamily="34" charset="0"/>
              </a:rPr>
              <a:t>Úsek silnice III/27814 u Záskalí</a:t>
            </a:r>
          </a:p>
        </p:txBody>
      </p:sp>
      <p:pic>
        <p:nvPicPr>
          <p:cNvPr id="16" name="Obrázek 15"/>
          <p:cNvPicPr>
            <a:picLocks noChangeAspect="1"/>
          </p:cNvPicPr>
          <p:nvPr/>
        </p:nvPicPr>
        <p:blipFill rotWithShape="1">
          <a:blip r:embed="rId7" cstate="print">
            <a:extLst>
              <a:ext uri="{28A0092B-C50C-407E-A947-70E740481C1C}">
                <a14:useLocalDpi xmlns:a14="http://schemas.microsoft.com/office/drawing/2010/main" val="0"/>
              </a:ext>
            </a:extLst>
          </a:blip>
          <a:srcRect l="8422" t="-415" r="6399" b="10914"/>
          <a:stretch/>
        </p:blipFill>
        <p:spPr>
          <a:xfrm>
            <a:off x="0" y="1293382"/>
            <a:ext cx="9144005" cy="5564618"/>
          </a:xfrm>
          <a:prstGeom prst="rect">
            <a:avLst/>
          </a:prstGeom>
        </p:spPr>
      </p:pic>
      <p:sp>
        <p:nvSpPr>
          <p:cNvPr id="11" name="Obdélník 10"/>
          <p:cNvSpPr/>
          <p:nvPr/>
        </p:nvSpPr>
        <p:spPr>
          <a:xfrm>
            <a:off x="538398" y="5914972"/>
            <a:ext cx="8211219" cy="707886"/>
          </a:xfrm>
          <a:prstGeom prst="rect">
            <a:avLst/>
          </a:prstGeom>
          <a:solidFill>
            <a:schemeClr val="bg1">
              <a:alpha val="61000"/>
            </a:schemeClr>
          </a:solidFill>
        </p:spPr>
        <p:txBody>
          <a:bodyPr wrap="square">
            <a:spAutoFit/>
          </a:bodyPr>
          <a:lstStyle/>
          <a:p>
            <a:r>
              <a:rPr lang="cs-CZ" sz="2000" dirty="0">
                <a:latin typeface="Arial" panose="020B0604020202020204" pitchFamily="34" charset="0"/>
                <a:cs typeface="Arial" panose="020B0604020202020204" pitchFamily="34" charset="0"/>
              </a:rPr>
              <a:t>2018 – proběhlo doplnění SDZ a VDZ, prořezávka zeleně a doplnění svodidel. Střední dělící čára nevychází, neodpovídá šířka vozovky.</a:t>
            </a:r>
          </a:p>
        </p:txBody>
      </p:sp>
    </p:spTree>
    <p:extLst>
      <p:ext uri="{BB962C8B-B14F-4D97-AF65-F5344CB8AC3E}">
        <p14:creationId xmlns:p14="http://schemas.microsoft.com/office/powerpoint/2010/main" val="35969759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1000"/>
                                        <p:tgtEl>
                                          <p:spTgt spid="16"/>
                                        </p:tgtEl>
                                      </p:cBhvr>
                                    </p:animEffect>
                                    <p:anim calcmode="lin" valueType="num">
                                      <p:cBhvr>
                                        <p:cTn id="13" dur="1000" fill="hold"/>
                                        <p:tgtEl>
                                          <p:spTgt spid="16"/>
                                        </p:tgtEl>
                                        <p:attrNameLst>
                                          <p:attrName>ppt_x</p:attrName>
                                        </p:attrNameLst>
                                      </p:cBhvr>
                                      <p:tavLst>
                                        <p:tav tm="0">
                                          <p:val>
                                            <p:strVal val="#ppt_x"/>
                                          </p:val>
                                        </p:tav>
                                        <p:tav tm="100000">
                                          <p:val>
                                            <p:strVal val="#ppt_x"/>
                                          </p:val>
                                        </p:tav>
                                      </p:tavLst>
                                    </p:anim>
                                    <p:anim calcmode="lin" valueType="num">
                                      <p:cBhvr>
                                        <p:cTn id="14"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1000"/>
                                        <p:tgtEl>
                                          <p:spTgt spid="11"/>
                                        </p:tgtEl>
                                      </p:cBhvr>
                                    </p:animEffect>
                                    <p:anim calcmode="lin" valueType="num">
                                      <p:cBhvr>
                                        <p:cTn id="20" dur="1000" fill="hold"/>
                                        <p:tgtEl>
                                          <p:spTgt spid="11"/>
                                        </p:tgtEl>
                                        <p:attrNameLst>
                                          <p:attrName>ppt_x</p:attrName>
                                        </p:attrNameLst>
                                      </p:cBhvr>
                                      <p:tavLst>
                                        <p:tav tm="0">
                                          <p:val>
                                            <p:strVal val="#ppt_x"/>
                                          </p:val>
                                        </p:tav>
                                        <p:tav tm="100000">
                                          <p:val>
                                            <p:strVal val="#ppt_x"/>
                                          </p:val>
                                        </p:tav>
                                      </p:tavLst>
                                    </p:anim>
                                    <p:anim calcmode="lin" valueType="num">
                                      <p:cBhvr>
                                        <p:cTn id="21"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1" grpId="0" animBg="1"/>
    </p:bldLst>
  </p:timing>
</p:sld>
</file>

<file path=ppt/theme/theme1.xml><?xml version="1.0" encoding="utf-8"?>
<a:theme xmlns:a="http://schemas.openxmlformats.org/drawingml/2006/main" name="Motiv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Motiv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4652</TotalTime>
  <Words>2292</Words>
  <Application>Microsoft Office PowerPoint</Application>
  <PresentationFormat>Předvádění na obrazovce (4:3)</PresentationFormat>
  <Paragraphs>242</Paragraphs>
  <Slides>34</Slides>
  <Notes>33</Notes>
  <HiddenSlides>0</HiddenSlides>
  <MMClips>0</MMClips>
  <ScaleCrop>false</ScaleCrop>
  <HeadingPairs>
    <vt:vector size="6" baseType="variant">
      <vt:variant>
        <vt:lpstr>Použitá písma</vt:lpstr>
      </vt:variant>
      <vt:variant>
        <vt:i4>4</vt:i4>
      </vt:variant>
      <vt:variant>
        <vt:lpstr>Motiv</vt:lpstr>
      </vt:variant>
      <vt:variant>
        <vt:i4>1</vt:i4>
      </vt:variant>
      <vt:variant>
        <vt:lpstr>Nadpisy snímků</vt:lpstr>
      </vt:variant>
      <vt:variant>
        <vt:i4>34</vt:i4>
      </vt:variant>
    </vt:vector>
  </HeadingPairs>
  <TitlesOfParts>
    <vt:vector size="39" baseType="lpstr">
      <vt:lpstr>Arial</vt:lpstr>
      <vt:lpstr>Calibri</vt:lpstr>
      <vt:lpstr>Calibri Light</vt:lpstr>
      <vt:lpstr>Wingdings</vt:lpstr>
      <vt:lpstr>Motiv Office</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Prezentace aplikace PowerPoint</dc:title>
  <dc:creator>Tom Opluštil</dc:creator>
  <cp:lastModifiedBy>Martin Landsfeld</cp:lastModifiedBy>
  <cp:revision>343</cp:revision>
  <dcterms:created xsi:type="dcterms:W3CDTF">2017-03-15T09:26:25Z</dcterms:created>
  <dcterms:modified xsi:type="dcterms:W3CDTF">2024-10-24T11:40:28Z</dcterms:modified>
</cp:coreProperties>
</file>