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0"/>
  </p:notesMasterIdLst>
  <p:sldIdLst>
    <p:sldId id="265" r:id="rId2"/>
    <p:sldId id="257" r:id="rId3"/>
    <p:sldId id="279" r:id="rId4"/>
    <p:sldId id="280" r:id="rId5"/>
    <p:sldId id="281" r:id="rId6"/>
    <p:sldId id="282" r:id="rId7"/>
    <p:sldId id="283" r:id="rId8"/>
    <p:sldId id="258" r:id="rId9"/>
  </p:sldIdLst>
  <p:sldSz cx="9144000" cy="6858000" type="screen4x3"/>
  <p:notesSz cx="6797675" cy="9926638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FFCC66"/>
    <a:srgbClr val="46787B"/>
    <a:srgbClr val="F188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907" autoAdjust="0"/>
    <p:restoredTop sz="82400" autoAdjust="0"/>
  </p:normalViewPr>
  <p:slideViewPr>
    <p:cSldViewPr showGuides="1">
      <p:cViewPr varScale="1">
        <p:scale>
          <a:sx n="96" d="100"/>
          <a:sy n="96" d="100"/>
        </p:scale>
        <p:origin x="-103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3B0EEC-CD92-C547-AD96-3FD37ED5BF5C}" type="datetimeFigureOut">
              <a:rPr lang="cs-CZ" smtClean="0"/>
              <a:t>18.4.2024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74DBB-8C01-074A-8D5A-16CE907C5D2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6917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6917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000" i="1" baseline="0" dirty="0" smtClean="0"/>
              <a:t>Průsečná křižovatka místních komunikací v zastavěném území města Ostravy.</a:t>
            </a:r>
          </a:p>
          <a:p>
            <a:r>
              <a:rPr lang="cs-CZ" sz="1000" i="1" baseline="0" dirty="0" smtClean="0"/>
              <a:t>Ulice Výstavní propojuje  obvod Vítkovice se </a:t>
            </a:r>
            <a:r>
              <a:rPr lang="cs-CZ" sz="1000" i="1" baseline="0" dirty="0" err="1" smtClean="0"/>
              <a:t>sidlišti</a:t>
            </a:r>
            <a:r>
              <a:rPr lang="cs-CZ" sz="1000" i="1" baseline="0" dirty="0" smtClean="0"/>
              <a:t> na rozhraní Mariánských Hor a  Moravské Ostravy. Propojuje páteřní komunikace města (ul. 28. října, Ruská, Rudná) s návazností na ul. Novinářská s pokračováním k ul. Mariánskohorské.  Slouží také jako příjezd z oblasti Vítkovic k OC Futurum. Ulice Zelená slouží k obsluze přilehlých sídlišť , propojení dvou sousedních obvodů, souběžná komunikace s ulicí 28. října. Alternativní příjezd ke krajskému úřadu, finančnímu úřadu nebo ČSSZ..  </a:t>
            </a:r>
          </a:p>
          <a:p>
            <a:r>
              <a:rPr lang="cs-CZ" sz="1000" i="1" baseline="0" dirty="0" smtClean="0"/>
              <a:t>Hlavní komunikací je ul. Výstavní, dvoupruhová s levými odbočovacím pruhy.  Ve směrově přímé. Úhel křížení činí cca 90°.  Přednost určena svislým zvýrazněným značením P4 Dej přednost v jízdě. Dovolená rychlost standardní v obci (50km/h). Bezpečnostní protismykové úpravy před křižovatkou.</a:t>
            </a:r>
          </a:p>
          <a:p>
            <a:r>
              <a:rPr lang="cs-CZ" sz="1000" i="1" baseline="0" dirty="0" smtClean="0"/>
              <a:t>Vedlejší větve jsou dvoupruhové , také přímé, bez přídatných pruhů. Jedna vedl. větev s zónou 30km/h.  Na všech větvích jsou u křižovatky  přechody pro chodce a jeden přejezd pro cyklisty.  Všechny větve osvětleny veřejným osvětlením.  </a:t>
            </a:r>
          </a:p>
          <a:p>
            <a:r>
              <a:rPr lang="cs-CZ" sz="1000" i="1" baseline="0" dirty="0" smtClean="0"/>
              <a:t>Okolí komunikace tvoří sídliště, případně objekty služeb,  stromořadí podél hl. komunikace, BUS zastávky na hlavní komunikaci.</a:t>
            </a:r>
          </a:p>
          <a:p>
            <a:endParaRPr lang="cs-CZ" sz="1000" i="1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1" i="1" u="none" strike="noStrike" kern="1200" dirty="0" smtClean="0">
                <a:solidFill>
                  <a:srgbClr val="FF0000"/>
                </a:solidFill>
                <a:effectLst/>
                <a:latin typeface="+mn-lt"/>
                <a:ea typeface="+mn-ea"/>
                <a:cs typeface="+mn-cs"/>
              </a:rPr>
              <a:t>Intenzity : </a:t>
            </a: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Ul. Výstavní 	10 tis voz /24hod,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Ul. Zelená  - / -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000" b="1" i="1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cs-CZ" sz="1000" b="0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cs-CZ" sz="1000" b="1" i="1" baseline="0" dirty="0" smtClean="0"/>
              <a:t>	</a:t>
            </a:r>
            <a:endParaRPr lang="cs-CZ" sz="1000" b="1" i="1" u="none" strike="noStrike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000" i="1" baseline="0" dirty="0" smtClean="0"/>
              <a:t>Průsečná křižovatka místních komunikací v zastavěném území města Ostravy.</a:t>
            </a:r>
          </a:p>
          <a:p>
            <a:r>
              <a:rPr lang="cs-CZ" sz="1000" i="1" baseline="0" dirty="0" smtClean="0"/>
              <a:t>Ulice Výstavní propojuje  obvod Vítkovice se </a:t>
            </a:r>
            <a:r>
              <a:rPr lang="cs-CZ" sz="1000" i="1" baseline="0" dirty="0" err="1" smtClean="0"/>
              <a:t>sidlišti</a:t>
            </a:r>
            <a:r>
              <a:rPr lang="cs-CZ" sz="1000" i="1" baseline="0" dirty="0" smtClean="0"/>
              <a:t> na rozhraní Mariánských Hor a  Moravské Ostravy. Propojuje páteřní komunikace města (ul. 28. října, Ruská, Rudná) s návazností na ul. Novinářská s pokračováním k ul. Mariánskohorské.  Slouží také jako příjezd z oblasti Vítkovic k OC Futurum. Ulice Zelená slouží k obsluze přilehlých sídlišť , propojení dvou sousedních obvodů, souběžná komunikace s ulicí 28. října. Alternativní příjezd ke krajskému úřadu, finančnímu úřadu nebo ČSSZ..  </a:t>
            </a:r>
          </a:p>
          <a:p>
            <a:r>
              <a:rPr lang="cs-CZ" sz="1000" i="1" baseline="0" dirty="0" smtClean="0"/>
              <a:t>Hlavní komunikací je ul. Výstavní, dvoupruhová s levými odbočovacím pruhy.  Ve směrově přímé. Úhel křížení činí cca 90°.  Přednost určena svislým zvýrazněným značením P4 Dej přednost v jízdě. Dovolená rychlost standardní v obci (50km/h). Bezpečnostní protismykové úpravy před křižovatkou.</a:t>
            </a:r>
          </a:p>
          <a:p>
            <a:r>
              <a:rPr lang="cs-CZ" sz="1000" i="1" baseline="0" dirty="0" smtClean="0"/>
              <a:t>Vedlejší větve jsou dvoupruhové , také přímé, bez přídatných pruhů. Zákaz vjezdu nákladních vozidel a traktorů. Jedna vedl. větev s zónou 30km/h.  Na všech větvích jsou u křižovatky  přechody pro chodce a jeden přejezd pro cyklisty.  Všechny větve osvětleny veřejným osvětlením. </a:t>
            </a:r>
          </a:p>
          <a:p>
            <a:r>
              <a:rPr lang="cs-CZ" sz="1000" i="1" baseline="0" dirty="0" smtClean="0"/>
              <a:t>Okolí komunikace tvoří sídliště, případně objekty služeb,  stromořadí podél hl. komunikace, BUS zastávky na hlavní komunikaci.</a:t>
            </a:r>
          </a:p>
          <a:p>
            <a:endParaRPr lang="cs-CZ" sz="1000" i="1" baseline="0" dirty="0" smtClean="0"/>
          </a:p>
          <a:p>
            <a:r>
              <a:rPr lang="cs-CZ" sz="1000" i="1" baseline="0" dirty="0" smtClean="0"/>
              <a:t>Intenzity : 	Ul. Výstavní 	10 tis voz /24hod,</a:t>
            </a:r>
          </a:p>
          <a:p>
            <a:r>
              <a:rPr lang="cs-CZ" sz="1000" i="1" baseline="0" dirty="0" smtClean="0"/>
              <a:t>	Ul. Zelená  - / -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dirty="0" smtClean="0"/>
              <a:t>Od 01/2019 celkem 23 nehod (šetřených PČR) </a:t>
            </a:r>
          </a:p>
          <a:p>
            <a:r>
              <a:rPr lang="cs-CZ" sz="1200" dirty="0" smtClean="0"/>
              <a:t>Následky: 9 osob lehce zraněno</a:t>
            </a:r>
          </a:p>
          <a:p>
            <a:r>
              <a:rPr lang="cs-CZ" sz="1200" dirty="0" smtClean="0"/>
              <a:t>Nejčastější druh nehody: </a:t>
            </a:r>
            <a:br>
              <a:rPr lang="cs-CZ" sz="1200" dirty="0" smtClean="0"/>
            </a:br>
            <a:r>
              <a:rPr lang="cs-CZ" sz="1200" dirty="0" smtClean="0"/>
              <a:t>	Srážka s voz 19x (9L)</a:t>
            </a:r>
          </a:p>
          <a:p>
            <a:r>
              <a:rPr lang="cs-CZ" sz="1200" dirty="0" smtClean="0"/>
              <a:t>Nejčastější příčina: </a:t>
            </a:r>
            <a:br>
              <a:rPr lang="cs-CZ" sz="1200" dirty="0" smtClean="0"/>
            </a:br>
            <a:r>
              <a:rPr lang="cs-CZ" sz="1200" dirty="0" smtClean="0"/>
              <a:t>	Proti příkazu Dej přednost 16x (8L), 	</a:t>
            </a:r>
          </a:p>
          <a:p>
            <a:r>
              <a:rPr lang="cs-CZ" sz="1200" dirty="0" smtClean="0"/>
              <a:t>Ve dne za nezhoršené vid.:  20x (7L); za sucha 15x (5L);  </a:t>
            </a:r>
            <a:br>
              <a:rPr lang="cs-CZ" sz="1200" dirty="0" smtClean="0"/>
            </a:br>
            <a:r>
              <a:rPr lang="cs-CZ" sz="1200" dirty="0" smtClean="0"/>
              <a:t>nehody v </a:t>
            </a:r>
            <a:r>
              <a:rPr lang="cs-CZ" sz="1200" dirty="0" err="1" smtClean="0"/>
              <a:t>prac</a:t>
            </a:r>
            <a:r>
              <a:rPr lang="cs-CZ" sz="1200" dirty="0" smtClean="0"/>
              <a:t>. dny (22x), mezi 8-17 (17x); 	2023-24: 9x (5L)</a:t>
            </a:r>
          </a:p>
          <a:p>
            <a:r>
              <a:rPr lang="cs-CZ" sz="1200" dirty="0" smtClean="0"/>
              <a:t>Zavinění 	také cyklista a řidiči NA (4x)</a:t>
            </a:r>
          </a:p>
          <a:p>
            <a:r>
              <a:rPr lang="cs-CZ" sz="1200" dirty="0" smtClean="0"/>
              <a:t>Nebezpečné vlivy, prvky: </a:t>
            </a:r>
            <a:br>
              <a:rPr lang="cs-CZ" sz="1200" dirty="0" smtClean="0"/>
            </a:br>
            <a:r>
              <a:rPr lang="cs-CZ" sz="1200" dirty="0" smtClean="0"/>
              <a:t>Psychologická přednost, zahlcení křižovatky </a:t>
            </a:r>
          </a:p>
          <a:p>
            <a:endParaRPr lang="cs-CZ" sz="1200" b="1" i="1" u="none" strike="noStrike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i="1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SEZ:  18 mil Kč</a:t>
            </a:r>
          </a:p>
          <a:p>
            <a:endParaRPr lang="cs-CZ" sz="120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Doplnění značení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smtClean="0"/>
              <a:t>Přestavba křižovatky</a:t>
            </a:r>
            <a:endParaRPr lang="pl-PL" i="1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i="1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i="1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i="1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Doplnění vodorovného značení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i="1" baseline="0" dirty="0" smtClean="0"/>
              <a:t>Okružní křižovatka</a:t>
            </a:r>
            <a:endParaRPr lang="pl-PL" i="1" baseline="0" dirty="0" smtClean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67534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74DBB-8C01-074A-8D5A-16CE907C5D29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9060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46032C8-A0CE-304C-825C-D30B1870AF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8E0C2840-C4E1-8248-8BCE-C21D62C73D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8E2B3514-52D7-784B-87C8-6B7253317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18.4.2024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7783EEB3-7A87-994B-B6AB-FBB344825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9006D71A-0E25-E145-8557-4EF4E0065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0746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27BC3FF-6BB5-E742-AEF0-8F46CEC89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xmlns="" id="{08CB913F-C94B-9147-B596-A71FDEE6E7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371C9189-0536-1141-A40D-1737DAD76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18.4.2024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7463A55E-6748-F845-947C-E1F04FA2B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AFFA815E-B713-7D4C-9C2F-993BC8841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836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xmlns="" id="{E359B88D-9791-6244-A513-EEB7277CAB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xmlns="" id="{C29B5A76-26FE-C641-9EAF-48104A59F1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7491F11F-2CD9-7048-BA7C-1603AB5716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18.4.2024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AD444EF4-EFDC-AE41-9FF6-DEF7B9124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DE329417-8AC2-F74A-961F-B92A6D32F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3904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61E4FA8-F4D7-CA4A-8E6E-5E5EEBA42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0795F022-DDD0-1648-852E-1456B3540E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842EB7AF-10C9-B349-8893-1E5F90B08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18.4.2024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021975FB-0E3A-4E44-8AEB-1A31BE064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FDA924EB-1E3D-9047-9A74-C303332FC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21557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3586A5E-ADAA-2345-AF50-094EC2674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6A3C0319-BA79-3045-80C9-CFB245B9B0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DEEBCFA8-AC22-8142-AB03-3C0F1F223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18.4.2024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FDA9AFDE-1CE9-2747-BC5F-D351F193D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CC821A92-43A5-234D-A41D-12196B18E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3726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76137FB-56F4-8A41-8396-AAC8094C4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C612D9FC-688A-5247-BCB1-227161F30F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E7E3003C-7675-334F-AB81-378162E464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089F81DA-C8B4-9143-9660-516C97B26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18.4.2024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A7B00D07-CFFE-5D4B-A6CF-BFF8C4258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06C31711-0283-E842-9DF6-2C39FAA12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3868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C2C34E2-A734-9A4C-A439-373C0D44E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44E8EB32-EB02-CC47-93D1-133CA4178E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47A52B1C-3EE5-AA4F-A76D-FCCC02E3FE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xmlns="" id="{1EC670CC-7178-9543-B191-0DC4538D7A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xmlns="" id="{D62F9A26-8674-B849-A879-FC986AC396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xmlns="" id="{AC45D0D3-BB5F-3D47-8CA1-ECA24EA87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18.4.2024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xmlns="" id="{25AD8319-AF33-FA49-8AF7-6EF5B830E0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xmlns="" id="{0D28F8E2-BBA2-4644-A45F-2DC8E9016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066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31FE09D-9AFE-5448-9647-79D6FCC7A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xmlns="" id="{B48E140B-51B9-9E42-9529-EF5BE82728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18.4.2024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xmlns="" id="{0AC1768B-A257-5D41-AA50-0F73107AF8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5D805A2C-9B18-294D-9AEE-4EB30E114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85440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xmlns="" id="{E38B7230-1741-0B4D-9765-DFF577D40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18.4.2024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xmlns="" id="{FB93FC39-6507-AB45-9D60-19A83AB2E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xmlns="" id="{CB931597-CBB2-CB45-84F1-BBF1A627A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056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296F88D-67BD-7D44-A337-2014420E4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C3412C29-01E0-0840-835A-00EBB7B49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7B72821B-A191-9049-BD7C-9F8FFC70FF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C0215320-2ED0-5C44-99C8-1DCB41CB9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18.4.2024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16090E6B-494F-9C4D-863D-26BAB12E4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70739F2D-944A-FA45-B524-B154AE4CF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770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692298A-89C9-9A44-8CBC-B2EC56BF6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xmlns="" id="{21F034E8-386B-7E4F-B228-4BCD958BE9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xmlns="" id="{1900EB64-F626-FA49-A03F-A7874D2214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xmlns="" id="{4891EBB6-2D75-7844-BEFD-296285763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3227F-9F7F-4408-9B68-C2D628E2216F}" type="datetimeFigureOut">
              <a:rPr lang="cs-CZ" smtClean="0"/>
              <a:t>18.4.2024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40F5E41B-382E-5E4A-A9BB-03F96CB06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05D5439D-B43D-2344-B13F-4C9F62409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412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xmlns="" id="{470522BE-322E-7444-B705-3CF7C6836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958B1FCF-1344-8040-90AA-36BFF94870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cs-CZ"/>
              <a:t>Po kliknutí můžete upravovat styly textu v předloze.
Druhá úroveň
Třetí úroveň
Čtvrtá úroveň
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173AEFBA-C8D6-1E41-AB37-41C463C85F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3227F-9F7F-4408-9B68-C2D628E2216F}" type="datetimeFigureOut">
              <a:rPr lang="cs-CZ" smtClean="0"/>
              <a:t>18.4.2024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0BE8FDD3-65BF-0E47-9A9E-0BD587DD24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8352FAFA-2C73-9245-A091-FDB56F1EE2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A7E43-79F7-4E23-9D12-54A68967FDE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589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0.jpeg"/><Relationship Id="rId18" Type="http://schemas.microsoft.com/office/2007/relationships/hdphoto" Target="../media/hdphoto4.wdp"/><Relationship Id="rId3" Type="http://schemas.openxmlformats.org/officeDocument/2006/relationships/image" Target="../media/image13.jpeg"/><Relationship Id="rId21" Type="http://schemas.openxmlformats.org/officeDocument/2006/relationships/image" Target="../media/image24.jpeg"/><Relationship Id="rId7" Type="http://schemas.openxmlformats.org/officeDocument/2006/relationships/image" Target="../media/image15.PNG"/><Relationship Id="rId12" Type="http://schemas.openxmlformats.org/officeDocument/2006/relationships/image" Target="../media/image19.jpg"/><Relationship Id="rId17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6" Type="http://schemas.microsoft.com/office/2007/relationships/hdphoto" Target="../media/hdphoto3.wdp"/><Relationship Id="rId20" Type="http://schemas.microsoft.com/office/2007/relationships/hdphoto" Target="../media/hdphoto5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1.png"/><Relationship Id="rId15" Type="http://schemas.openxmlformats.org/officeDocument/2006/relationships/image" Target="../media/image21.jpeg"/><Relationship Id="rId23" Type="http://schemas.openxmlformats.org/officeDocument/2006/relationships/image" Target="../media/image25.jpg"/><Relationship Id="rId10" Type="http://schemas.openxmlformats.org/officeDocument/2006/relationships/image" Target="../media/image17.png"/><Relationship Id="rId19" Type="http://schemas.openxmlformats.org/officeDocument/2006/relationships/image" Target="../media/image23.jpeg"/><Relationship Id="rId4" Type="http://schemas.openxmlformats.org/officeDocument/2006/relationships/image" Target="../media/image10.jpeg"/><Relationship Id="rId9" Type="http://schemas.microsoft.com/office/2007/relationships/hdphoto" Target="../media/hdphoto1.wdp"/><Relationship Id="rId14" Type="http://schemas.microsoft.com/office/2007/relationships/hdphoto" Target="../media/hdphoto2.wdp"/><Relationship Id="rId22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2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6.jpe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g"/><Relationship Id="rId11" Type="http://schemas.openxmlformats.org/officeDocument/2006/relationships/image" Target="../media/image34.png"/><Relationship Id="rId5" Type="http://schemas.openxmlformats.org/officeDocument/2006/relationships/image" Target="../media/image11.png"/><Relationship Id="rId10" Type="http://schemas.openxmlformats.org/officeDocument/2006/relationships/image" Target="../media/image33.png"/><Relationship Id="rId4" Type="http://schemas.openxmlformats.org/officeDocument/2006/relationships/image" Target="../media/image10.jpeg"/><Relationship Id="rId9" Type="http://schemas.openxmlformats.org/officeDocument/2006/relationships/image" Target="../media/image3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11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1AE84109-1A01-C243-9EF8-A453DF080F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40" t="52" r="11" b="-52"/>
          <a:stretch/>
        </p:blipFill>
        <p:spPr>
          <a:xfrm>
            <a:off x="0" y="0"/>
            <a:ext cx="9144000" cy="6885384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7911" y="6119336"/>
            <a:ext cx="537376" cy="47991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188" y="6197475"/>
            <a:ext cx="1374826" cy="401775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787" y="5992653"/>
            <a:ext cx="1142538" cy="814769"/>
          </a:xfrm>
          <a:prstGeom prst="rect">
            <a:avLst/>
          </a:prstGeom>
        </p:spPr>
      </p:pic>
      <p:pic>
        <p:nvPicPr>
          <p:cNvPr id="11" name="Obrázek 10" descr="Obsah obrázku LEGO, hračka, muž&#10;&#10;Popis byl vytvořen automaticky">
            <a:extLst>
              <a:ext uri="{FF2B5EF4-FFF2-40B4-BE49-F238E27FC236}">
                <a16:creationId xmlns:a16="http://schemas.microsoft.com/office/drawing/2014/main" xmlns="" id="{8EC8DC97-EE42-4746-8B70-A8FF15209E9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75806"/>
            <a:ext cx="3964082" cy="1945301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986158" y="2492896"/>
            <a:ext cx="716884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dirty="0">
                <a:solidFill>
                  <a:schemeClr val="bg1">
                    <a:lumMod val="95000"/>
                  </a:schemeClr>
                </a:solidFill>
              </a:rPr>
              <a:t>Opatření ke zvýšení bezpečnosti silničního provozu v kraji</a:t>
            </a:r>
            <a:endParaRPr lang="cs-CZ" sz="40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2" name="Podnadpis 2"/>
          <p:cNvSpPr>
            <a:spLocks noGrp="1"/>
          </p:cNvSpPr>
          <p:nvPr>
            <p:ph type="subTitle" idx="1"/>
          </p:nvPr>
        </p:nvSpPr>
        <p:spPr>
          <a:xfrm>
            <a:off x="5292080" y="4509120"/>
            <a:ext cx="3750756" cy="720080"/>
          </a:xfrm>
        </p:spPr>
        <p:txBody>
          <a:bodyPr>
            <a:noAutofit/>
          </a:bodyPr>
          <a:lstStyle/>
          <a:p>
            <a:pPr algn="r"/>
            <a:r>
              <a:rPr lang="cs-CZ" b="1" dirty="0" smtClean="0">
                <a:solidFill>
                  <a:schemeClr val="bg1"/>
                </a:solidFill>
              </a:rPr>
              <a:t>Vytvořeno ve spolupráci </a:t>
            </a:r>
          </a:p>
          <a:p>
            <a:pPr algn="r"/>
            <a:r>
              <a:rPr lang="cs-CZ" b="1" dirty="0" smtClean="0">
                <a:solidFill>
                  <a:schemeClr val="bg1"/>
                </a:solidFill>
              </a:rPr>
              <a:t>Policie ČR a RSE Project</a:t>
            </a:r>
          </a:p>
        </p:txBody>
      </p:sp>
      <p:sp>
        <p:nvSpPr>
          <p:cNvPr id="13" name="Symbol „Zákaz“ 12"/>
          <p:cNvSpPr/>
          <p:nvPr/>
        </p:nvSpPr>
        <p:spPr>
          <a:xfrm>
            <a:off x="1547664" y="275806"/>
            <a:ext cx="720080" cy="760600"/>
          </a:xfrm>
          <a:prstGeom prst="noSmoking">
            <a:avLst/>
          </a:prstGeom>
          <a:solidFill>
            <a:srgbClr val="FF99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xmlns="" id="{1AE84109-1A01-C243-9EF8-A453DF080F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97" t="52" r="11" b="69729"/>
          <a:stretch/>
        </p:blipFill>
        <p:spPr>
          <a:xfrm>
            <a:off x="-1" y="0"/>
            <a:ext cx="5724129" cy="2080730"/>
          </a:xfrm>
          <a:prstGeom prst="rect">
            <a:avLst/>
          </a:prstGeom>
        </p:spPr>
      </p:pic>
      <p:pic>
        <p:nvPicPr>
          <p:cNvPr id="1026" name="Picture 2" descr="\\NAS\D.Konference\2023\LOGO DK 2023\PNG_3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22" y="197703"/>
            <a:ext cx="5163865" cy="167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859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6" presetClass="entr" presetSubtype="37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Obrázek 15">
            <a:extLst>
              <a:ext uri="{FF2B5EF4-FFF2-40B4-BE49-F238E27FC236}">
                <a16:creationId xmlns:a16="http://schemas.microsoft.com/office/drawing/2014/main" xmlns="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/>
          <a:stretch/>
        </p:blipFill>
        <p:spPr>
          <a:xfrm>
            <a:off x="0" y="0"/>
            <a:ext cx="9144000" cy="687189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489848"/>
            <a:ext cx="9144000" cy="136815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733256"/>
            <a:ext cx="1363793" cy="97255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xmlns="" id="{B7BE0592-1842-B04C-B1FF-C299AFE8F50D}"/>
              </a:ext>
            </a:extLst>
          </p:cNvPr>
          <p:cNvSpPr txBox="1"/>
          <p:nvPr/>
        </p:nvSpPr>
        <p:spPr>
          <a:xfrm>
            <a:off x="-2772816" y="8129587"/>
            <a:ext cx="5328592" cy="400110"/>
          </a:xfrm>
          <a:prstGeom prst="rect">
            <a:avLst/>
          </a:prstGeom>
          <a:solidFill>
            <a:srgbClr val="F18878"/>
          </a:solidFill>
        </p:spPr>
        <p:txBody>
          <a:bodyPr wrap="square" rtlCol="0">
            <a:spAutoFit/>
          </a:bodyPr>
          <a:lstStyle/>
          <a:p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VÝBĚR RIZIKOVÝCH MÍST</a:t>
            </a:r>
          </a:p>
        </p:txBody>
      </p:sp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:a16="http://schemas.microsoft.com/office/drawing/2014/main" xmlns="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Lokalita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Zástupný symbol pro obsah 2"/>
          <p:cNvSpPr>
            <a:spLocks noGrp="1"/>
          </p:cNvSpPr>
          <p:nvPr>
            <p:ph idx="1"/>
          </p:nvPr>
        </p:nvSpPr>
        <p:spPr>
          <a:xfrm>
            <a:off x="0" y="1419725"/>
            <a:ext cx="9131205" cy="2016224"/>
          </a:xfrm>
          <a:solidFill>
            <a:schemeClr val="bg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endParaRPr lang="pl-PL" sz="3600" b="1" dirty="0" smtClean="0">
              <a:solidFill>
                <a:srgbClr val="46787B"/>
              </a:solidFill>
            </a:endParaRPr>
          </a:p>
          <a:p>
            <a:pPr algn="ctr"/>
            <a:r>
              <a:rPr lang="pl-PL" sz="3600" b="1" dirty="0" smtClean="0">
                <a:solidFill>
                  <a:srgbClr val="46787B"/>
                </a:solidFill>
              </a:rPr>
              <a:t>Křižovatka ulic Výstavní a Zelená v Ostravě</a:t>
            </a:r>
          </a:p>
        </p:txBody>
      </p:sp>
      <p:pic>
        <p:nvPicPr>
          <p:cNvPr id="2051" name="Picture 3" descr="\\NAS\D.Konference\2023\LOGO DK 2023\PNG_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934" y="5644746"/>
            <a:ext cx="3157042" cy="1024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607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/>
          <p:cNvGrpSpPr/>
          <p:nvPr/>
        </p:nvGrpSpPr>
        <p:grpSpPr>
          <a:xfrm>
            <a:off x="0" y="-172218"/>
            <a:ext cx="9252897" cy="7030218"/>
            <a:chOff x="0" y="-172218"/>
            <a:chExt cx="9252897" cy="7030218"/>
          </a:xfrm>
        </p:grpSpPr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xmlns="" id="{ECA7AA2D-764B-0A40-ADF0-DA567DECFC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046" r="16706" b="4005"/>
            <a:stretch/>
          </p:blipFill>
          <p:spPr>
            <a:xfrm>
              <a:off x="0" y="5877272"/>
              <a:ext cx="9144000" cy="980728"/>
            </a:xfrm>
            <a:prstGeom prst="rect">
              <a:avLst/>
            </a:prstGeom>
          </p:spPr>
        </p:pic>
        <p:pic>
          <p:nvPicPr>
            <p:cNvPr id="10" name="Obrázek 9">
              <a:extLst>
                <a:ext uri="{FF2B5EF4-FFF2-40B4-BE49-F238E27FC236}">
                  <a16:creationId xmlns:a16="http://schemas.microsoft.com/office/drawing/2014/main" xmlns="" id="{C4AA14BE-13D5-EF4E-85B6-BDB12BD69A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706" b="80652"/>
            <a:stretch/>
          </p:blipFill>
          <p:spPr>
            <a:xfrm>
              <a:off x="0" y="0"/>
              <a:ext cx="9144000" cy="1326869"/>
            </a:xfrm>
            <a:prstGeom prst="rect">
              <a:avLst/>
            </a:prstGeom>
          </p:spPr>
        </p:pic>
        <p:pic>
          <p:nvPicPr>
            <p:cNvPr id="12" name="Obrázek 11" descr="Obsah obrázku LEGO, hračka, muž&#10;&#10;Popis byl vytvořen automaticky">
              <a:extLst>
                <a:ext uri="{FF2B5EF4-FFF2-40B4-BE49-F238E27FC236}">
                  <a16:creationId xmlns:a16="http://schemas.microsoft.com/office/drawing/2014/main" xmlns="" id="{7A4DC78D-FAA5-5149-B4D3-2183100E5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6096" y="-172218"/>
              <a:ext cx="3816801" cy="1873026"/>
            </a:xfrm>
            <a:prstGeom prst="rect">
              <a:avLst/>
            </a:prstGeom>
          </p:spPr>
        </p:pic>
      </p:grpSp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>
                <a:solidFill>
                  <a:schemeClr val="bg1"/>
                </a:solidFill>
                <a:latin typeface="+mn-lt"/>
              </a:rPr>
              <a:t>Křižovatka ulic </a:t>
            </a:r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/>
            </a:r>
            <a:br>
              <a:rPr lang="pl-PL" sz="4000" b="1" dirty="0" smtClean="0">
                <a:solidFill>
                  <a:schemeClr val="bg1"/>
                </a:solidFill>
                <a:latin typeface="+mn-lt"/>
              </a:rPr>
            </a:br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Výstavní x Zelená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82"/>
          <a:stretch/>
        </p:blipFill>
        <p:spPr bwMode="auto">
          <a:xfrm>
            <a:off x="0" y="1355016"/>
            <a:ext cx="9144000" cy="4501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7" name="TextovéPole 16"/>
          <p:cNvSpPr txBox="1"/>
          <p:nvPr/>
        </p:nvSpPr>
        <p:spPr>
          <a:xfrm>
            <a:off x="7816147" y="5559075"/>
            <a:ext cx="1292277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>
                <a:solidFill>
                  <a:schemeClr val="bg1">
                    <a:lumMod val="65000"/>
                  </a:schemeClr>
                </a:solidFill>
              </a:rPr>
              <a:t>www.dopravniinfo.cz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11127424" y="4797152"/>
            <a:ext cx="859466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www.cuzk.cz</a:t>
            </a:r>
            <a:endParaRPr lang="cs-CZ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20" name="Přímá spojnice se šipkou 19"/>
          <p:cNvCxnSpPr/>
          <p:nvPr/>
        </p:nvCxnSpPr>
        <p:spPr>
          <a:xfrm flipH="1" flipV="1">
            <a:off x="5220072" y="4005064"/>
            <a:ext cx="1008112" cy="540060"/>
          </a:xfrm>
          <a:prstGeom prst="straightConnector1">
            <a:avLst/>
          </a:prstGeom>
          <a:ln w="317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ál 20"/>
          <p:cNvSpPr/>
          <p:nvPr/>
        </p:nvSpPr>
        <p:spPr>
          <a:xfrm rot="4964989">
            <a:off x="4866877" y="3729157"/>
            <a:ext cx="163305" cy="157645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86" r="6505"/>
          <a:stretch/>
        </p:blipFill>
        <p:spPr>
          <a:xfrm>
            <a:off x="-1" y="1340768"/>
            <a:ext cx="9144001" cy="4536504"/>
          </a:xfrm>
          <a:prstGeom prst="rect">
            <a:avLst/>
          </a:prstGeom>
        </p:spPr>
      </p:pic>
      <p:sp>
        <p:nvSpPr>
          <p:cNvPr id="19" name="TextovéPole 18"/>
          <p:cNvSpPr txBox="1"/>
          <p:nvPr/>
        </p:nvSpPr>
        <p:spPr>
          <a:xfrm>
            <a:off x="8226826" y="5597799"/>
            <a:ext cx="917174" cy="246189"/>
          </a:xfrm>
          <a:prstGeom prst="rect">
            <a:avLst/>
          </a:prstGeom>
          <a:noFill/>
        </p:spPr>
        <p:txBody>
          <a:bodyPr wrap="none" lIns="91408" tIns="45704" rIns="91408" bIns="45704" rtlCol="0">
            <a:spAutoFit/>
          </a:bodyPr>
          <a:lstStyle/>
          <a:p>
            <a:r>
              <a:rPr lang="cs-CZ" sz="1000" dirty="0" smtClean="0">
                <a:solidFill>
                  <a:schemeClr val="bg1">
                    <a:lumMod val="65000"/>
                  </a:schemeClr>
                </a:solidFill>
              </a:rPr>
              <a:t>www.mapy.cz</a:t>
            </a:r>
            <a:endParaRPr lang="cs-CZ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8" name="Obrázek 37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24" y="1355016"/>
            <a:ext cx="8050750" cy="4530377"/>
          </a:xfrm>
          <a:prstGeom prst="rect">
            <a:avLst/>
          </a:prstGeom>
        </p:spPr>
      </p:pic>
      <p:pic>
        <p:nvPicPr>
          <p:cNvPr id="25" name="Obrázek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51" y="5947936"/>
            <a:ext cx="1314569" cy="937448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xmlns="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947936"/>
            <a:ext cx="2470632" cy="801840"/>
          </a:xfrm>
          <a:prstGeom prst="rect">
            <a:avLst/>
          </a:prstGeom>
        </p:spPr>
      </p:pic>
      <p:pic>
        <p:nvPicPr>
          <p:cNvPr id="27" name="Obrázek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25" y="1340347"/>
            <a:ext cx="8050750" cy="4530376"/>
          </a:xfrm>
          <a:prstGeom prst="rect">
            <a:avLst/>
          </a:prstGeom>
        </p:spPr>
      </p:pic>
      <p:pic>
        <p:nvPicPr>
          <p:cNvPr id="28" name="Obrázek 27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27" y="1326869"/>
            <a:ext cx="8050748" cy="4530376"/>
          </a:xfrm>
          <a:prstGeom prst="rect">
            <a:avLst/>
          </a:prstGeom>
        </p:spPr>
      </p:pic>
      <p:pic>
        <p:nvPicPr>
          <p:cNvPr id="29" name="Obrázek 28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27" y="1355162"/>
            <a:ext cx="8050748" cy="4530375"/>
          </a:xfrm>
          <a:prstGeom prst="rect">
            <a:avLst/>
          </a:prstGeom>
        </p:spPr>
      </p:pic>
      <p:pic>
        <p:nvPicPr>
          <p:cNvPr id="30" name="Obrázek 29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88" y="1340768"/>
            <a:ext cx="8050747" cy="4530375"/>
          </a:xfrm>
          <a:prstGeom prst="rect">
            <a:avLst/>
          </a:prstGeom>
        </p:spPr>
      </p:pic>
      <p:pic>
        <p:nvPicPr>
          <p:cNvPr id="41" name="Obrázek 40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87" y="1340347"/>
            <a:ext cx="8050747" cy="4530374"/>
          </a:xfrm>
          <a:prstGeom prst="rect">
            <a:avLst/>
          </a:prstGeom>
        </p:spPr>
      </p:pic>
      <p:pic>
        <p:nvPicPr>
          <p:cNvPr id="42" name="Obrázek 41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30" y="1340347"/>
            <a:ext cx="8050745" cy="4530374"/>
          </a:xfrm>
          <a:prstGeom prst="rect">
            <a:avLst/>
          </a:prstGeom>
        </p:spPr>
      </p:pic>
      <p:pic>
        <p:nvPicPr>
          <p:cNvPr id="43" name="Obrázek 4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630" y="1343833"/>
            <a:ext cx="8050745" cy="453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63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8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 animBg="1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877272"/>
            <a:ext cx="9144000" cy="98072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:a16="http://schemas.microsoft.com/office/drawing/2014/main" xmlns="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Popis místa, úseku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Zástupný symbol pro obsah 2"/>
          <p:cNvSpPr>
            <a:spLocks noGrp="1"/>
          </p:cNvSpPr>
          <p:nvPr>
            <p:ph idx="1"/>
          </p:nvPr>
        </p:nvSpPr>
        <p:spPr>
          <a:xfrm>
            <a:off x="0" y="1416630"/>
            <a:ext cx="9144000" cy="4388634"/>
          </a:xfrm>
          <a:ln>
            <a:noFill/>
          </a:ln>
        </p:spPr>
        <p:txBody>
          <a:bodyPr>
            <a:noAutofit/>
          </a:bodyPr>
          <a:lstStyle/>
          <a:p>
            <a:r>
              <a:rPr lang="cs-CZ" sz="2800" dirty="0" smtClean="0"/>
              <a:t>Průsečná křižovatka dvou místních komunikací</a:t>
            </a:r>
          </a:p>
          <a:p>
            <a:r>
              <a:rPr lang="cs-CZ" sz="2400" dirty="0" smtClean="0"/>
              <a:t>Ul. Výstavní: spojnice obvodu Vítkovice a sídliště </a:t>
            </a:r>
            <a:r>
              <a:rPr lang="cs-CZ" sz="2400" dirty="0" err="1" smtClean="0"/>
              <a:t>Fifejdy</a:t>
            </a:r>
            <a:r>
              <a:rPr lang="cs-CZ" sz="2400" dirty="0" smtClean="0"/>
              <a:t>, propojuje páteřní komunikace města (ul. 28. října, Ruská, Rudná), příjezd k OC</a:t>
            </a:r>
            <a:r>
              <a:rPr lang="cs-CZ" sz="2000" dirty="0"/>
              <a:t/>
            </a:r>
            <a:br>
              <a:rPr lang="cs-CZ" sz="2000" dirty="0"/>
            </a:br>
            <a:r>
              <a:rPr lang="cs-CZ" sz="2400" dirty="0" smtClean="0"/>
              <a:t>Ul. Zelená: propojuje sídliště v </a:t>
            </a:r>
            <a:r>
              <a:rPr lang="cs-CZ" sz="2400" dirty="0" err="1" smtClean="0"/>
              <a:t>Mar</a:t>
            </a:r>
            <a:r>
              <a:rPr lang="cs-CZ" sz="2400" dirty="0" smtClean="0"/>
              <a:t>. Horách a Mor. Ostrava, souběžná s se silnicí II/479  </a:t>
            </a:r>
            <a:r>
              <a:rPr lang="cs-CZ" sz="2400" dirty="0" smtClean="0"/>
              <a:t>(ul. 28. října)</a:t>
            </a:r>
            <a:endParaRPr lang="cs-CZ" sz="2400" dirty="0" smtClean="0"/>
          </a:p>
          <a:p>
            <a:r>
              <a:rPr lang="cs-CZ" sz="2600" dirty="0" smtClean="0"/>
              <a:t>Hl. kom: ul. Výstavní, směrově přímá, dvoupruhová, levé odbočovací pruhy, přechody pro chodce </a:t>
            </a:r>
            <a:r>
              <a:rPr lang="cs-CZ" sz="2600" dirty="0"/>
              <a:t>+ BPÚ, úhel křížení 90°</a:t>
            </a:r>
            <a:endParaRPr lang="cs-CZ" sz="2600" dirty="0" smtClean="0"/>
          </a:p>
          <a:p>
            <a:r>
              <a:rPr lang="cs-CZ" sz="2600" dirty="0"/>
              <a:t>Vedl</a:t>
            </a:r>
            <a:r>
              <a:rPr lang="cs-CZ" sz="2600" dirty="0" smtClean="0"/>
              <a:t>.: SDZ P4 Dej </a:t>
            </a:r>
            <a:r>
              <a:rPr lang="cs-CZ" sz="2600" dirty="0" smtClean="0"/>
              <a:t>přednost (</a:t>
            </a:r>
            <a:r>
              <a:rPr lang="cs-CZ" sz="2600" dirty="0" err="1" smtClean="0"/>
              <a:t>zv</a:t>
            </a:r>
            <a:r>
              <a:rPr lang="cs-CZ" sz="2600" dirty="0" smtClean="0"/>
              <a:t>.), </a:t>
            </a:r>
            <a:r>
              <a:rPr lang="cs-CZ" sz="2600" dirty="0" smtClean="0"/>
              <a:t>dvoupruhové, směrové přímé</a:t>
            </a:r>
            <a:r>
              <a:rPr lang="cs-CZ" sz="2600" dirty="0" smtClean="0"/>
              <a:t>, </a:t>
            </a:r>
            <a:br>
              <a:rPr lang="cs-CZ" sz="2600" dirty="0" smtClean="0"/>
            </a:br>
            <a:r>
              <a:rPr lang="cs-CZ" sz="2600" dirty="0" smtClean="0"/>
              <a:t>bez </a:t>
            </a:r>
            <a:r>
              <a:rPr lang="cs-CZ" sz="2600" dirty="0" smtClean="0"/>
              <a:t>přídatných pruhů, přechody + přejezd, zákaz NA a traktorů</a:t>
            </a:r>
          </a:p>
          <a:p>
            <a:r>
              <a:rPr lang="cs-CZ" sz="2600" dirty="0" smtClean="0"/>
              <a:t>Okolí</a:t>
            </a:r>
            <a:r>
              <a:rPr lang="cs-CZ" sz="2600" dirty="0"/>
              <a:t>: </a:t>
            </a:r>
            <a:r>
              <a:rPr lang="cs-CZ" sz="2600" dirty="0" smtClean="0"/>
              <a:t>sídliště, chodníky oboustranné, cyklostezka podél hl., stromořadí podél hl., veřejné osvětlení, BUS zastávky</a:t>
            </a:r>
            <a:endParaRPr lang="cs-CZ" sz="2600" dirty="0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51" y="5947936"/>
            <a:ext cx="1314569" cy="937448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xmlns="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947936"/>
            <a:ext cx="2470632" cy="80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14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6781594"/>
            <a:ext cx="9144000" cy="7640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946" y="6005028"/>
            <a:ext cx="1153001" cy="81476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:a16="http://schemas.microsoft.com/office/drawing/2014/main" xmlns="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Nehodovost místa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Zástupný symbol pro obsah 2"/>
          <p:cNvSpPr>
            <a:spLocks noGrp="1"/>
          </p:cNvSpPr>
          <p:nvPr>
            <p:ph idx="1"/>
          </p:nvPr>
        </p:nvSpPr>
        <p:spPr>
          <a:xfrm>
            <a:off x="-27231" y="1508104"/>
            <a:ext cx="9144000" cy="5349896"/>
          </a:xfrm>
          <a:ln>
            <a:noFill/>
          </a:ln>
        </p:spPr>
        <p:txBody>
          <a:bodyPr>
            <a:normAutofit/>
          </a:bodyPr>
          <a:lstStyle/>
          <a:p>
            <a:r>
              <a:rPr lang="cs-CZ" sz="3000" dirty="0"/>
              <a:t>Od </a:t>
            </a:r>
            <a:r>
              <a:rPr lang="cs-CZ" sz="3000" dirty="0" smtClean="0"/>
              <a:t>01/2019 </a:t>
            </a:r>
            <a:r>
              <a:rPr lang="cs-CZ" sz="3000" dirty="0"/>
              <a:t>celkem </a:t>
            </a:r>
            <a:r>
              <a:rPr lang="cs-CZ" sz="3000" dirty="0" smtClean="0"/>
              <a:t>23 nehod (šetřených PČR) </a:t>
            </a:r>
            <a:endParaRPr lang="cs-CZ" sz="3000" dirty="0"/>
          </a:p>
          <a:p>
            <a:r>
              <a:rPr lang="cs-CZ" sz="3000" dirty="0" smtClean="0"/>
              <a:t>Následky: 9 osob lehce zraněno</a:t>
            </a:r>
            <a:endParaRPr lang="cs-CZ" sz="3000" dirty="0"/>
          </a:p>
          <a:p>
            <a:r>
              <a:rPr lang="cs-CZ" sz="3000" dirty="0" smtClean="0"/>
              <a:t>Nejčastější druh nehody: </a:t>
            </a:r>
            <a:br>
              <a:rPr lang="cs-CZ" sz="3000" dirty="0" smtClean="0"/>
            </a:br>
            <a:r>
              <a:rPr lang="cs-CZ" sz="3000" dirty="0" smtClean="0"/>
              <a:t>	Srážka </a:t>
            </a:r>
            <a:r>
              <a:rPr lang="cs-CZ" sz="3000" dirty="0"/>
              <a:t>s </a:t>
            </a:r>
            <a:r>
              <a:rPr lang="cs-CZ" sz="3000" dirty="0" smtClean="0"/>
              <a:t>voz 19x </a:t>
            </a:r>
            <a:r>
              <a:rPr lang="cs-CZ" sz="2600" dirty="0" smtClean="0"/>
              <a:t>(9L)</a:t>
            </a:r>
            <a:endParaRPr lang="cs-CZ" sz="3000" dirty="0" smtClean="0"/>
          </a:p>
          <a:p>
            <a:r>
              <a:rPr lang="cs-CZ" sz="3000" dirty="0" smtClean="0"/>
              <a:t>Nejčastější příčina: </a:t>
            </a:r>
            <a:br>
              <a:rPr lang="cs-CZ" sz="3000" dirty="0" smtClean="0"/>
            </a:br>
            <a:r>
              <a:rPr lang="cs-CZ" sz="3000" dirty="0"/>
              <a:t>	Proti příkazu </a:t>
            </a:r>
            <a:r>
              <a:rPr lang="cs-CZ" sz="3000" dirty="0" smtClean="0"/>
              <a:t>Dej </a:t>
            </a:r>
            <a:r>
              <a:rPr lang="cs-CZ" sz="3000" dirty="0"/>
              <a:t>přednost </a:t>
            </a:r>
            <a:r>
              <a:rPr lang="cs-CZ" sz="3000" dirty="0" smtClean="0"/>
              <a:t>16x </a:t>
            </a:r>
            <a:r>
              <a:rPr lang="cs-CZ" sz="2600" dirty="0" smtClean="0"/>
              <a:t>(8L</a:t>
            </a:r>
            <a:r>
              <a:rPr lang="cs-CZ" sz="2600" dirty="0"/>
              <a:t>), </a:t>
            </a:r>
            <a:r>
              <a:rPr lang="cs-CZ" sz="2600" dirty="0" smtClean="0"/>
              <a:t>	</a:t>
            </a:r>
          </a:p>
          <a:p>
            <a:r>
              <a:rPr lang="cs-CZ" sz="3000" dirty="0" smtClean="0"/>
              <a:t>Ve dne </a:t>
            </a:r>
            <a:r>
              <a:rPr lang="cs-CZ" sz="2600" dirty="0"/>
              <a:t>za nezhoršené vid.:  </a:t>
            </a:r>
            <a:r>
              <a:rPr lang="cs-CZ" sz="3000" dirty="0" smtClean="0"/>
              <a:t>20x </a:t>
            </a:r>
            <a:r>
              <a:rPr lang="cs-CZ" sz="2600" dirty="0" smtClean="0"/>
              <a:t>(7L); za </a:t>
            </a:r>
            <a:r>
              <a:rPr lang="cs-CZ" sz="2600" dirty="0"/>
              <a:t>sucha </a:t>
            </a:r>
            <a:r>
              <a:rPr lang="cs-CZ" sz="2600" dirty="0" smtClean="0"/>
              <a:t>15x (5L); </a:t>
            </a:r>
            <a:r>
              <a:rPr lang="cs-CZ" sz="3000" dirty="0" smtClean="0"/>
              <a:t> </a:t>
            </a:r>
            <a:r>
              <a:rPr lang="cs-CZ" sz="3000" dirty="0"/>
              <a:t/>
            </a:r>
            <a:br>
              <a:rPr lang="cs-CZ" sz="3000" dirty="0"/>
            </a:br>
            <a:r>
              <a:rPr lang="cs-CZ" sz="2600" dirty="0" smtClean="0"/>
              <a:t>nehody v </a:t>
            </a:r>
            <a:r>
              <a:rPr lang="cs-CZ" sz="2600" dirty="0" err="1" smtClean="0"/>
              <a:t>prac</a:t>
            </a:r>
            <a:r>
              <a:rPr lang="cs-CZ" sz="2600" dirty="0" smtClean="0"/>
              <a:t>. dny (22x), mezi 8-17 (17x); 	2023-24: 9x (5L)</a:t>
            </a:r>
          </a:p>
          <a:p>
            <a:r>
              <a:rPr lang="cs-CZ" sz="2600" dirty="0" smtClean="0"/>
              <a:t>Zavinění </a:t>
            </a:r>
            <a:r>
              <a:rPr lang="cs-CZ" sz="2600" dirty="0"/>
              <a:t>	</a:t>
            </a:r>
            <a:r>
              <a:rPr lang="cs-CZ" sz="2600" dirty="0" smtClean="0"/>
              <a:t>také cyklista a řidiči NA (4x)</a:t>
            </a:r>
          </a:p>
          <a:p>
            <a:r>
              <a:rPr lang="cs-CZ" sz="3000" dirty="0" smtClean="0"/>
              <a:t>Nebezpečné vlivy, prvky: </a:t>
            </a:r>
            <a:r>
              <a:rPr lang="cs-CZ" sz="3400" dirty="0" smtClean="0"/>
              <a:t/>
            </a:r>
            <a:br>
              <a:rPr lang="cs-CZ" sz="3400" dirty="0" smtClean="0"/>
            </a:br>
            <a:r>
              <a:rPr lang="cs-CZ" sz="3400" dirty="0" smtClean="0"/>
              <a:t>Psychologická přednost, zahlcení křižovatky </a:t>
            </a:r>
            <a:endParaRPr lang="cs-CZ" sz="3000" dirty="0" smtClean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82" y="1326869"/>
            <a:ext cx="7254435" cy="544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283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6484222"/>
            <a:ext cx="9144000" cy="37377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:a16="http://schemas.microsoft.com/office/drawing/2014/main" xmlns="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>
                <a:solidFill>
                  <a:schemeClr val="bg1"/>
                </a:solidFill>
                <a:latin typeface="+mn-lt"/>
              </a:rPr>
              <a:t>Křižovatka ulic </a:t>
            </a:r>
            <a:br>
              <a:rPr lang="pl-PL" sz="4000" b="1" dirty="0">
                <a:solidFill>
                  <a:schemeClr val="bg1"/>
                </a:solidFill>
                <a:latin typeface="+mn-lt"/>
              </a:rPr>
            </a:br>
            <a:r>
              <a:rPr lang="pl-PL" sz="4000" b="1" dirty="0">
                <a:solidFill>
                  <a:schemeClr val="bg1"/>
                </a:solidFill>
                <a:latin typeface="+mn-lt"/>
              </a:rPr>
              <a:t>Výstavní x Zelená</a:t>
            </a:r>
          </a:p>
        </p:txBody>
      </p:sp>
      <p:sp>
        <p:nvSpPr>
          <p:cNvPr id="22" name="Symbol „Zákaz“ 21"/>
          <p:cNvSpPr/>
          <p:nvPr/>
        </p:nvSpPr>
        <p:spPr>
          <a:xfrm>
            <a:off x="11124728" y="4437112"/>
            <a:ext cx="1944216" cy="1800200"/>
          </a:xfrm>
          <a:prstGeom prst="noSmoking">
            <a:avLst/>
          </a:prstGeom>
          <a:solidFill>
            <a:srgbClr val="FF99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19" name="Obrázek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9152000" cy="5148000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9152000" cy="5148000"/>
          </a:xfrm>
          <a:prstGeom prst="rect">
            <a:avLst/>
          </a:prstGeom>
        </p:spPr>
      </p:pic>
      <p:pic>
        <p:nvPicPr>
          <p:cNvPr id="26" name="Obrázek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5600"/>
            <a:ext cx="9152000" cy="5126639"/>
          </a:xfrm>
          <a:prstGeom prst="rect">
            <a:avLst/>
          </a:prstGeom>
        </p:spPr>
      </p:pic>
      <p:pic>
        <p:nvPicPr>
          <p:cNvPr id="27" name="Obrázek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5600"/>
            <a:ext cx="9152000" cy="5126639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5600"/>
            <a:ext cx="9152000" cy="5148000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5600"/>
            <a:ext cx="9152000" cy="51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25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ECA7AA2D-764B-0A40-ADF0-DA567DECFC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6" r="16706" b="4005"/>
          <a:stretch/>
        </p:blipFill>
        <p:spPr>
          <a:xfrm>
            <a:off x="0" y="5877272"/>
            <a:ext cx="9144000" cy="98072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xmlns="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 b="80652"/>
          <a:stretch/>
        </p:blipFill>
        <p:spPr>
          <a:xfrm>
            <a:off x="0" y="0"/>
            <a:ext cx="9144000" cy="1326869"/>
          </a:xfrm>
          <a:prstGeom prst="rect">
            <a:avLst/>
          </a:prstGeom>
        </p:spPr>
      </p:pic>
      <p:pic>
        <p:nvPicPr>
          <p:cNvPr id="12" name="Obrázek 11" descr="Obsah obrázku LEGO, hračka, muž&#10;&#10;Popis byl vytvořen automaticky">
            <a:extLst>
              <a:ext uri="{FF2B5EF4-FFF2-40B4-BE49-F238E27FC236}">
                <a16:creationId xmlns:a16="http://schemas.microsoft.com/office/drawing/2014/main" xmlns="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-172218"/>
            <a:ext cx="3816801" cy="1873026"/>
          </a:xfrm>
          <a:prstGeom prst="rect">
            <a:avLst/>
          </a:prstGeom>
        </p:spPr>
      </p:pic>
      <p:sp>
        <p:nvSpPr>
          <p:cNvPr id="14" name="Nadpis 1"/>
          <p:cNvSpPr txBox="1">
            <a:spLocks/>
          </p:cNvSpPr>
          <p:nvPr/>
        </p:nvSpPr>
        <p:spPr>
          <a:xfrm>
            <a:off x="273415" y="91934"/>
            <a:ext cx="64807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4000" b="1" dirty="0" smtClean="0">
                <a:solidFill>
                  <a:schemeClr val="bg1"/>
                </a:solidFill>
                <a:latin typeface="+mn-lt"/>
              </a:rPr>
              <a:t>Návrhy úprav</a:t>
            </a:r>
            <a:endParaRPr lang="pl-PL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xmlns="" id="{48C43A74-C49C-6847-8F9C-726272DF5DAC}"/>
              </a:ext>
            </a:extLst>
          </p:cNvPr>
          <p:cNvSpPr/>
          <p:nvPr/>
        </p:nvSpPr>
        <p:spPr>
          <a:xfrm>
            <a:off x="0" y="1295049"/>
            <a:ext cx="9144000" cy="45719"/>
          </a:xfrm>
          <a:prstGeom prst="rect">
            <a:avLst/>
          </a:prstGeom>
          <a:solidFill>
            <a:srgbClr val="F1887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41" y="1343508"/>
            <a:ext cx="8053496" cy="4530091"/>
          </a:xfrm>
          <a:prstGeom prst="rect">
            <a:avLst/>
          </a:prstGeom>
        </p:spPr>
      </p:pic>
      <p:sp>
        <p:nvSpPr>
          <p:cNvPr id="27" name="Zástupný symbol pro obsah 2"/>
          <p:cNvSpPr>
            <a:spLocks noGrp="1"/>
          </p:cNvSpPr>
          <p:nvPr>
            <p:ph idx="1"/>
          </p:nvPr>
        </p:nvSpPr>
        <p:spPr>
          <a:xfrm>
            <a:off x="686008" y="1460440"/>
            <a:ext cx="6639033" cy="480735"/>
          </a:xfrm>
          <a:ln>
            <a:noFill/>
          </a:ln>
        </p:spPr>
        <p:txBody>
          <a:bodyPr>
            <a:noAutofit/>
          </a:bodyPr>
          <a:lstStyle/>
          <a:p>
            <a:r>
              <a:rPr lang="cs-CZ" sz="2800" dirty="0" smtClean="0">
                <a:ln w="12700" cmpd="sng">
                  <a:solidFill>
                    <a:srgbClr val="46787B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Doplnění vodorovného značení</a:t>
            </a:r>
            <a:endParaRPr lang="cs-CZ" sz="2800" dirty="0" smtClean="0">
              <a:ln w="12700" cmpd="sng">
                <a:solidFill>
                  <a:srgbClr val="46787B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r>
              <a:rPr lang="cs-CZ" sz="2800" dirty="0" smtClean="0">
                <a:ln w="12700" cmpd="sng">
                  <a:solidFill>
                    <a:srgbClr val="46787B"/>
                  </a:solidFill>
                  <a:prstDash val="solid"/>
                </a:ln>
                <a:solidFill>
                  <a:srgbClr val="FFFF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Okružní křižovatka</a:t>
            </a:r>
          </a:p>
          <a:p>
            <a:pPr marL="0" indent="0">
              <a:buNone/>
            </a:pPr>
            <a:endParaRPr lang="cs-CZ" sz="2800" dirty="0">
              <a:ln w="12700" cmpd="sng">
                <a:solidFill>
                  <a:srgbClr val="46787B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marL="0" indent="0">
              <a:buNone/>
            </a:pPr>
            <a:endParaRPr lang="cs-CZ" sz="2800" dirty="0" smtClean="0"/>
          </a:p>
        </p:txBody>
      </p:sp>
      <p:sp>
        <p:nvSpPr>
          <p:cNvPr id="13" name="Symbol „Zákaz“ 12"/>
          <p:cNvSpPr/>
          <p:nvPr/>
        </p:nvSpPr>
        <p:spPr>
          <a:xfrm>
            <a:off x="10548664" y="3212976"/>
            <a:ext cx="1944216" cy="1800200"/>
          </a:xfrm>
          <a:prstGeom prst="noSmoking">
            <a:avLst/>
          </a:prstGeom>
          <a:solidFill>
            <a:srgbClr val="FF9900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pic>
        <p:nvPicPr>
          <p:cNvPr id="17" name="Obrázek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951" y="5947936"/>
            <a:ext cx="1314569" cy="937448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xmlns="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947936"/>
            <a:ext cx="2470632" cy="80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38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C4AA14BE-13D5-EF4E-85B6-BDB12BD69A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06"/>
          <a:stretch/>
        </p:blipFill>
        <p:spPr>
          <a:xfrm>
            <a:off x="0" y="0"/>
            <a:ext cx="9144000" cy="6871899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xmlns="" id="{C275668F-E393-634F-BD30-0758118832E1}"/>
              </a:ext>
            </a:extLst>
          </p:cNvPr>
          <p:cNvSpPr txBox="1"/>
          <p:nvPr/>
        </p:nvSpPr>
        <p:spPr>
          <a:xfrm>
            <a:off x="1331639" y="3409836"/>
            <a:ext cx="4104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prstClr val="white"/>
                </a:solidFill>
              </a:rPr>
              <a:t>Děkuji za </a:t>
            </a:r>
            <a:r>
              <a:rPr lang="cs-CZ" sz="2800" b="1" dirty="0" smtClean="0">
                <a:solidFill>
                  <a:prstClr val="white"/>
                </a:solidFill>
              </a:rPr>
              <a:t>pozornost </a:t>
            </a:r>
            <a:endParaRPr lang="cs-CZ" sz="2800" b="1" dirty="0">
              <a:solidFill>
                <a:prstClr val="white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650856" y="5877272"/>
            <a:ext cx="4505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prstClr val="white"/>
                </a:solidFill>
                <a:ea typeface="+mj-ea"/>
                <a:cs typeface="+mj-cs"/>
              </a:rPr>
              <a:t>www.rseproject.cz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81C029F9-5A7A-2C49-95BF-43486F5C76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542" y="4797152"/>
            <a:ext cx="1738370" cy="1239670"/>
          </a:xfrm>
          <a:prstGeom prst="rect">
            <a:avLst/>
          </a:prstGeom>
        </p:spPr>
      </p:pic>
      <p:pic>
        <p:nvPicPr>
          <p:cNvPr id="11" name="Obrázek 10" descr="Obsah obrázku LEGO, hračka, muž&#10;&#10;Popis byl vytvořen automaticky">
            <a:extLst>
              <a:ext uri="{FF2B5EF4-FFF2-40B4-BE49-F238E27FC236}">
                <a16:creationId xmlns:a16="http://schemas.microsoft.com/office/drawing/2014/main" xmlns="" id="{7A4DC78D-FAA5-5149-B4D3-2183100E5A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1592" y="475854"/>
            <a:ext cx="3816801" cy="1873026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xmlns="" id="{070EF853-3541-F64C-A3E0-A54ED9E85B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48" y="620688"/>
            <a:ext cx="4433508" cy="144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18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95449</TotalTime>
  <Words>563</Words>
  <Application>Microsoft Office PowerPoint</Application>
  <PresentationFormat>Předvádění na obrazovce (4:3)</PresentationFormat>
  <Paragraphs>70</Paragraphs>
  <Slides>8</Slides>
  <Notes>8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9" baseType="lpstr"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Tom Opluštil</dc:creator>
  <cp:lastModifiedBy>RSE1</cp:lastModifiedBy>
  <cp:revision>1343</cp:revision>
  <cp:lastPrinted>2023-10-24T07:44:26Z</cp:lastPrinted>
  <dcterms:created xsi:type="dcterms:W3CDTF">2017-03-15T09:26:25Z</dcterms:created>
  <dcterms:modified xsi:type="dcterms:W3CDTF">2024-04-22T12:01:25Z</dcterms:modified>
</cp:coreProperties>
</file>