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dvoupruhové silnice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se směrovým obloukem a vrcholovým obloukem. </a:t>
            </a:r>
          </a:p>
          <a:p>
            <a:r>
              <a:rPr lang="cs-CZ" sz="1000" i="1" baseline="0" dirty="0" smtClean="0"/>
              <a:t>Silnice II/324  spojuje silnici I/32 nedaleko Městce Králové ve SČ kraji, pak sídla Nový Bydžov, Nechanice, </a:t>
            </a:r>
            <a:r>
              <a:rPr lang="cs-CZ" sz="1000" i="1" baseline="0" dirty="0" err="1" smtClean="0"/>
              <a:t>H.Králové</a:t>
            </a:r>
            <a:r>
              <a:rPr lang="cs-CZ" sz="1000" i="1" baseline="0" dirty="0" smtClean="0"/>
              <a:t>, Pardubice a Chrudim v sousedním Pardubickém kraji. Mezi HK a Pardubicemi tvoří doprovodnou komunikaci k silnici I/37.  Úsek se nachází mezi městy Nechanice a Hradec Králové, kde silnice II/324 tvoří příjezdovou cestu do krajského města z </a:t>
            </a:r>
            <a:r>
              <a:rPr lang="cs-CZ" sz="1000" i="1" baseline="0" dirty="0" err="1" smtClean="0"/>
              <a:t>bolasti</a:t>
            </a:r>
            <a:r>
              <a:rPr lang="cs-CZ" sz="1000" i="1" baseline="0" dirty="0" smtClean="0"/>
              <a:t> mezi silnicí I/35 a dálnicí D11 v západní části kraje. </a:t>
            </a:r>
          </a:p>
          <a:p>
            <a:r>
              <a:rPr lang="cs-CZ" sz="1000" i="1" baseline="0" dirty="0" smtClean="0"/>
              <a:t>Jedná se dvoupruhovou komunikace s minimálními zpevněnými krajnicemi s asfaltovým povrchem. Rizikovém prvkem trasy je směrový oblouk s parametry odpovídající mezní rychlosti 70km/h umístěným v místě vrcholového oblouku s lome nivelety. Oblouku předchází delší přímé úseky z obou směrů (od HK cca 1km a od </a:t>
            </a:r>
            <a:r>
              <a:rPr lang="cs-CZ" sz="1000" i="1" baseline="0" dirty="0" err="1" smtClean="0"/>
              <a:t>Lubna</a:t>
            </a:r>
            <a:r>
              <a:rPr lang="cs-CZ" sz="1000" i="1" baseline="0" dirty="0" smtClean="0"/>
              <a:t> cca 300m). Dovolená rychlost standardní mimo obec (90km/h). Směrové vedení zajištěno vodicími čarami V4 (0,125) a dělicí plnou čarou v oblasti vrcholového oblouku. Směrové sloupky se nachází pouze v přímých úsecích, v oblouku zcela chybí. Na směrový oblouk je upozorněno výstražným značením A1b a A2a. Z obou směrů je v oblouk umístěna jedna vodicí tabule Z3.  Ve směrovém oblouku jsou zaústěny sjezdy na sousední pole.</a:t>
            </a:r>
          </a:p>
          <a:p>
            <a:r>
              <a:rPr lang="cs-CZ" sz="1000" i="1" baseline="0" dirty="0" smtClean="0"/>
              <a:t>Okolí komunikace tvoří otevřená krajina (pole), na vnější straně směrového oblouku se nachází štěrková plocha přimknutá k silnici. U zakončení směrových oblouků z obou směrů se za horní hranou příkopů nachází ojedinělé stromy, nejspíš pozůstatky stromořadí.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II/324	3,9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8% těžká NA.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dvoupruhové silnice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se směrovým obloukem a vrcholovým obloukem. </a:t>
            </a:r>
          </a:p>
          <a:p>
            <a:r>
              <a:rPr lang="cs-CZ" sz="1000" i="1" baseline="0" dirty="0" smtClean="0"/>
              <a:t>Silnice II/324  spojuje silnici I/32 nedaleko Městce Králové ve SČ kraji, pak sídla Nový Bydžov, Nechanice, </a:t>
            </a:r>
            <a:r>
              <a:rPr lang="cs-CZ" sz="1000" i="1" baseline="0" dirty="0" err="1" smtClean="0"/>
              <a:t>H.Králové</a:t>
            </a:r>
            <a:r>
              <a:rPr lang="cs-CZ" sz="1000" i="1" baseline="0" dirty="0" smtClean="0"/>
              <a:t>, Pardubice a Chrudim v sousedním Pardubickém kraji. Mezi HK a Pardubicemi tvoří doprovodnou komunikaci k silnici I/37.  Úsek se nachází mezi městy Nechanice a Hradec Králové, kde silnice II/324 tvoří příjezdovou cestu do krajského města z </a:t>
            </a:r>
            <a:r>
              <a:rPr lang="cs-CZ" sz="1000" i="1" baseline="0" dirty="0" err="1" smtClean="0"/>
              <a:t>bolasti</a:t>
            </a:r>
            <a:r>
              <a:rPr lang="cs-CZ" sz="1000" i="1" baseline="0" dirty="0" smtClean="0"/>
              <a:t> mezi silnicí I/35 a dálnicí D11 v západní části kraje. </a:t>
            </a:r>
          </a:p>
          <a:p>
            <a:r>
              <a:rPr lang="cs-CZ" sz="1000" i="1" baseline="0" dirty="0" smtClean="0"/>
              <a:t>Jedná se dvoupruhovou komunikace s minimálními zpevněnými krajnicemi s asfaltovým povrchem. Rizikovém prvkem trasy je směrový oblouk s parametry odpovídající mezní rychlosti 70km/h umístěným v místě vrcholového oblouku s lome nivelety. Oblouku předchází delší přímé úseky z obou směrů (od HK cca 1km a od </a:t>
            </a:r>
            <a:r>
              <a:rPr lang="cs-CZ" sz="1000" i="1" baseline="0" dirty="0" err="1" smtClean="0"/>
              <a:t>Lubna</a:t>
            </a:r>
            <a:r>
              <a:rPr lang="cs-CZ" sz="1000" i="1" baseline="0" dirty="0" smtClean="0"/>
              <a:t> cca 300m). Dovolená rychlost standardní mimo obec (90km/h). Směrové vedení zajištěno vodicími čarami V4 (0,125) a dělicí plnou čarou v oblasti vrcholového oblouku. Směrové sloupky se nachází pouze v přímých úsecích, v oblouku zcela chybí. Na směrový oblouk je upozorněno výstražným značením A1b a A2a. Z obou směrů je v oblouk umístěna jedna vodicí tabule Z3.  Ve směrovém oblouku jsou zaústěny sjezdy na sousední pole.</a:t>
            </a:r>
          </a:p>
          <a:p>
            <a:r>
              <a:rPr lang="cs-CZ" sz="1000" i="1" baseline="0" dirty="0" smtClean="0"/>
              <a:t>Okolí komunikace tvoří otevřená krajina (pole), na vnější straně směrového oblouku se nachází štěrková plocha přimknutá k silnici. U zakončení směrových oblouků z obou směrů se za horní hranou příkopů nachází ojedinělé stromy, nejspíš pozůstatky stromořadí.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II/324	3,9 tis voz /24hod z toho 8% těžká NA.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01/2019 celkem 17 nehod (šetřených PČR) </a:t>
            </a:r>
          </a:p>
          <a:p>
            <a:r>
              <a:rPr lang="cs-CZ" sz="1200" dirty="0" smtClean="0"/>
              <a:t>Následky: 9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Havárie 9x (5L); Srážka se zvěří 6x, Srážka s voz 2x (4L)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stavu 8x (8L), DT. stavu 3x (1L)	</a:t>
            </a:r>
          </a:p>
          <a:p>
            <a:r>
              <a:rPr lang="cs-CZ" sz="1200" dirty="0" smtClean="0"/>
              <a:t>Ve dne za nezhoršené vid.:  8x (6L); za mokra 10x (8L);  smyk 9x</a:t>
            </a:r>
            <a:br>
              <a:rPr lang="cs-CZ" sz="1200" dirty="0" smtClean="0"/>
            </a:br>
            <a:r>
              <a:rPr lang="cs-CZ" sz="1200" dirty="0" smtClean="0"/>
              <a:t>2023-24: 5x (4L);			Od 8/2022 bez nehod se zvěří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Kombinace směrového a výškového oblouku, horší čitelnost trasy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14,6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smtClean="0"/>
              <a:t>Přestavba křižovatky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Zvýšení protismykových úprav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17.5.2024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Úsek silnice II/324 u Lubna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silnice II/324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Lubna u Nechanic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897"/>
          <a:stretch/>
        </p:blipFill>
        <p:spPr bwMode="auto">
          <a:xfrm>
            <a:off x="0" y="1340768"/>
            <a:ext cx="9144000" cy="452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3734725" y="2024844"/>
            <a:ext cx="792088" cy="50405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393738" y="2649037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r="5890"/>
          <a:stretch/>
        </p:blipFill>
        <p:spPr>
          <a:xfrm>
            <a:off x="-1" y="1340768"/>
            <a:ext cx="9144001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2" y="1346896"/>
            <a:ext cx="8050750" cy="453037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3" y="1346896"/>
            <a:ext cx="8050749" cy="4530376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3" y="1346897"/>
            <a:ext cx="8050749" cy="4530375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7" y="1340009"/>
            <a:ext cx="8050748" cy="4530375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4" y="1340009"/>
            <a:ext cx="8050748" cy="4530374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6" y="1346898"/>
            <a:ext cx="8050746" cy="45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II/324 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směrovým obloukem</a:t>
            </a:r>
          </a:p>
          <a:p>
            <a:r>
              <a:rPr lang="cs-CZ" sz="2400" dirty="0" smtClean="0"/>
              <a:t>II/324: od I/32 u Městce Králové (SČK), </a:t>
            </a:r>
            <a:r>
              <a:rPr lang="cs-CZ" sz="2400" dirty="0" err="1" smtClean="0"/>
              <a:t>N.Bydžova</a:t>
            </a:r>
            <a:r>
              <a:rPr lang="cs-CZ" sz="2400" dirty="0" smtClean="0"/>
              <a:t>, Nechanic, H. Králové </a:t>
            </a:r>
            <a:r>
              <a:rPr lang="cs-CZ" sz="2000" dirty="0"/>
              <a:t>(D11,D35,I/35,I/37,I/11), </a:t>
            </a:r>
            <a:r>
              <a:rPr lang="cs-CZ" sz="2400" dirty="0"/>
              <a:t>P</a:t>
            </a:r>
            <a:r>
              <a:rPr lang="cs-CZ" sz="2400" dirty="0" smtClean="0"/>
              <a:t>ardubic </a:t>
            </a:r>
            <a:r>
              <a:rPr lang="cs-CZ" sz="2000" dirty="0"/>
              <a:t>(I/2,I/36) </a:t>
            </a:r>
            <a:r>
              <a:rPr lang="cs-CZ" sz="2400" dirty="0" smtClean="0"/>
              <a:t>a Chrudimi </a:t>
            </a:r>
            <a:r>
              <a:rPr lang="cs-CZ" sz="2000" dirty="0" smtClean="0"/>
              <a:t>(I/17,I/37)</a:t>
            </a:r>
            <a:br>
              <a:rPr lang="cs-CZ" sz="2000" dirty="0" smtClean="0"/>
            </a:br>
            <a:r>
              <a:rPr lang="cs-CZ" sz="2400" dirty="0" smtClean="0"/>
              <a:t>úsek mezi Nechanicemi a </a:t>
            </a:r>
            <a:r>
              <a:rPr lang="cs-CZ" sz="2400" dirty="0" err="1" smtClean="0"/>
              <a:t>H.Králové</a:t>
            </a:r>
            <a:r>
              <a:rPr lang="cs-CZ" sz="2400" dirty="0" smtClean="0"/>
              <a:t>, u vesnice </a:t>
            </a:r>
            <a:r>
              <a:rPr lang="cs-CZ" sz="2400" dirty="0" err="1" smtClean="0"/>
              <a:t>Lubno</a:t>
            </a:r>
            <a:endParaRPr lang="cs-CZ" sz="2400" dirty="0" smtClean="0"/>
          </a:p>
          <a:p>
            <a:r>
              <a:rPr lang="cs-CZ" sz="2600" dirty="0" smtClean="0"/>
              <a:t>Dvoupruhová, směrový oblouk (</a:t>
            </a:r>
            <a:r>
              <a:rPr lang="cs-CZ" sz="2600" dirty="0" err="1" smtClean="0"/>
              <a:t>v</a:t>
            </a:r>
            <a:r>
              <a:rPr lang="cs-CZ" sz="2600" baseline="-25000" dirty="0" err="1" smtClean="0"/>
              <a:t>m</a:t>
            </a:r>
            <a:r>
              <a:rPr lang="cs-CZ" sz="2600" dirty="0" smtClean="0"/>
              <a:t> 70km/h, </a:t>
            </a:r>
            <a:r>
              <a:rPr lang="cs-CZ" sz="2600" dirty="0" err="1" smtClean="0"/>
              <a:t>v</a:t>
            </a:r>
            <a:r>
              <a:rPr lang="cs-CZ" sz="2600" baseline="-25000" dirty="0" err="1" smtClean="0"/>
              <a:t>n</a:t>
            </a:r>
            <a:r>
              <a:rPr lang="cs-CZ" sz="2600" dirty="0" smtClean="0"/>
              <a:t> 50km/h) navazuje na přímé úseky (dl. až 1km), vrcholový oblouk (5% od obce), </a:t>
            </a:r>
            <a:br>
              <a:rPr lang="cs-CZ" sz="2600" dirty="0" smtClean="0"/>
            </a:br>
            <a:r>
              <a:rPr lang="cs-CZ" sz="2600" dirty="0" smtClean="0"/>
              <a:t>min. zpevněné krajnice</a:t>
            </a:r>
          </a:p>
          <a:p>
            <a:r>
              <a:rPr lang="cs-CZ" sz="2600" dirty="0" smtClean="0"/>
              <a:t>Rychlost 90km/h, V4 (0,125) + V1a (lom nivelety), Z11 pouze v přímé, výstražné značení </a:t>
            </a:r>
            <a:r>
              <a:rPr lang="cs-CZ" sz="2600" dirty="0" smtClean="0"/>
              <a:t>A1b,A2a;    </a:t>
            </a:r>
            <a:r>
              <a:rPr lang="cs-CZ" sz="2600" dirty="0" smtClean="0"/>
              <a:t>Z3 z 1x každého směru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(pole), začátek obce 300m, štěrková plocha, sjezdy na pole, pozůstatky </a:t>
            </a:r>
            <a:r>
              <a:rPr lang="cs-CZ" sz="2600" dirty="0" smtClean="0"/>
              <a:t>stromořadí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01/2019 </a:t>
            </a:r>
            <a:r>
              <a:rPr lang="cs-CZ" sz="3000" dirty="0"/>
              <a:t>celkem </a:t>
            </a:r>
            <a:r>
              <a:rPr lang="cs-CZ" sz="3000" dirty="0" smtClean="0"/>
              <a:t>17 nehod (šetřených PČR) </a:t>
            </a:r>
            <a:endParaRPr lang="cs-CZ" sz="3000" dirty="0"/>
          </a:p>
          <a:p>
            <a:r>
              <a:rPr lang="cs-CZ" sz="3000" dirty="0" smtClean="0"/>
              <a:t>Následky: 9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H</a:t>
            </a:r>
            <a:r>
              <a:rPr lang="cs-CZ" sz="3000" dirty="0" smtClean="0"/>
              <a:t>avárie 9x </a:t>
            </a:r>
            <a:r>
              <a:rPr lang="cs-CZ" sz="2600" dirty="0" smtClean="0"/>
              <a:t>(5L); </a:t>
            </a:r>
            <a:r>
              <a:rPr lang="cs-CZ" sz="2800" dirty="0"/>
              <a:t>Srážka </a:t>
            </a:r>
            <a:r>
              <a:rPr lang="cs-CZ" sz="2800" dirty="0" smtClean="0"/>
              <a:t>se zvěří 6x, </a:t>
            </a:r>
            <a:r>
              <a:rPr lang="cs-CZ" sz="2800" dirty="0"/>
              <a:t>Srážka s voz 2</a:t>
            </a:r>
            <a:r>
              <a:rPr lang="cs-CZ" sz="2800" dirty="0" smtClean="0"/>
              <a:t>x (4L)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stavu 8x </a:t>
            </a:r>
            <a:r>
              <a:rPr lang="cs-CZ" sz="2600" dirty="0" smtClean="0"/>
              <a:t>(8L</a:t>
            </a:r>
            <a:r>
              <a:rPr lang="cs-CZ" sz="2600" dirty="0"/>
              <a:t>), </a:t>
            </a:r>
            <a:r>
              <a:rPr lang="cs-CZ" sz="2600" dirty="0" smtClean="0"/>
              <a:t>DT. </a:t>
            </a:r>
            <a:r>
              <a:rPr lang="cs-CZ" sz="2600" dirty="0"/>
              <a:t>s</a:t>
            </a:r>
            <a:r>
              <a:rPr lang="cs-CZ" sz="2600" dirty="0" smtClean="0"/>
              <a:t>tavu 3x (1L)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8x </a:t>
            </a:r>
            <a:r>
              <a:rPr lang="cs-CZ" sz="2600" dirty="0" smtClean="0"/>
              <a:t>(6L); za mokra 10x (8L); </a:t>
            </a:r>
            <a:r>
              <a:rPr lang="cs-CZ" sz="3000" dirty="0" smtClean="0"/>
              <a:t> </a:t>
            </a:r>
            <a:r>
              <a:rPr lang="cs-CZ" sz="2600" dirty="0"/>
              <a:t>smyk 9x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2600" dirty="0" smtClean="0"/>
              <a:t>2023-24: 5x (4L);			Od 8/2022 bez nehod se zvěří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Kombinace směrového a výškového oblouku, horší čitelnost trasy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silnice II/324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Lubna u Nechanic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11124728" y="443711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52000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302" cy="51480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302" cy="514799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300" cy="5147999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8300" cy="51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8" y="1343508"/>
            <a:ext cx="8050241" cy="4530091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686008" y="1460440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Zvýraznění směrového vedení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Zvýšení protismykových úprav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Přeložka</a:t>
            </a: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96983</TotalTime>
  <Words>656</Words>
  <Application>Microsoft Office PowerPoint</Application>
  <PresentationFormat>Předvádění na obrazovce (4:3)</PresentationFormat>
  <Paragraphs>69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1363</cp:revision>
  <cp:lastPrinted>2023-10-24T07:44:26Z</cp:lastPrinted>
  <dcterms:created xsi:type="dcterms:W3CDTF">2017-03-15T09:26:25Z</dcterms:created>
  <dcterms:modified xsi:type="dcterms:W3CDTF">2024-05-17T09:01:50Z</dcterms:modified>
</cp:coreProperties>
</file>