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6"/>
  </p:notesMasterIdLst>
  <p:sldIdLst>
    <p:sldId id="349" r:id="rId2"/>
    <p:sldId id="353" r:id="rId3"/>
    <p:sldId id="269" r:id="rId4"/>
    <p:sldId id="271" r:id="rId5"/>
    <p:sldId id="270" r:id="rId6"/>
    <p:sldId id="261" r:id="rId7"/>
    <p:sldId id="272" r:id="rId8"/>
    <p:sldId id="344" r:id="rId9"/>
    <p:sldId id="274" r:id="rId10"/>
    <p:sldId id="343" r:id="rId11"/>
    <p:sldId id="351" r:id="rId12"/>
    <p:sldId id="346" r:id="rId13"/>
    <p:sldId id="348" r:id="rId14"/>
    <p:sldId id="289" r:id="rId15"/>
    <p:sldId id="281" r:id="rId16"/>
    <p:sldId id="276" r:id="rId17"/>
    <p:sldId id="280" r:id="rId18"/>
    <p:sldId id="287" r:id="rId19"/>
    <p:sldId id="342" r:id="rId20"/>
    <p:sldId id="345" r:id="rId21"/>
    <p:sldId id="309" r:id="rId22"/>
    <p:sldId id="352" r:id="rId23"/>
    <p:sldId id="275" r:id="rId24"/>
    <p:sldId id="278" r:id="rId25"/>
    <p:sldId id="286" r:id="rId26"/>
    <p:sldId id="308" r:id="rId27"/>
    <p:sldId id="293" r:id="rId28"/>
    <p:sldId id="341" r:id="rId29"/>
    <p:sldId id="355" r:id="rId30"/>
    <p:sldId id="340" r:id="rId31"/>
    <p:sldId id="354" r:id="rId32"/>
    <p:sldId id="350" r:id="rId33"/>
    <p:sldId id="324" r:id="rId34"/>
    <p:sldId id="256" r:id="rId3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878"/>
    <a:srgbClr val="467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8" autoAdjust="0"/>
    <p:restoredTop sz="96532" autoAdjust="0"/>
  </p:normalViewPr>
  <p:slideViewPr>
    <p:cSldViewPr showGuides="1">
      <p:cViewPr varScale="1">
        <p:scale>
          <a:sx n="104" d="100"/>
          <a:sy n="104" d="100"/>
        </p:scale>
        <p:origin x="696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0" d="100"/>
          <a:sy n="120" d="100"/>
        </p:scale>
        <p:origin x="496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Kompletace\Souhrn%20m&#237;st%20DK%202014-2023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Kompletace\Souhrn%20m&#237;st%20DK%202014-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Rozložení rizikových míst z DK na typech komunikací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804141144106862"/>
          <c:y val="0.14459984607692006"/>
          <c:w val="0.64985656275375325"/>
          <c:h val="0.674173995304999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69CA-428A-8D06-F8A547220A2E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69CA-428A-8D06-F8A547220A2E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69CA-428A-8D06-F8A547220A2E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69CA-428A-8D06-F8A547220A2E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69CA-428A-8D06-F8A547220A2E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69CA-428A-8D06-F8A547220A2E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69CA-428A-8D06-F8A547220A2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Grafy!$B$28:$B$34</c:f>
              <c:strCache>
                <c:ptCount val="7"/>
                <c:pt idx="0">
                  <c:v>Dálnice</c:v>
                </c:pt>
                <c:pt idx="1">
                  <c:v>Silnice pro motorová vozidla</c:v>
                </c:pt>
                <c:pt idx="2">
                  <c:v>I. třída</c:v>
                </c:pt>
                <c:pt idx="3">
                  <c:v>II. třída</c:v>
                </c:pt>
                <c:pt idx="4">
                  <c:v>III. třída</c:v>
                </c:pt>
                <c:pt idx="5">
                  <c:v>Město/obec</c:v>
                </c:pt>
                <c:pt idx="6">
                  <c:v>Železniční trať</c:v>
                </c:pt>
              </c:strCache>
            </c:strRef>
          </c:cat>
          <c:val>
            <c:numRef>
              <c:f>Grafy!$C$28:$C$34</c:f>
              <c:numCache>
                <c:formatCode>General</c:formatCode>
                <c:ptCount val="7"/>
                <c:pt idx="0">
                  <c:v>6</c:v>
                </c:pt>
                <c:pt idx="1">
                  <c:v>3</c:v>
                </c:pt>
                <c:pt idx="2">
                  <c:v>171</c:v>
                </c:pt>
                <c:pt idx="3">
                  <c:v>131</c:v>
                </c:pt>
                <c:pt idx="4">
                  <c:v>81</c:v>
                </c:pt>
                <c:pt idx="5">
                  <c:v>103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9CA-428A-8D06-F8A547220A2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54937856"/>
        <c:axId val="54984704"/>
      </c:barChart>
      <c:catAx>
        <c:axId val="54937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984704"/>
        <c:crosses val="autoZero"/>
        <c:auto val="1"/>
        <c:lblAlgn val="ctr"/>
        <c:lblOffset val="100"/>
        <c:noMultiLvlLbl val="0"/>
      </c:catAx>
      <c:valAx>
        <c:axId val="54984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93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Riziková místa projednávaná na DK 2014 až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Grafy!$F$73</c:f>
              <c:strCache>
                <c:ptCount val="1"/>
                <c:pt idx="0">
                  <c:v>realizováno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Grafy!$F$74:$F$87</c:f>
              <c:numCache>
                <c:formatCode>General</c:formatCode>
                <c:ptCount val="14"/>
                <c:pt idx="0">
                  <c:v>16</c:v>
                </c:pt>
                <c:pt idx="1">
                  <c:v>14</c:v>
                </c:pt>
                <c:pt idx="2">
                  <c:v>17</c:v>
                </c:pt>
                <c:pt idx="3">
                  <c:v>16</c:v>
                </c:pt>
                <c:pt idx="4">
                  <c:v>12</c:v>
                </c:pt>
                <c:pt idx="5">
                  <c:v>17</c:v>
                </c:pt>
                <c:pt idx="6">
                  <c:v>11</c:v>
                </c:pt>
                <c:pt idx="7">
                  <c:v>9</c:v>
                </c:pt>
                <c:pt idx="8">
                  <c:v>21</c:v>
                </c:pt>
                <c:pt idx="9">
                  <c:v>10</c:v>
                </c:pt>
                <c:pt idx="10">
                  <c:v>19</c:v>
                </c:pt>
                <c:pt idx="11">
                  <c:v>18</c:v>
                </c:pt>
                <c:pt idx="12">
                  <c:v>14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42-41A9-8D22-F61F1FFDD66D}"/>
            </c:ext>
          </c:extLst>
        </c:ser>
        <c:ser>
          <c:idx val="1"/>
          <c:order val="1"/>
          <c:tx>
            <c:strRef>
              <c:f>Grafy!$G$73</c:f>
              <c:strCache>
                <c:ptCount val="1"/>
                <c:pt idx="0">
                  <c:v>v řešení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Grafy!$G$74:$G$87</c:f>
              <c:numCache>
                <c:formatCode>General</c:formatCode>
                <c:ptCount val="14"/>
                <c:pt idx="0">
                  <c:v>8</c:v>
                </c:pt>
                <c:pt idx="1">
                  <c:v>10</c:v>
                </c:pt>
                <c:pt idx="2">
                  <c:v>5</c:v>
                </c:pt>
                <c:pt idx="3">
                  <c:v>8</c:v>
                </c:pt>
                <c:pt idx="4">
                  <c:v>12</c:v>
                </c:pt>
                <c:pt idx="5">
                  <c:v>9</c:v>
                </c:pt>
                <c:pt idx="6">
                  <c:v>11</c:v>
                </c:pt>
                <c:pt idx="7">
                  <c:v>14</c:v>
                </c:pt>
                <c:pt idx="8">
                  <c:v>7</c:v>
                </c:pt>
                <c:pt idx="9">
                  <c:v>11</c:v>
                </c:pt>
                <c:pt idx="10">
                  <c:v>9</c:v>
                </c:pt>
                <c:pt idx="11">
                  <c:v>6</c:v>
                </c:pt>
                <c:pt idx="12">
                  <c:v>13</c:v>
                </c:pt>
                <c:pt idx="1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42-41A9-8D22-F61F1FFDD66D}"/>
            </c:ext>
          </c:extLst>
        </c:ser>
        <c:ser>
          <c:idx val="2"/>
          <c:order val="2"/>
          <c:tx>
            <c:strRef>
              <c:f>Grafy!$H$73</c:f>
              <c:strCache>
                <c:ptCount val="1"/>
                <c:pt idx="0">
                  <c:v>neřeší se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Grafy!$H$74:$H$87</c:f>
              <c:numCache>
                <c:formatCode>General</c:formatCode>
                <c:ptCount val="14"/>
                <c:pt idx="0">
                  <c:v>6</c:v>
                </c:pt>
                <c:pt idx="1">
                  <c:v>2</c:v>
                </c:pt>
                <c:pt idx="2">
                  <c:v>4</c:v>
                </c:pt>
                <c:pt idx="3">
                  <c:v>3</c:v>
                </c:pt>
                <c:pt idx="4">
                  <c:v>5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3</c:v>
                </c:pt>
                <c:pt idx="9">
                  <c:v>3</c:v>
                </c:pt>
                <c:pt idx="10">
                  <c:v>2</c:v>
                </c:pt>
                <c:pt idx="11">
                  <c:v>2</c:v>
                </c:pt>
                <c:pt idx="12">
                  <c:v>1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42-41A9-8D22-F61F1FFDD66D}"/>
            </c:ext>
          </c:extLst>
        </c:ser>
        <c:ser>
          <c:idx val="3"/>
          <c:order val="3"/>
          <c:tx>
            <c:strRef>
              <c:f>Grafy!$I$73</c:f>
              <c:strCache>
                <c:ptCount val="1"/>
                <c:pt idx="0">
                  <c:v>počet míst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Grafy!$I$74:$I$87</c:f>
              <c:numCache>
                <c:formatCode>General</c:formatCode>
                <c:ptCount val="14"/>
                <c:pt idx="0">
                  <c:v>30</c:v>
                </c:pt>
                <c:pt idx="1">
                  <c:v>26</c:v>
                </c:pt>
                <c:pt idx="2">
                  <c:v>26</c:v>
                </c:pt>
                <c:pt idx="3">
                  <c:v>27</c:v>
                </c:pt>
                <c:pt idx="4">
                  <c:v>29</c:v>
                </c:pt>
                <c:pt idx="5">
                  <c:v>29</c:v>
                </c:pt>
                <c:pt idx="6">
                  <c:v>25</c:v>
                </c:pt>
                <c:pt idx="7">
                  <c:v>25</c:v>
                </c:pt>
                <c:pt idx="8">
                  <c:v>31</c:v>
                </c:pt>
                <c:pt idx="9">
                  <c:v>24</c:v>
                </c:pt>
                <c:pt idx="10">
                  <c:v>30</c:v>
                </c:pt>
                <c:pt idx="11">
                  <c:v>26</c:v>
                </c:pt>
                <c:pt idx="12">
                  <c:v>28</c:v>
                </c:pt>
                <c:pt idx="1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542-41A9-8D22-F61F1FFDD6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2484992"/>
        <c:axId val="252503168"/>
      </c:barChart>
      <c:catAx>
        <c:axId val="25248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2503168"/>
        <c:crosses val="autoZero"/>
        <c:auto val="1"/>
        <c:lblAlgn val="ctr"/>
        <c:lblOffset val="100"/>
        <c:noMultiLvlLbl val="0"/>
      </c:catAx>
      <c:valAx>
        <c:axId val="252503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2484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0.67496</cdr:x>
      <cdr:y>0.73663</cdr:y>
    </cdr:from>
    <cdr:to>
      <cdr:x>0.84547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619501" y="334803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0.04618</cdr:x>
      <cdr:y>0.87654</cdr:y>
    </cdr:from>
    <cdr:to>
      <cdr:x>0.95027</cdr:x>
      <cdr:y>1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247652" y="3043238"/>
          <a:ext cx="4848224" cy="428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</cdr:x>
      <cdr:y>0.87483</cdr:y>
    </cdr:from>
    <cdr:to>
      <cdr:x>0.95139</cdr:x>
      <cdr:y>1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0" y="3462262"/>
          <a:ext cx="6524627" cy="4953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1" algn="l"/>
          <a:r>
            <a:rPr lang="cs-CZ" sz="1000"/>
            <a:t>Pozn.</a:t>
          </a:r>
          <a:r>
            <a:rPr lang="cs-CZ" sz="1000" baseline="0"/>
            <a:t> Město/obec znamená riziková místa na různých typech komunikací, u jejichž úprav by investorem mělo být</a:t>
          </a:r>
        </a:p>
        <a:p xmlns:a="http://schemas.openxmlformats.org/drawingml/2006/main">
          <a:pPr lvl="1" algn="l"/>
          <a:r>
            <a:rPr lang="cs-CZ" sz="1000" baseline="0"/>
            <a:t>město nebo obec, na jejichž území místo leží, nebo by se na úpravách měly města nebo obce alespoň podílet.</a:t>
          </a:r>
          <a:endParaRPr lang="cs-CZ" sz="10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27.05.2024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254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3502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390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836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123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13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8298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958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7428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245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185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12642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313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911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3924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175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33938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3536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7939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3668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024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851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7327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9287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4525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530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38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3205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916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340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174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881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6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9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52.JP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5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8.pn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62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5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66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8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hyperlink" Target="http://www.dopravnikonference.com/" TargetMode="Externa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4.png"/><Relationship Id="rId9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-13692"/>
            <a:ext cx="9144000" cy="6885384"/>
          </a:xfrm>
          <a:prstGeom prst="rect">
            <a:avLst/>
          </a:prstGeom>
          <a:solidFill>
            <a:srgbClr val="46787B"/>
          </a:solidFill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15301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975" y="2853248"/>
            <a:ext cx="1374826" cy="4017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322317"/>
            <a:ext cx="79928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Zhodnocení vývoje opatření </a:t>
            </a:r>
            <a:b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rizikových místech 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DK 2014 – 2023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 5. 2024, Olomoucký kraj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RSE Project s.r.o.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4E88EB7-6401-4BBA-A168-F99AD399F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58" y="2428245"/>
            <a:ext cx="1725542" cy="123052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0C8702C-114D-4B7C-7E72-4CAFC5AA2B79}"/>
              </a:ext>
            </a:extLst>
          </p:cNvPr>
          <p:cNvSpPr/>
          <p:nvPr/>
        </p:nvSpPr>
        <p:spPr>
          <a:xfrm>
            <a:off x="2627784" y="1628800"/>
            <a:ext cx="720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925756D4-956E-DDD1-091E-63CA043BB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23" y="116632"/>
            <a:ext cx="3816801" cy="187302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59CA283-C91E-9D93-9F6F-330C7C799933}"/>
              </a:ext>
            </a:extLst>
          </p:cNvPr>
          <p:cNvSpPr/>
          <p:nvPr/>
        </p:nvSpPr>
        <p:spPr>
          <a:xfrm>
            <a:off x="0" y="548680"/>
            <a:ext cx="5487623" cy="1125839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F548F947-4FF0-F725-3E6B-B9F88F046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7270"/>
            <a:ext cx="3963319" cy="1287426"/>
          </a:xfrm>
          <a:prstGeom prst="rect">
            <a:avLst/>
          </a:prstGeom>
        </p:spPr>
      </p:pic>
      <p:pic>
        <p:nvPicPr>
          <p:cNvPr id="4" name="7DBE262B-FAC7-4612-8082-BCA36E2678FB" descr="2FD83780-B645-4E12-B7C4-B4CCB8F2FF39">
            <a:extLst>
              <a:ext uri="{FF2B5EF4-FFF2-40B4-BE49-F238E27FC236}">
                <a16:creationId xmlns:a16="http://schemas.microsoft.com/office/drawing/2014/main" id="{7C75E368-BA4A-29CB-3393-032885231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biLevel thresh="25000"/>
          </a:blip>
          <a:srcRect/>
          <a:stretch>
            <a:fillRect/>
          </a:stretch>
        </p:blipFill>
        <p:spPr bwMode="auto">
          <a:xfrm>
            <a:off x="7370985" y="2924913"/>
            <a:ext cx="1211576" cy="23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66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silnici II/570 u Olomouce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F2318BA-08FC-D41C-4395-1CCF29C979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25" t="5161" r="4313" b="7083"/>
          <a:stretch/>
        </p:blipFill>
        <p:spPr>
          <a:xfrm>
            <a:off x="-1" y="1340766"/>
            <a:ext cx="9143997" cy="5509619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C496A675-D60F-C35E-9925-87EA9E83D948}"/>
              </a:ext>
            </a:extLst>
          </p:cNvPr>
          <p:cNvSpPr/>
          <p:nvPr/>
        </p:nvSpPr>
        <p:spPr>
          <a:xfrm>
            <a:off x="5076432" y="4621998"/>
            <a:ext cx="2268064" cy="1562885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silnici II/570 u Olomouce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11DF7683-F8AD-4649-9216-5AC794A8E2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" y="1327880"/>
            <a:ext cx="9144005" cy="555750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694641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2019 – Provedeno stanovení „Zákazu předjíždění“ SDZ i VDZ na hlavní komunikaci, snížená rychlost SDZ na 70 km/h. Ve středně dobém výhledu se zde plánuje výstavba okružní křižovatky.</a:t>
            </a:r>
          </a:p>
        </p:txBody>
      </p:sp>
    </p:spTree>
    <p:extLst>
      <p:ext uri="{BB962C8B-B14F-4D97-AF65-F5344CB8AC3E}">
        <p14:creationId xmlns:p14="http://schemas.microsoft.com/office/powerpoint/2010/main" val="152027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1B2B747-113B-A374-6A54-528BBB13F2FE}"/>
              </a:ext>
            </a:extLst>
          </p:cNvPr>
          <p:cNvGrpSpPr/>
          <p:nvPr/>
        </p:nvGrpSpPr>
        <p:grpSpPr>
          <a:xfrm>
            <a:off x="0" y="1340769"/>
            <a:ext cx="9133333" cy="5517231"/>
            <a:chOff x="0" y="1340769"/>
            <a:chExt cx="9133333" cy="5517231"/>
          </a:xfrm>
        </p:grpSpPr>
        <p:pic>
          <p:nvPicPr>
            <p:cNvPr id="9" name="Obrázek 8" descr="Obsah obrázku mapa, text, atlas&#10;&#10;Popis byl vytvořen automaticky">
              <a:extLst>
                <a:ext uri="{FF2B5EF4-FFF2-40B4-BE49-F238E27FC236}">
                  <a16:creationId xmlns:a16="http://schemas.microsoft.com/office/drawing/2014/main" id="{6493120F-2C64-32BC-2FFE-2B9228AD2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40769"/>
              <a:ext cx="9133333" cy="5517231"/>
            </a:xfrm>
            <a:prstGeom prst="rect">
              <a:avLst/>
            </a:prstGeom>
          </p:spPr>
        </p:pic>
        <p:sp>
          <p:nvSpPr>
            <p:cNvPr id="10" name="Šipka: doprava 9">
              <a:extLst>
                <a:ext uri="{FF2B5EF4-FFF2-40B4-BE49-F238E27FC236}">
                  <a16:creationId xmlns:a16="http://schemas.microsoft.com/office/drawing/2014/main" id="{EDF88AE6-AB87-FEBC-1658-C645369393A5}"/>
                </a:ext>
              </a:extLst>
            </p:cNvPr>
            <p:cNvSpPr/>
            <p:nvPr/>
          </p:nvSpPr>
          <p:spPr>
            <a:xfrm>
              <a:off x="1092539" y="2001689"/>
              <a:ext cx="2304256" cy="144016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l-PL" sz="1600" cap="all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Křižovatka na ul. Lidická v Šumperku</a:t>
              </a:r>
            </a:p>
          </p:txBody>
        </p:sp>
      </p:grpSp>
      <p:pic>
        <p:nvPicPr>
          <p:cNvPr id="23" name="Obrázek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 r="2250"/>
          <a:stretch/>
        </p:blipFill>
        <p:spPr>
          <a:xfrm>
            <a:off x="15198" y="1296647"/>
            <a:ext cx="9144000" cy="550886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150" y="-241298"/>
            <a:ext cx="3816801" cy="187302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D4A6680-F3C5-1F95-ECEE-99C42DBBA5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49137"/>
            <a:ext cx="9153864" cy="550886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E52EA12-3CA7-23C6-7C73-4CC71B7CC470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Olomoucký kraj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47E7B45-E2FF-365F-35C0-3CBB0DCD9EA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72FE01B-CADF-8437-EC7C-A665E2827347}"/>
              </a:ext>
            </a:extLst>
          </p:cNvPr>
          <p:cNvSpPr txBox="1"/>
          <p:nvPr/>
        </p:nvSpPr>
        <p:spPr>
          <a:xfrm>
            <a:off x="750506" y="5932098"/>
            <a:ext cx="7609577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Provedena úprava přednosti</a:t>
            </a:r>
          </a:p>
        </p:txBody>
      </p:sp>
    </p:spTree>
    <p:extLst>
      <p:ext uri="{BB962C8B-B14F-4D97-AF65-F5344CB8AC3E}">
        <p14:creationId xmlns:p14="http://schemas.microsoft.com/office/powerpoint/2010/main" val="123037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Křižovatky na sil. II/150 u Kralic a Hrdibořic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EA1DFBE6-67B6-E8E3-62CA-649CDE4346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25" t="5161" r="4313" b="7083"/>
          <a:stretch/>
        </p:blipFill>
        <p:spPr>
          <a:xfrm>
            <a:off x="-2" y="1325024"/>
            <a:ext cx="9143997" cy="5524030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3FBA1562-E2A3-7AB1-A6A4-5A3E856FB62E}"/>
              </a:ext>
            </a:extLst>
          </p:cNvPr>
          <p:cNvSpPr/>
          <p:nvPr/>
        </p:nvSpPr>
        <p:spPr>
          <a:xfrm>
            <a:off x="1835696" y="4546994"/>
            <a:ext cx="2952324" cy="144016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P7599 na ul. Rybářské, Olomouc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73D2BD90-4841-1967-913A-166F9C33C0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7" b="11357"/>
          <a:stretch/>
        </p:blipFill>
        <p:spPr>
          <a:xfrm>
            <a:off x="2915" y="1325024"/>
            <a:ext cx="9143998" cy="5532976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49BAC26-BA08-A7C6-6307-DEDB28B4973F}"/>
              </a:ext>
            </a:extLst>
          </p:cNvPr>
          <p:cNvSpPr txBox="1"/>
          <p:nvPr/>
        </p:nvSpPr>
        <p:spPr>
          <a:xfrm>
            <a:off x="750506" y="6165304"/>
            <a:ext cx="7609577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 – V minulém roce provedena úprava železničního přejezdu</a:t>
            </a:r>
          </a:p>
        </p:txBody>
      </p:sp>
    </p:spTree>
    <p:extLst>
      <p:ext uri="{BB962C8B-B14F-4D97-AF65-F5344CB8AC3E}">
        <p14:creationId xmlns:p14="http://schemas.microsoft.com/office/powerpoint/2010/main" val="425981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Křižovatky na sil. II/150 u Kralic a Hrdibořic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72B3CDF-4122-A547-A771-B1D9DCB47A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513" r="3538" b="11400"/>
          <a:stretch/>
        </p:blipFill>
        <p:spPr>
          <a:xfrm>
            <a:off x="2" y="1277315"/>
            <a:ext cx="9143998" cy="5580685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505D89C6-A962-0CFC-B90A-F3341B58B74A}"/>
              </a:ext>
            </a:extLst>
          </p:cNvPr>
          <p:cNvSpPr/>
          <p:nvPr/>
        </p:nvSpPr>
        <p:spPr>
          <a:xfrm>
            <a:off x="1187624" y="4334398"/>
            <a:ext cx="2664296" cy="151216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III/44613 a III/4468 u Štěpánova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B5D516E7-B0A9-0357-DCF8-1E1C8D54A4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r="3121"/>
          <a:stretch/>
        </p:blipFill>
        <p:spPr>
          <a:xfrm>
            <a:off x="0" y="1260978"/>
            <a:ext cx="9144000" cy="5597022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49BAC26-BA08-A7C6-6307-DEDB28B4973F}"/>
              </a:ext>
            </a:extLst>
          </p:cNvPr>
          <p:cNvSpPr txBox="1"/>
          <p:nvPr/>
        </p:nvSpPr>
        <p:spPr>
          <a:xfrm>
            <a:off x="839219" y="5656690"/>
            <a:ext cx="7609577" cy="10156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Umístěná 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Opticko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psychologická brzda“, doplněna značka „Stop“, projektová přípravu na okružní křižovatku nebyla realizována opatření bylo dostačující.</a:t>
            </a:r>
          </a:p>
        </p:txBody>
      </p:sp>
    </p:spTree>
    <p:extLst>
      <p:ext uri="{BB962C8B-B14F-4D97-AF65-F5344CB8AC3E}">
        <p14:creationId xmlns:p14="http://schemas.microsoft.com/office/powerpoint/2010/main" val="424226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Křižovatky na sil. II/150 u Kralic a Hrdibořic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EA1DFBE6-67B6-E8E3-62CA-649CDE4346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25" t="5161" r="4313" b="7083"/>
          <a:stretch/>
        </p:blipFill>
        <p:spPr>
          <a:xfrm>
            <a:off x="3" y="1329099"/>
            <a:ext cx="9143997" cy="5524030"/>
          </a:xfrm>
          <a:prstGeom prst="rect">
            <a:avLst/>
          </a:prstGeom>
        </p:spPr>
      </p:pic>
      <p:sp>
        <p:nvSpPr>
          <p:cNvPr id="4" name="Šipka: doleva 3">
            <a:extLst>
              <a:ext uri="{FF2B5EF4-FFF2-40B4-BE49-F238E27FC236}">
                <a16:creationId xmlns:a16="http://schemas.microsoft.com/office/drawing/2014/main" id="{CE394CE7-6EDC-60D6-95E8-772A98F40F3E}"/>
              </a:ext>
            </a:extLst>
          </p:cNvPr>
          <p:cNvSpPr/>
          <p:nvPr/>
        </p:nvSpPr>
        <p:spPr>
          <a:xfrm>
            <a:off x="4860032" y="5229200"/>
            <a:ext cx="2646548" cy="143314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Křižovatky na sil. II/150 u Kralic a Hrdibořic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9" b="1302"/>
          <a:stretch/>
        </p:blipFill>
        <p:spPr>
          <a:xfrm>
            <a:off x="0" y="1329099"/>
            <a:ext cx="9144000" cy="553549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49BAC26-BA08-A7C6-6307-DEDB28B4973F}"/>
              </a:ext>
            </a:extLst>
          </p:cNvPr>
          <p:cNvSpPr txBox="1"/>
          <p:nvPr/>
        </p:nvSpPr>
        <p:spPr>
          <a:xfrm>
            <a:off x="839219" y="5973758"/>
            <a:ext cx="7609577" cy="6771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2021- Provedena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rekonstrukce komunikace, upraveno vodorovné značení.</a:t>
            </a:r>
          </a:p>
        </p:txBody>
      </p:sp>
    </p:spTree>
    <p:extLst>
      <p:ext uri="{BB962C8B-B14F-4D97-AF65-F5344CB8AC3E}">
        <p14:creationId xmlns:p14="http://schemas.microsoft.com/office/powerpoint/2010/main" val="8046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I/11 u Bludova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637DC3D-68F6-5B65-3E4E-FE911819ED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25" t="5161" r="4313" b="7083"/>
          <a:stretch/>
        </p:blipFill>
        <p:spPr>
          <a:xfrm>
            <a:off x="3" y="1340768"/>
            <a:ext cx="9143997" cy="5509619"/>
          </a:xfrm>
          <a:prstGeom prst="rect">
            <a:avLst/>
          </a:prstGeom>
        </p:spPr>
      </p:pic>
      <p:sp>
        <p:nvSpPr>
          <p:cNvPr id="3" name="Šipka: doleva 2">
            <a:extLst>
              <a:ext uri="{FF2B5EF4-FFF2-40B4-BE49-F238E27FC236}">
                <a16:creationId xmlns:a16="http://schemas.microsoft.com/office/drawing/2014/main" id="{399D23FB-E659-8561-06C0-F8619C48668E}"/>
              </a:ext>
            </a:extLst>
          </p:cNvPr>
          <p:cNvSpPr/>
          <p:nvPr/>
        </p:nvSpPr>
        <p:spPr>
          <a:xfrm>
            <a:off x="3635896" y="2321060"/>
            <a:ext cx="2376264" cy="108012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I/11 u Bludova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8"/>
          <a:stretch/>
        </p:blipFill>
        <p:spPr>
          <a:xfrm>
            <a:off x="-9172" y="1311788"/>
            <a:ext cx="9153172" cy="554621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11560" y="5634378"/>
            <a:ext cx="8210064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Položen dvouvrstvý mikrokoberec, provedena úprava SDZ a VDZ,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provedena oprava a doplnění svodidel a kácení stromů.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2014-2017 54CN 3U 3TZ 17LZ  2018- 2021 23CN 3LZ</a:t>
            </a:r>
          </a:p>
        </p:txBody>
      </p:sp>
    </p:spTree>
    <p:extLst>
      <p:ext uri="{BB962C8B-B14F-4D97-AF65-F5344CB8AC3E}">
        <p14:creationId xmlns:p14="http://schemas.microsoft.com/office/powerpoint/2010/main" val="356897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II/368 u města Štíty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63893E0-D6E0-B0B9-0282-CB8E7FFB9D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25" t="5161" r="4313" b="7083"/>
          <a:stretch/>
        </p:blipFill>
        <p:spPr>
          <a:xfrm>
            <a:off x="-1" y="1340766"/>
            <a:ext cx="9143997" cy="5509619"/>
          </a:xfrm>
          <a:prstGeom prst="rect">
            <a:avLst/>
          </a:prstGeom>
        </p:spPr>
      </p:pic>
      <p:sp>
        <p:nvSpPr>
          <p:cNvPr id="3" name="Šipka: doprava 2">
            <a:extLst>
              <a:ext uri="{FF2B5EF4-FFF2-40B4-BE49-F238E27FC236}">
                <a16:creationId xmlns:a16="http://schemas.microsoft.com/office/drawing/2014/main" id="{6D8505DE-839B-C6EF-047E-58DB8BE5BABE}"/>
              </a:ext>
            </a:extLst>
          </p:cNvPr>
          <p:cNvSpPr/>
          <p:nvPr/>
        </p:nvSpPr>
        <p:spPr>
          <a:xfrm>
            <a:off x="827584" y="2008235"/>
            <a:ext cx="1965192" cy="146913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II/368 u města Štíty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7"/>
          <a:stretch/>
        </p:blipFill>
        <p:spPr>
          <a:xfrm>
            <a:off x="0" y="1309273"/>
            <a:ext cx="9144000" cy="557260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7" y="5660366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místě bylo provedeno nabílení stromů a k umístění odrazek.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rekonstrukci komunikace se bude řešit odstranění stromů, jejichž kořeny rostou pod komunikací a dochází k poškození komunikace.</a:t>
            </a:r>
          </a:p>
        </p:txBody>
      </p:sp>
    </p:spTree>
    <p:extLst>
      <p:ext uri="{BB962C8B-B14F-4D97-AF65-F5344CB8AC3E}">
        <p14:creationId xmlns:p14="http://schemas.microsoft.com/office/powerpoint/2010/main" val="398684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III/4451 u Šternberka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0529D0FA-73AF-D330-86F5-1A2D4F3A38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25" t="5161" r="4313" b="7083"/>
          <a:stretch/>
        </p:blipFill>
        <p:spPr>
          <a:xfrm>
            <a:off x="-1" y="1340766"/>
            <a:ext cx="9143997" cy="5509619"/>
          </a:xfrm>
          <a:prstGeom prst="rect">
            <a:avLst/>
          </a:prstGeom>
        </p:spPr>
      </p:pic>
      <p:sp>
        <p:nvSpPr>
          <p:cNvPr id="3" name="Šipka: doprava 2">
            <a:extLst>
              <a:ext uri="{FF2B5EF4-FFF2-40B4-BE49-F238E27FC236}">
                <a16:creationId xmlns:a16="http://schemas.microsoft.com/office/drawing/2014/main" id="{ACECEE81-6CB0-9225-59D9-9CAE52E1DB1A}"/>
              </a:ext>
            </a:extLst>
          </p:cNvPr>
          <p:cNvSpPr/>
          <p:nvPr/>
        </p:nvSpPr>
        <p:spPr>
          <a:xfrm>
            <a:off x="1956635" y="3463549"/>
            <a:ext cx="2880320" cy="154796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III/4451 u Šternberka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3"/>
          <a:stretch/>
        </p:blipFill>
        <p:spPr>
          <a:xfrm>
            <a:off x="-2" y="1338678"/>
            <a:ext cx="9144002" cy="554670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6024556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Ověření protismykových vlastností, Snížení rychlosti a zvýraznění směrového vedení.</a:t>
            </a:r>
          </a:p>
        </p:txBody>
      </p:sp>
    </p:spTree>
    <p:extLst>
      <p:ext uri="{BB962C8B-B14F-4D97-AF65-F5344CB8AC3E}">
        <p14:creationId xmlns:p14="http://schemas.microsoft.com/office/powerpoint/2010/main" val="26418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III/4432 u obce Samotišky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0129742-ACBE-8121-F24D-DFFB5ECCBF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25" t="5161" r="4313" b="7083"/>
          <a:stretch/>
        </p:blipFill>
        <p:spPr>
          <a:xfrm>
            <a:off x="-1" y="1340766"/>
            <a:ext cx="9143997" cy="5509619"/>
          </a:xfrm>
          <a:prstGeom prst="rect">
            <a:avLst/>
          </a:prstGeom>
        </p:spPr>
      </p:pic>
      <p:sp>
        <p:nvSpPr>
          <p:cNvPr id="3" name="Šipka: doleva 2">
            <a:extLst>
              <a:ext uri="{FF2B5EF4-FFF2-40B4-BE49-F238E27FC236}">
                <a16:creationId xmlns:a16="http://schemas.microsoft.com/office/drawing/2014/main" id="{B562E7C9-BD36-1452-9384-6815598863B4}"/>
              </a:ext>
            </a:extLst>
          </p:cNvPr>
          <p:cNvSpPr/>
          <p:nvPr/>
        </p:nvSpPr>
        <p:spPr>
          <a:xfrm>
            <a:off x="5227547" y="4221088"/>
            <a:ext cx="2088232" cy="150605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III/4432 u obce Samotišky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" y="1333152"/>
            <a:ext cx="9144001" cy="552484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5" y="6120304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Instalace protismykové bezpečnostní úpravy povrchu.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2014 – 2018 30 CN 17 LZ   2019 - 2021 3 CN</a:t>
            </a:r>
          </a:p>
        </p:txBody>
      </p:sp>
    </p:spTree>
    <p:extLst>
      <p:ext uri="{BB962C8B-B14F-4D97-AF65-F5344CB8AC3E}">
        <p14:creationId xmlns:p14="http://schemas.microsoft.com/office/powerpoint/2010/main" val="214924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I/46 a III/4468 u Štarnova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8F4235B-BC46-F287-D76E-3A91FE37AA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25" t="5161" r="4313" b="7083"/>
          <a:stretch/>
        </p:blipFill>
        <p:spPr>
          <a:xfrm>
            <a:off x="-1" y="1340766"/>
            <a:ext cx="9143997" cy="5509619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EE900E27-657A-4512-63A9-730CD39BB547}"/>
              </a:ext>
            </a:extLst>
          </p:cNvPr>
          <p:cNvSpPr/>
          <p:nvPr/>
        </p:nvSpPr>
        <p:spPr>
          <a:xfrm>
            <a:off x="5076056" y="3645024"/>
            <a:ext cx="2592288" cy="1656184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I/46 a III/4468 u Štarnova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3"/>
          <a:stretch/>
        </p:blipFill>
        <p:spPr>
          <a:xfrm>
            <a:off x="0" y="1322239"/>
            <a:ext cx="9144004" cy="557700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7" y="4999565"/>
            <a:ext cx="8211219" cy="163121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Snížení rychlosti v obou směrech na 70 km/h, před křížením komunikací provedena instalace BPU v  červenému nástřiku na vozovku. Jedná se o dočasné opatření na 3 roky, poté se bude vyhodnocovat účinnost tohoto opatření.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2015-2019 27 CN 2TZ 15 LZ   2020 7 CN 2LZ</a:t>
            </a:r>
          </a:p>
        </p:txBody>
      </p:sp>
    </p:spTree>
    <p:extLst>
      <p:ext uri="{BB962C8B-B14F-4D97-AF65-F5344CB8AC3E}">
        <p14:creationId xmlns:p14="http://schemas.microsoft.com/office/powerpoint/2010/main" val="24626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BD94367D-3386-542F-86E1-1A4B1FBDC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4141054"/>
            <a:ext cx="4431738" cy="223738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CB778DD-DC45-5613-3D45-92BC1488C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80" y="4138353"/>
            <a:ext cx="4285848" cy="2332204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BDDD7332-1B39-EB39-7E1B-FBC6653CDC78}"/>
              </a:ext>
            </a:extLst>
          </p:cNvPr>
          <p:cNvSpPr/>
          <p:nvPr/>
        </p:nvSpPr>
        <p:spPr>
          <a:xfrm>
            <a:off x="251520" y="1845283"/>
            <a:ext cx="586814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Celkem představeno na DK 2014 - 2023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383 rizikových míst.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Stav prosinec 2023: 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realizováno na 207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se připravuje na 135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Neřeší se zatím 41 míst.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686197" y="1540823"/>
            <a:ext cx="44156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Na místech došlo v minulosti k </a:t>
            </a:r>
            <a:r>
              <a:rPr lang="cs-CZ" sz="2000" b="1" dirty="0">
                <a:solidFill>
                  <a:srgbClr val="FF0000"/>
                </a:solidFill>
              </a:rPr>
              <a:t>7662 </a:t>
            </a:r>
            <a:r>
              <a:rPr lang="cs-CZ" sz="2000" dirty="0"/>
              <a:t>dopravním nehodám.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Dle údajů CDV v. v. i. činí socioekonomická ztráta z nehodovosti na místech částku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	13,5 mld. Kč.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EE48E71-AA99-4115-8537-E986142AEE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r="1917" b="531"/>
          <a:stretch/>
        </p:blipFill>
        <p:spPr>
          <a:xfrm>
            <a:off x="0" y="1398927"/>
            <a:ext cx="9144000" cy="513643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46646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míst z DK 2014 – 2023 Česká republika</a:t>
            </a:r>
          </a:p>
        </p:txBody>
      </p:sp>
      <p:pic>
        <p:nvPicPr>
          <p:cNvPr id="4" name="Picture 2" descr="\\NAS\D.Konference\2023\LOGO DK 2023\PNG_3.png">
            <a:extLst>
              <a:ext uri="{FF2B5EF4-FFF2-40B4-BE49-F238E27FC236}">
                <a16:creationId xmlns:a16="http://schemas.microsoft.com/office/drawing/2014/main" id="{783FB519-0EDE-1426-8583-A47DA87A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3816424" cy="123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960948" y="5142793"/>
            <a:ext cx="7366119" cy="1569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13,5 mld. Kč</a:t>
            </a:r>
          </a:p>
        </p:txBody>
      </p:sp>
    </p:spTree>
    <p:extLst>
      <p:ext uri="{BB962C8B-B14F-4D97-AF65-F5344CB8AC3E}">
        <p14:creationId xmlns:p14="http://schemas.microsoft.com/office/powerpoint/2010/main" val="340128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Křižovatky na sil. II/150 u Kralic a Hrdibořic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EA1DFBE6-67B6-E8E3-62CA-649CDE4346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25" t="5161" r="4313" b="7083"/>
          <a:stretch/>
        </p:blipFill>
        <p:spPr>
          <a:xfrm>
            <a:off x="-2" y="1325024"/>
            <a:ext cx="9143997" cy="5524030"/>
          </a:xfrm>
          <a:prstGeom prst="rect">
            <a:avLst/>
          </a:prstGeom>
        </p:spPr>
      </p:pic>
      <p:sp>
        <p:nvSpPr>
          <p:cNvPr id="3" name="Bublinový popisek: se šipkou nahoru 2">
            <a:extLst>
              <a:ext uri="{FF2B5EF4-FFF2-40B4-BE49-F238E27FC236}">
                <a16:creationId xmlns:a16="http://schemas.microsoft.com/office/drawing/2014/main" id="{B99E3A62-EA8A-58D6-B34D-744D434AC4A8}"/>
              </a:ext>
            </a:extLst>
          </p:cNvPr>
          <p:cNvSpPr/>
          <p:nvPr/>
        </p:nvSpPr>
        <p:spPr>
          <a:xfrm>
            <a:off x="2555776" y="1740878"/>
            <a:ext cx="2452472" cy="1368152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II/369 u Nových Losin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05CD2F74-7A35-4543-B102-4ACCE670A7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7" b="11454"/>
          <a:stretch/>
        </p:blipFill>
        <p:spPr>
          <a:xfrm>
            <a:off x="-7" y="1306752"/>
            <a:ext cx="9144000" cy="555124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49BAC26-BA08-A7C6-6307-DEDB28B4973F}"/>
              </a:ext>
            </a:extLst>
          </p:cNvPr>
          <p:cNvSpPr txBox="1"/>
          <p:nvPr/>
        </p:nvSpPr>
        <p:spPr>
          <a:xfrm>
            <a:off x="750506" y="6165304"/>
            <a:ext cx="7609577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 – V roce 2020 proběhly úpravy oblouku.</a:t>
            </a:r>
          </a:p>
        </p:txBody>
      </p:sp>
    </p:spTree>
    <p:extLst>
      <p:ext uri="{BB962C8B-B14F-4D97-AF65-F5344CB8AC3E}">
        <p14:creationId xmlns:p14="http://schemas.microsoft.com/office/powerpoint/2010/main" val="81624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Skupina 25">
            <a:extLst>
              <a:ext uri="{FF2B5EF4-FFF2-40B4-BE49-F238E27FC236}">
                <a16:creationId xmlns:a16="http://schemas.microsoft.com/office/drawing/2014/main" id="{4E2F3FD6-9D81-F399-3A54-643DB136098B}"/>
              </a:ext>
            </a:extLst>
          </p:cNvPr>
          <p:cNvGrpSpPr/>
          <p:nvPr/>
        </p:nvGrpSpPr>
        <p:grpSpPr>
          <a:xfrm>
            <a:off x="0" y="1340769"/>
            <a:ext cx="9133333" cy="5537808"/>
            <a:chOff x="288032" y="1484049"/>
            <a:chExt cx="9133333" cy="5485714"/>
          </a:xfrm>
        </p:grpSpPr>
        <p:pic>
          <p:nvPicPr>
            <p:cNvPr id="13" name="Obrázek 12" descr="Obsah obrázku mapa, text, atlas&#10;&#10;Popis byl vytvořen automaticky">
              <a:extLst>
                <a:ext uri="{FF2B5EF4-FFF2-40B4-BE49-F238E27FC236}">
                  <a16:creationId xmlns:a16="http://schemas.microsoft.com/office/drawing/2014/main" id="{830C5306-3CCC-3B9B-857F-136472CFC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32" y="1484049"/>
              <a:ext cx="9133333" cy="5485714"/>
            </a:xfrm>
            <a:prstGeom prst="rect">
              <a:avLst/>
            </a:prstGeom>
          </p:spPr>
        </p:pic>
        <p:sp>
          <p:nvSpPr>
            <p:cNvPr id="24" name="Šipka: doprava 23">
              <a:extLst>
                <a:ext uri="{FF2B5EF4-FFF2-40B4-BE49-F238E27FC236}">
                  <a16:creationId xmlns:a16="http://schemas.microsoft.com/office/drawing/2014/main" id="{42AC1ABE-EE73-222F-73EA-BD18C17A484A}"/>
                </a:ext>
              </a:extLst>
            </p:cNvPr>
            <p:cNvSpPr/>
            <p:nvPr/>
          </p:nvSpPr>
          <p:spPr>
            <a:xfrm>
              <a:off x="1980392" y="4459022"/>
              <a:ext cx="2664296" cy="1512168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l-PL" sz="1600" cap="all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Oblouk na III/5709 u obce Topolany</a:t>
              </a:r>
            </a:p>
          </p:txBody>
        </p:sp>
      </p:grpSp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3F45D82-17D2-5794-E2AC-8633ECC909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7" y="1340769"/>
            <a:ext cx="9144000" cy="553780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r="2338"/>
          <a:stretch/>
        </p:blipFill>
        <p:spPr>
          <a:xfrm>
            <a:off x="6694" y="1340769"/>
            <a:ext cx="9142640" cy="553780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904D769-3893-ACCF-B3C0-890010F8D77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6C41643-3DC9-8B87-6B66-636AB73D8294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Olomoucký kraj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0D327A4-F94F-487E-3C3C-72EBDFAB2336}"/>
              </a:ext>
            </a:extLst>
          </p:cNvPr>
          <p:cNvSpPr txBox="1"/>
          <p:nvPr/>
        </p:nvSpPr>
        <p:spPr>
          <a:xfrm>
            <a:off x="750506" y="5932098"/>
            <a:ext cx="7609577" cy="7078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místě instalovány SDZ Z3 a obnoveno VDZ, doplněny směrové sloupky pro jasné vedení oblouku</a:t>
            </a:r>
          </a:p>
        </p:txBody>
      </p:sp>
    </p:spTree>
    <p:extLst>
      <p:ext uri="{BB962C8B-B14F-4D97-AF65-F5344CB8AC3E}">
        <p14:creationId xmlns:p14="http://schemas.microsoft.com/office/powerpoint/2010/main" val="95424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Křižovatky na sil. II/150 u Kralic a Hrdibořic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364A3D3-6E63-4386-99A3-B7312564ED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151" t="10948" r="7122" b="5452"/>
          <a:stretch/>
        </p:blipFill>
        <p:spPr>
          <a:xfrm>
            <a:off x="-1165" y="1330956"/>
            <a:ext cx="9145163" cy="5527043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505D89C6-A962-0CFC-B90A-F3341B58B74A}"/>
              </a:ext>
            </a:extLst>
          </p:cNvPr>
          <p:cNvSpPr/>
          <p:nvPr/>
        </p:nvSpPr>
        <p:spPr>
          <a:xfrm>
            <a:off x="2123728" y="3604955"/>
            <a:ext cx="2664296" cy="151216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Okružní křižovatka v Prostějově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B5D516E7-B0A9-0357-DCF8-1E1C8D54A4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r="4012"/>
          <a:stretch/>
        </p:blipFill>
        <p:spPr>
          <a:xfrm>
            <a:off x="1984" y="1340768"/>
            <a:ext cx="9144000" cy="5597022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49BAC26-BA08-A7C6-6307-DEDB28B4973F}"/>
              </a:ext>
            </a:extLst>
          </p:cNvPr>
          <p:cNvSpPr txBox="1"/>
          <p:nvPr/>
        </p:nvSpPr>
        <p:spPr>
          <a:xfrm>
            <a:off x="739666" y="5719587"/>
            <a:ext cx="7609577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Zhodnocení návrhů a následného postupu úprav</a:t>
            </a:r>
          </a:p>
        </p:txBody>
      </p:sp>
    </p:spTree>
    <p:extLst>
      <p:ext uri="{BB962C8B-B14F-4D97-AF65-F5344CB8AC3E}">
        <p14:creationId xmlns:p14="http://schemas.microsoft.com/office/powerpoint/2010/main" val="181345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silnici I/35, Mohelnice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2127B88-68BD-0D70-6BB9-7CEB434DCC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25" t="5161" r="4313" b="7083"/>
          <a:stretch/>
        </p:blipFill>
        <p:spPr>
          <a:xfrm>
            <a:off x="-1" y="1340766"/>
            <a:ext cx="9143997" cy="5509619"/>
          </a:xfrm>
          <a:prstGeom prst="rect">
            <a:avLst/>
          </a:prstGeom>
        </p:spPr>
      </p:pic>
      <p:sp>
        <p:nvSpPr>
          <p:cNvPr id="3" name="Šipka: doprava 2">
            <a:extLst>
              <a:ext uri="{FF2B5EF4-FFF2-40B4-BE49-F238E27FC236}">
                <a16:creationId xmlns:a16="http://schemas.microsoft.com/office/drawing/2014/main" id="{21903396-5212-0040-4CF3-4D7BD2C725D8}"/>
              </a:ext>
            </a:extLst>
          </p:cNvPr>
          <p:cNvSpPr/>
          <p:nvPr/>
        </p:nvSpPr>
        <p:spPr>
          <a:xfrm>
            <a:off x="256982" y="3238252"/>
            <a:ext cx="2972525" cy="144163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silnici I/35, Mohelnice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" y="1333152"/>
            <a:ext cx="9143998" cy="555289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4" y="6268049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Výstavba nového přechodu pro chodce.</a:t>
            </a:r>
          </a:p>
        </p:txBody>
      </p:sp>
    </p:spTree>
    <p:extLst>
      <p:ext uri="{BB962C8B-B14F-4D97-AF65-F5344CB8AC3E}">
        <p14:creationId xmlns:p14="http://schemas.microsoft.com/office/powerpoint/2010/main" val="338302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4"/>
          <a:stretch/>
        </p:blipFill>
        <p:spPr>
          <a:xfrm>
            <a:off x="0" y="1352572"/>
            <a:ext cx="9144000" cy="550542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0" y="1386487"/>
            <a:ext cx="9144000" cy="547260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F7375BD-72D3-1054-5C4C-9CAB71462F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1714501"/>
            <a:ext cx="9144000" cy="514349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Serpentýny u Šternberku, silnice III/44423 a I/46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3063" y="2493090"/>
            <a:ext cx="8558503" cy="42780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Silnice I/46: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došlo k vykácení stromů v blízkosti komunikace v pracovní šířce svodidel, doplněny směrové sloupky.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2016 - provedena inspekce svodidel.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bude probíhat postupná výměna nevyhovujících svodidel. Zvažuje se instalace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motosvodidel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Příprava soutěže na dodavatele prací, předpoklad realizace v roce 2021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Svodidla na celém úseku vyměněny, došlo obnově živičného krytu.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Budou provedeny stavební úpravy, opěrné zdi. Po závodu Ecce Homo dojde na vybraných místech k aplikaci penetračního postřiku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Ještě bude dokončena výměna svodidel</a:t>
            </a:r>
          </a:p>
          <a:p>
            <a:pPr algn="just"/>
            <a:r>
              <a:rPr lang="cs-CZ" sz="1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Silnice III/44423: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2014 - na silnici III/44423 provedena oprava povrchu.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SS OLK přislíbila zvážení zpracování inspekce svodidel a kácení stromů v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šířk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svodidel i na III/44423.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2020 - Dle vyjádření ŘSD probíhá kácení stromů a výměna svodidel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Trvalý stav, nejsou finanční prostředky.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83063" y="1855145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nepřizpůsobení rychlosti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dopr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. technickému stavu vozovky (zatáčky) a vlastnostem vozidla a nákladu.</a:t>
            </a:r>
          </a:p>
        </p:txBody>
      </p:sp>
    </p:spTree>
    <p:extLst>
      <p:ext uri="{BB962C8B-B14F-4D97-AF65-F5344CB8AC3E}">
        <p14:creationId xmlns:p14="http://schemas.microsoft.com/office/powerpoint/2010/main" val="42471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3626"/>
            <a:ext cx="9144000" cy="549437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4" b="10114"/>
          <a:stretch/>
        </p:blipFill>
        <p:spPr>
          <a:xfrm>
            <a:off x="-2" y="1394112"/>
            <a:ext cx="9144000" cy="547260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C9EDE55-A9D6-5888-4244-4BAEE6A5C0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38467"/>
            <a:ext cx="9144000" cy="5132612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 blízkost přejezdu u křižovatky, přednost dráze a silnici zároveň, s vlivem na rozhodování v čase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2553377"/>
            <a:ext cx="8558503" cy="403187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Krajský úřad –nechal zpracovat studii na možné variantní řešení tohoto kolizního místa. Jedinou přijatelnou variantou bylo několikrát zmiňované oddálení komunikace od železnice respektive výstavba okružní křižovatky směrem k Mostkovicím. Proběhlo jednání ze starostkou ve Smržicích ohledně možností zrušení žel. přejezdu ale až po výstavbě severního obchvatu Prostějova. V rámci obchvatu dojde i výstavbě okružní křižovatky. Obchvat by mohl být realizovaný v roce cca 2022 v optimistické variantě.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Bylo vydáno stavební povolení ke stavbě severního obchvatu Prostějova.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2020 -  SŽ na jaře letošního roku podalo žádost na zrušení přejezdu.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Probíhá stavba severního obchvatu Prostějova, po jeho dokončení může dojít k úpravě přejezdu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Proběhla stavba severního obchvatu Prostějova, SŽ letos nebo v roce 2023 žel. přejed ruší cestou rekultivace.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Správa železnic plánuje snesení přejezdu do 11/2023, okolí přejezdu bude ještě upraveno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Zatím přejezd stále v provozu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2" y="1323555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II/366 u Smržic</a:t>
            </a:r>
          </a:p>
        </p:txBody>
      </p:sp>
    </p:spTree>
    <p:extLst>
      <p:ext uri="{BB962C8B-B14F-4D97-AF65-F5344CB8AC3E}">
        <p14:creationId xmlns:p14="http://schemas.microsoft.com/office/powerpoint/2010/main" val="14447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42" y="1358618"/>
            <a:ext cx="9150340" cy="549938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792594"/>
            <a:ext cx="363212" cy="356486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1" b="10141"/>
          <a:stretch/>
        </p:blipFill>
        <p:spPr>
          <a:xfrm>
            <a:off x="-6342" y="1388694"/>
            <a:ext cx="9150342" cy="5472608"/>
          </a:xfrm>
          <a:prstGeom prst="rect">
            <a:avLst/>
          </a:prstGeom>
        </p:spPr>
      </p:pic>
      <p:sp>
        <p:nvSpPr>
          <p:cNvPr id="15" name="TextovéPole 14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Olomoucký kraj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BB6721F-4D8A-1B99-C8FD-73AA7AE321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44" y="1718657"/>
            <a:ext cx="9143997" cy="5143499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problematika přednosti protijedoucím vozidlům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53572" y="4976851"/>
            <a:ext cx="8630512" cy="181588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Policie se tedy přiklání k řešení přestavbou na okružní křižovatku, která by zde zmíněné problémy řešila.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Město Šumperk zadalo PD na modernizaci SSZ křižovatek na ul. Jesenické. Má být hotov ke konci roku, předpoklad realizace v roce 2022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Probíhá příprava modernizace SSZ na celém průtahu, v režii města. Dotace přiznána. Realizace v letošním roce.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Dle místního šetření stále původní SSZ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Křižovatky na silnici I/11 v Šumperku</a:t>
            </a:r>
          </a:p>
        </p:txBody>
      </p:sp>
    </p:spTree>
    <p:extLst>
      <p:ext uri="{BB962C8B-B14F-4D97-AF65-F5344CB8AC3E}">
        <p14:creationId xmlns:p14="http://schemas.microsoft.com/office/powerpoint/2010/main" val="33324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" b="4440"/>
          <a:stretch/>
        </p:blipFill>
        <p:spPr>
          <a:xfrm>
            <a:off x="-2" y="1412776"/>
            <a:ext cx="9144000" cy="547260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Obrázek 2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3118084"/>
            <a:ext cx="361828" cy="355127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3" b="12213"/>
          <a:stretch/>
        </p:blipFill>
        <p:spPr>
          <a:xfrm>
            <a:off x="-4" y="1700808"/>
            <a:ext cx="9144000" cy="5184576"/>
          </a:xfrm>
          <a:prstGeom prst="rect">
            <a:avLst/>
          </a:prstGeom>
        </p:spPr>
      </p:pic>
      <p:sp>
        <p:nvSpPr>
          <p:cNvPr id="20" name="TextovéPole 19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Olomoucký kraj</a:t>
            </a:r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31254BB-16F3-A34D-2DB2-C6182DB4F1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571980"/>
            <a:ext cx="9143998" cy="5303519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225965" y="1992607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Způsob jízdy, počet motocyklistů, konstrukce svodidla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3063" y="5175200"/>
            <a:ext cx="8558503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V roce 2020 instalováno značení upozorňující na nebezpečný úsek.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Na místě se plánuje úsekové měření vozidel.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Odevzdán koncept PD na osazení úsekového měření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Podána žádost o společné povolení na MÚR, pro chybějící stanoviska vzato zpět, UP 2025, končí záruka na provedenou opravu vozovek, po vyřešení reklamací úprava VDZ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I/44 – Červenohorské sedlo</a:t>
            </a:r>
          </a:p>
        </p:txBody>
      </p:sp>
    </p:spTree>
    <p:extLst>
      <p:ext uri="{BB962C8B-B14F-4D97-AF65-F5344CB8AC3E}">
        <p14:creationId xmlns:p14="http://schemas.microsoft.com/office/powerpoint/2010/main" val="123640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AD9EE69-62C9-FA4E-9309-275E8192B6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1" r="3666" b="10933"/>
          <a:stretch/>
        </p:blipFill>
        <p:spPr>
          <a:xfrm>
            <a:off x="-1" y="1553563"/>
            <a:ext cx="9144001" cy="530443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4" b="10744"/>
          <a:stretch/>
        </p:blipFill>
        <p:spPr>
          <a:xfrm>
            <a:off x="0" y="1489879"/>
            <a:ext cx="9144000" cy="538611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9A7BBA8-D6C9-D97C-B787-F90F1E2743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1741490"/>
            <a:ext cx="9144000" cy="514349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I/44 u Zábřeha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225965" y="1992607"/>
            <a:ext cx="8482584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Komfortní trasa s překračováním rychlosti, omezená přehlednost v oblouku a stoupání</a:t>
            </a:r>
          </a:p>
          <a:p>
            <a:pPr algn="just"/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225965" y="5519211"/>
            <a:ext cx="8558503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Na místě se řeší projektová dokumentace, v současné době je rychlost snížena na 70 km/h.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Pokračuje příprava, požadavek na doplnění VO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Byly zlepšeny rozhledy, řešením bude obchvat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Zábřeha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ZS 2027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cs-C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E10115D-BE2F-880A-4A76-305A1595677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0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AD9EE69-62C9-FA4E-9309-275E8192B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9" b="4749"/>
          <a:stretch/>
        </p:blipFill>
        <p:spPr>
          <a:xfrm>
            <a:off x="-1" y="1553563"/>
            <a:ext cx="9144001" cy="530443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4" b="10744"/>
          <a:stretch/>
        </p:blipFill>
        <p:spPr>
          <a:xfrm>
            <a:off x="-2" y="1495106"/>
            <a:ext cx="9144000" cy="538611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9A7BBA8-D6C9-D97C-B787-F90F1E2743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32494"/>
            <a:ext cx="9143998" cy="514349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I/55 v Přerově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225965" y="1992607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Omezený rozhled na hl. komunikaci, přecházení přes </a:t>
            </a:r>
            <a:b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dva jízdní pruhy stejného směru jízdy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6237312"/>
            <a:ext cx="8558503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V rámci napojení OC bude vybudováno SSZ, nejdříve 2025 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E10115D-BE2F-880A-4A76-305A1595677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7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00600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Riziková místa na typech komunikací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545F6E9-1268-E12E-C1A8-0352F52D8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13208"/>
            <a:ext cx="3816424" cy="1239709"/>
          </a:xfrm>
          <a:prstGeom prst="rect">
            <a:avLst/>
          </a:prstGeom>
        </p:spPr>
      </p:pic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7738F517-AD8E-42D4-A4E3-203C51CDD98F}"/>
              </a:ext>
            </a:extLst>
          </p:cNvPr>
          <p:cNvGraphicFramePr>
            <a:graphicFrameLocks/>
          </p:cNvGraphicFramePr>
          <p:nvPr/>
        </p:nvGraphicFramePr>
        <p:xfrm>
          <a:off x="383063" y="1855145"/>
          <a:ext cx="7732425" cy="3767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810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EA384EF-74BA-42AE-95F0-CCF6F31F8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7" r="2500" b="9738"/>
          <a:stretch/>
        </p:blipFill>
        <p:spPr>
          <a:xfrm>
            <a:off x="-2" y="1540823"/>
            <a:ext cx="9144002" cy="5317177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4" b="10744"/>
          <a:stretch/>
        </p:blipFill>
        <p:spPr>
          <a:xfrm>
            <a:off x="-9866" y="1441951"/>
            <a:ext cx="9144000" cy="538611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D4A6680-F3C5-1F95-ECEE-99C42DBBA5A1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407" y="1412954"/>
            <a:ext cx="9180405" cy="5455600"/>
          </a:xfrm>
          <a:prstGeom prst="rect">
            <a:avLst/>
          </a:prstGeom>
        </p:spPr>
      </p:pic>
      <p:sp>
        <p:nvSpPr>
          <p:cNvPr id="20" name="Obdélník 19"/>
          <p:cNvSpPr/>
          <p:nvPr/>
        </p:nvSpPr>
        <p:spPr>
          <a:xfrm>
            <a:off x="225965" y="1992607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Parametry směrových oblouků, horší čitelnost jejich průběhu.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64756" y="6093296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Instalován reflexní pásek na svodidla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Řešením obchvat, ZS 2026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I/46 u Šternberka</a:t>
            </a:r>
          </a:p>
        </p:txBody>
      </p:sp>
    </p:spTree>
    <p:extLst>
      <p:ext uri="{BB962C8B-B14F-4D97-AF65-F5344CB8AC3E}">
        <p14:creationId xmlns:p14="http://schemas.microsoft.com/office/powerpoint/2010/main" val="11463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EA384EF-74BA-42AE-95F0-CCF6F31F8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" b="3157"/>
          <a:stretch/>
        </p:blipFill>
        <p:spPr>
          <a:xfrm>
            <a:off x="-2" y="1540823"/>
            <a:ext cx="9144002" cy="5317177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4" b="10744"/>
          <a:stretch/>
        </p:blipFill>
        <p:spPr>
          <a:xfrm>
            <a:off x="-6" y="1431730"/>
            <a:ext cx="9144000" cy="538611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D4A6680-F3C5-1F95-ECEE-99C42DBBA5A1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1414700"/>
            <a:ext cx="9143998" cy="5455600"/>
          </a:xfrm>
          <a:prstGeom prst="rect">
            <a:avLst/>
          </a:prstGeom>
        </p:spPr>
      </p:pic>
      <p:sp>
        <p:nvSpPr>
          <p:cNvPr id="20" name="Obdélník 19"/>
          <p:cNvSpPr/>
          <p:nvPr/>
        </p:nvSpPr>
        <p:spPr>
          <a:xfrm>
            <a:off x="225965" y="1992607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Směrový oblouk malého poloměru v nečitelném úseku trasy, proměnlivý příčný sklon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64756" y="6093296"/>
            <a:ext cx="8558503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SSOK prověří možnost doplnění dalších Z3 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Oblouk na sil. II/368 u obce Horní Studénky</a:t>
            </a:r>
          </a:p>
        </p:txBody>
      </p:sp>
    </p:spTree>
    <p:extLst>
      <p:ext uri="{BB962C8B-B14F-4D97-AF65-F5344CB8AC3E}">
        <p14:creationId xmlns:p14="http://schemas.microsoft.com/office/powerpoint/2010/main" val="259247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E37DBE5-41F1-9EE2-7F70-28B8050B9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7" r="3538" b="10377"/>
          <a:stretch/>
        </p:blipFill>
        <p:spPr>
          <a:xfrm>
            <a:off x="2" y="1462832"/>
            <a:ext cx="9143998" cy="542015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Olomoucký kraj</a:t>
            </a: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4" b="10744"/>
          <a:stretch/>
        </p:blipFill>
        <p:spPr>
          <a:xfrm>
            <a:off x="-2" y="1508364"/>
            <a:ext cx="9144000" cy="5386114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D4A6680-F3C5-1F95-ECEE-99C42DBBA5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37032"/>
            <a:ext cx="9153864" cy="5144056"/>
          </a:xfrm>
          <a:prstGeom prst="rect">
            <a:avLst/>
          </a:prstGeom>
        </p:spPr>
      </p:pic>
      <p:sp>
        <p:nvSpPr>
          <p:cNvPr id="20" name="Obdélník 19"/>
          <p:cNvSpPr/>
          <p:nvPr/>
        </p:nvSpPr>
        <p:spPr>
          <a:xfrm>
            <a:off x="225965" y="1992607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Uspořádání křižovatky, délka přechodů pro chodce.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3063" y="6021288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Měla by se připravovat okružní křižovatka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Zatím příprava neprobíhá, v plánu investic (2024, 2025) křižovatka není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ul. Svatoplukova v Prostějově</a:t>
            </a:r>
          </a:p>
        </p:txBody>
      </p:sp>
    </p:spTree>
    <p:extLst>
      <p:ext uri="{BB962C8B-B14F-4D97-AF65-F5344CB8AC3E}">
        <p14:creationId xmlns:p14="http://schemas.microsoft.com/office/powerpoint/2010/main" val="48786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976664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k vývoji opatření na místech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16832"/>
            <a:ext cx="8298308" cy="4527557"/>
          </a:xfrm>
        </p:spPr>
        <p:txBody>
          <a:bodyPr>
            <a:normAutofit/>
          </a:bodyPr>
          <a:lstStyle/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Průběžně zveřejňujeme nově zjištěné informace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     k vývoji opatření na místech na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webových stránkách</a:t>
            </a:r>
          </a:p>
          <a:p>
            <a:pPr marL="0" indent="0" algn="just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Dopravní konference.</a:t>
            </a:r>
          </a:p>
          <a:p>
            <a:pPr marL="0" indent="0" algn="ctr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Sdělte nám prosím nové informace k RM: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601 367 009 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info@dopravnikoference.com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stránky: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- vyhledat Dopravní konference s BESIPEM.</a:t>
            </a:r>
          </a:p>
          <a:p>
            <a:pPr marL="0" indent="0" algn="ctr">
              <a:buNone/>
            </a:pPr>
            <a:endParaRPr lang="cs-CZ" sz="2800" b="1" dirty="0"/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15" name="Obrázek 14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066B74CE-9ED5-445A-BEBC-72F9A2C7D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13" y="4077072"/>
            <a:ext cx="2234128" cy="267106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/>
          <a:srcRect l="7475" t="9982" r="67325"/>
          <a:stretch/>
        </p:blipFill>
        <p:spPr>
          <a:xfrm>
            <a:off x="6372200" y="1806411"/>
            <a:ext cx="2448272" cy="223731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5D573CF-F81B-91B9-4862-A38BAC8D5A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4DDB6E66-B01F-7941-AF1D-E8E00ADF5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441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08B5A331-135A-704A-8023-D4942898B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2" y="1155277"/>
            <a:ext cx="8164541" cy="40066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A2C0746-A86D-DE41-A8A5-AD8BDC598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06" y="5685191"/>
            <a:ext cx="537376" cy="4799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80A33C6-E316-A044-9A2E-969EE40E7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83" y="5763330"/>
            <a:ext cx="1374826" cy="4017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166377" y="4197844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A97E0527-704A-4095-82B5-2C2B5B230D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763" y="5148069"/>
            <a:ext cx="1725542" cy="123052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CA37A79-B0EC-A5AF-CB9C-F77E9F8AAC3D}"/>
              </a:ext>
            </a:extLst>
          </p:cNvPr>
          <p:cNvSpPr/>
          <p:nvPr/>
        </p:nvSpPr>
        <p:spPr>
          <a:xfrm>
            <a:off x="0" y="620688"/>
            <a:ext cx="5580112" cy="1075435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69C26A5-E47C-0F0D-ACBA-58A248808C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96" y="234861"/>
            <a:ext cx="3815407" cy="123937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55B0033-844D-EBCF-6C3C-EB61BF53BC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78" y="5786026"/>
            <a:ext cx="1516754" cy="28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475252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Počty rizikových míst v krajích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614AB61-068E-DF2E-BE57-A8A451863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26" y="-17881"/>
            <a:ext cx="3815407" cy="1239379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 rot="18918014">
            <a:off x="1264012" y="4569362"/>
            <a:ext cx="1077486" cy="2507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E8F540C4-F352-7007-E3B3-9157751CA7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353502"/>
              </p:ext>
            </p:extLst>
          </p:nvPr>
        </p:nvGraphicFramePr>
        <p:xfrm>
          <a:off x="17726" y="1695229"/>
          <a:ext cx="9252564" cy="3859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407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68863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Časová náročnost realizací opatření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323528" y="1829001"/>
            <a:ext cx="846144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b="1" dirty="0"/>
              <a:t> 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Většinu úprav míst již správci řeší ze střednědobého a   dlouhodobého hlediska, což je časově náročné (i na několik let).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   Souvisí to např.: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bezpečnostních inspekcí.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dokumentací pro DÚR, DSP a DPS, (EIA).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nalezení finančních prostředků na realizaci.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výběrem dodavatele stavby.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konečnou přestavbou místa.</a:t>
            </a:r>
          </a:p>
          <a:p>
            <a:pPr marL="0" lvl="2"/>
            <a:endParaRPr lang="pl-PL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1146" lvl="2" indent="-391146">
              <a:buFont typeface="Wingdings" panose="05000000000000000000" pitchFamily="2" charset="2"/>
              <a:buChar char="§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Naším cílem je, aby se v letošním roce podařila realizovat opatření na dalších místech.</a:t>
            </a:r>
          </a:p>
        </p:txBody>
      </p:sp>
      <p:pic>
        <p:nvPicPr>
          <p:cNvPr id="5" name="Picture 2" descr="\\NAS\D.Konference\2023\LOGO DK 2023\PNG_3.png">
            <a:extLst>
              <a:ext uri="{FF2B5EF4-FFF2-40B4-BE49-F238E27FC236}">
                <a16:creationId xmlns:a16="http://schemas.microsoft.com/office/drawing/2014/main" id="{34168794-3AFF-D681-2649-B7B6F5E9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2" y="-1458"/>
            <a:ext cx="3813184" cy="12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5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vod, elektronika&#10;&#10;Popis byl vytvořen automaticky">
            <a:extLst>
              <a:ext uri="{FF2B5EF4-FFF2-40B4-BE49-F238E27FC236}">
                <a16:creationId xmlns:a16="http://schemas.microsoft.com/office/drawing/2014/main" id="{C12E318B-CD7F-3A46-B8B1-7C5807FC14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8816"/>
          <a:stretch/>
        </p:blipFill>
        <p:spPr>
          <a:xfrm>
            <a:off x="0" y="0"/>
            <a:ext cx="9144000" cy="68927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E284A2-4839-5442-AFD8-CD992628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1552571" cy="1523820"/>
          </a:xfrm>
          <a:prstGeom prst="rect">
            <a:avLst/>
          </a:prstGeom>
        </p:spPr>
      </p:pic>
      <p:pic>
        <p:nvPicPr>
          <p:cNvPr id="32" name="Obrázek 31" descr="Obsah obrázku LEGO, hračka&#10;&#10;Popis byl vytvořen automaticky">
            <a:extLst>
              <a:ext uri="{FF2B5EF4-FFF2-40B4-BE49-F238E27FC236}">
                <a16:creationId xmlns:a16="http://schemas.microsoft.com/office/drawing/2014/main" id="{49EFE489-C200-4048-8CEC-6ECB4E63F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731541"/>
            <a:ext cx="10153128" cy="35167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331640" y="2306840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provedena nebo dokončena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realizace opatření na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lokalitách!</a:t>
            </a:r>
          </a:p>
        </p:txBody>
      </p:sp>
    </p:spTree>
    <p:extLst>
      <p:ext uri="{BB962C8B-B14F-4D97-AF65-F5344CB8AC3E}">
        <p14:creationId xmlns:p14="http://schemas.microsoft.com/office/powerpoint/2010/main" val="17702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silnici II/150 u obce Čechůvky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9DB3542-96F8-39D4-F2E5-F1E8152639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25" t="5161" r="4313" b="7083"/>
          <a:stretch/>
        </p:blipFill>
        <p:spPr>
          <a:xfrm>
            <a:off x="-1" y="1340766"/>
            <a:ext cx="9143997" cy="5509619"/>
          </a:xfrm>
          <a:prstGeom prst="rect">
            <a:avLst/>
          </a:prstGeom>
        </p:spPr>
      </p:pic>
      <p:sp>
        <p:nvSpPr>
          <p:cNvPr id="5" name="Šipka: doprava 4">
            <a:extLst>
              <a:ext uri="{FF2B5EF4-FFF2-40B4-BE49-F238E27FC236}">
                <a16:creationId xmlns:a16="http://schemas.microsoft.com/office/drawing/2014/main" id="{24D2AE64-E4EE-F0AD-D9CA-B4A9428D3CAE}"/>
              </a:ext>
            </a:extLst>
          </p:cNvPr>
          <p:cNvSpPr/>
          <p:nvPr/>
        </p:nvSpPr>
        <p:spPr>
          <a:xfrm>
            <a:off x="2051720" y="5229200"/>
            <a:ext cx="2304256" cy="144016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silnici II/150 u obce Čechůvky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" y="1315651"/>
            <a:ext cx="9144003" cy="555984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254878" y="5975514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Nadstandartním způsobem zvýrazněno a upraveno VDZ a SDZ, osvětlení novým VO.</a:t>
            </a:r>
          </a:p>
        </p:txBody>
      </p:sp>
    </p:spTree>
    <p:extLst>
      <p:ext uri="{BB962C8B-B14F-4D97-AF65-F5344CB8AC3E}">
        <p14:creationId xmlns:p14="http://schemas.microsoft.com/office/powerpoint/2010/main" val="16991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Křižovatky na sil. II/150 u Kralic a Hrdibořic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EA1DFBE6-67B6-E8E3-62CA-649CDE4346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25" t="5161" r="4313" b="7083"/>
          <a:stretch/>
        </p:blipFill>
        <p:spPr>
          <a:xfrm>
            <a:off x="-2" y="1325024"/>
            <a:ext cx="9143997" cy="552403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2A1EDA77-89E6-41C0-D184-23A030EA1868}"/>
              </a:ext>
            </a:extLst>
          </p:cNvPr>
          <p:cNvSpPr/>
          <p:nvPr/>
        </p:nvSpPr>
        <p:spPr>
          <a:xfrm>
            <a:off x="5975387" y="4221088"/>
            <a:ext cx="2485045" cy="2258155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II/437 a II/441 u Velkého Újezdu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48F5659-2C6C-B9A4-1E2B-273568817E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3" b="10075"/>
          <a:stretch/>
        </p:blipFill>
        <p:spPr>
          <a:xfrm>
            <a:off x="0" y="1308952"/>
            <a:ext cx="9144000" cy="554904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49BAC26-BA08-A7C6-6307-DEDB28B4973F}"/>
              </a:ext>
            </a:extLst>
          </p:cNvPr>
          <p:cNvSpPr txBox="1"/>
          <p:nvPr/>
        </p:nvSpPr>
        <p:spPr>
          <a:xfrm>
            <a:off x="766126" y="6232545"/>
            <a:ext cx="7609577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 – V roce 2020 proběhly úpravy křižovatky.</a:t>
            </a:r>
          </a:p>
        </p:txBody>
      </p:sp>
    </p:spTree>
    <p:extLst>
      <p:ext uri="{BB962C8B-B14F-4D97-AF65-F5344CB8AC3E}">
        <p14:creationId xmlns:p14="http://schemas.microsoft.com/office/powerpoint/2010/main" val="200451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Olomoucký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I/45 a I/46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9C5AF01-006F-683B-6C70-2EB950C96B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25" t="5161" r="4313" b="7083"/>
          <a:stretch/>
        </p:blipFill>
        <p:spPr>
          <a:xfrm>
            <a:off x="-1" y="1340766"/>
            <a:ext cx="9143997" cy="5509619"/>
          </a:xfrm>
          <a:prstGeom prst="rect">
            <a:avLst/>
          </a:prstGeom>
        </p:spPr>
      </p:pic>
      <p:sp>
        <p:nvSpPr>
          <p:cNvPr id="3" name="Šipka: doleva 2">
            <a:extLst>
              <a:ext uri="{FF2B5EF4-FFF2-40B4-BE49-F238E27FC236}">
                <a16:creationId xmlns:a16="http://schemas.microsoft.com/office/drawing/2014/main" id="{E7693518-F0F3-3EC3-A09E-FC9C1ACE68C6}"/>
              </a:ext>
            </a:extLst>
          </p:cNvPr>
          <p:cNvSpPr/>
          <p:nvPr/>
        </p:nvSpPr>
        <p:spPr>
          <a:xfrm>
            <a:off x="5580112" y="3232194"/>
            <a:ext cx="2232248" cy="144016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I/45 a I/46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1"/>
          <a:stretch/>
        </p:blipFill>
        <p:spPr>
          <a:xfrm>
            <a:off x="0" y="1326490"/>
            <a:ext cx="9144000" cy="553151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7" y="5656690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Provedena stavební úprava středového ostrůvku, změna VDZ a SDZ tak, aby řidiče lépe naváděly v průjezdnosti. Na I/46 nový povrch komunikace, VDZ v plastu.</a:t>
            </a:r>
          </a:p>
        </p:txBody>
      </p:sp>
    </p:spTree>
    <p:extLst>
      <p:ext uri="{BB962C8B-B14F-4D97-AF65-F5344CB8AC3E}">
        <p14:creationId xmlns:p14="http://schemas.microsoft.com/office/powerpoint/2010/main" val="192121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2977</TotalTime>
  <Words>1848</Words>
  <Application>Microsoft Office PowerPoint</Application>
  <PresentationFormat>Předvádění na obrazovce (4:3)</PresentationFormat>
  <Paragraphs>230</Paragraphs>
  <Slides>34</Slides>
  <Notes>33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Martin Landsfeld</cp:lastModifiedBy>
  <cp:revision>211</cp:revision>
  <dcterms:created xsi:type="dcterms:W3CDTF">2017-03-15T09:26:25Z</dcterms:created>
  <dcterms:modified xsi:type="dcterms:W3CDTF">2024-05-27T15:12:54Z</dcterms:modified>
</cp:coreProperties>
</file>