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0" d="100"/>
          <a:sy n="90" d="100"/>
        </p:scale>
        <p:origin x="-4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Okružní křižovatka místních komunikací v blízkosti obchodního centra a mimoúrovňové křižovatky s výpadovkou na dálnici D1. Ramena tvořeny sběrnými místními komunikacemi. Ramena tvoří napojení: 1. na MUK s výpadovkou na Brno a příjezd na sídliště Chodov, 2. příjezd do obchodního centra s pokračováním k Business Parku, 3. příjezd a průtah sídlištěm Horní Kunratice a 4. obsluha sídliště Horní Roztyly.</a:t>
            </a:r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Čtyřramenná dvoupruhová okružní křižovatka s průměrem okružního pásu cca 110m. Vjezdy z větví dvoupruhové, výjezdy dvoupruhové 3 ze 4.. Tři ze čtyř jsou směrově dělené. Středový ostrov vyvýšený.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Na dvou větvích další křižovatky ve </a:t>
            </a:r>
            <a:r>
              <a:rPr lang="cs-CZ" sz="1000" i="1" baseline="0" dirty="0" err="1" smtClean="0"/>
              <a:t>vzd</a:t>
            </a:r>
            <a:r>
              <a:rPr lang="cs-CZ" sz="1000" i="1" baseline="0" dirty="0" smtClean="0"/>
              <a:t>. 100-150m (SSZ, OK), bez přechodů pro chodce.</a:t>
            </a:r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 Pod Chodovem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29,3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 /24hod, z toho 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4%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těžkých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vozidel		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.: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13,1tis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 Ryšavého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14,7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 /24hod, z toho 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4%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těžkých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vozidel		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.: 6,7 tis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cs-CZ" sz="1000" b="1" i="1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Kunrat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Lesa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13,3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voz/24hod,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6%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těžkých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vozidel		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.: 6,8 tis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Roztylská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11,8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 voz/24hod,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5%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těžkých vozidel 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cs-CZ" sz="1000" b="1" i="1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vj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.: 6,4 tis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Okružní křižovatka místních komunikací v blízkosti obchodního centra a mimoúrovňové křižovatky s výpadovkou na dálnici D1. Ramena tvořeny sběrnými místními komunikacemi. Ramena tvoří napojení: 1. na MUK s výpadovkou na Brno a příjezd na sídliště Chodov, 2. příjezd do obchodního centra s pokračováním k Business Parku, 3. příjezd a průtah sídlištěm Horní Kunratice a 4. obsluha sídliště Horní Roztyly.</a:t>
            </a:r>
          </a:p>
          <a:p>
            <a:r>
              <a:rPr lang="cs-CZ" sz="1000" i="1" baseline="0" dirty="0" smtClean="0"/>
              <a:t>Čtyřramenná dvoupruhová okružní křižovatka s průměrem okružního pásu cca 110m. Vjezdy z větví dvoupruhové, výjezdy dvoupruhové 3 ze 4.. Tři ze čtyř jsou směrově dělené. Středový ostrov vyvýšený. </a:t>
            </a:r>
          </a:p>
          <a:p>
            <a:r>
              <a:rPr lang="cs-CZ" sz="1000" i="1" baseline="0" dirty="0" smtClean="0"/>
              <a:t>Na dvou větvích další křižovatky ve </a:t>
            </a:r>
            <a:r>
              <a:rPr lang="cs-CZ" sz="1000" i="1" baseline="0" dirty="0" err="1" smtClean="0"/>
              <a:t>vzd</a:t>
            </a:r>
            <a:r>
              <a:rPr lang="cs-CZ" sz="1000" i="1" baseline="0" dirty="0" smtClean="0"/>
              <a:t>. 100-150m (SSZ, OK), bez přechodů pro chodce.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MK Pod Chodovem	29,3 tis voz /24hod, z toho  4% těžkých vozidel		</a:t>
            </a:r>
            <a:r>
              <a:rPr lang="cs-CZ" sz="1000" i="1" baseline="0" dirty="0" err="1" smtClean="0"/>
              <a:t>vj</a:t>
            </a:r>
            <a:r>
              <a:rPr lang="cs-CZ" sz="1000" i="1" baseline="0" dirty="0" smtClean="0"/>
              <a:t>.: 13,1tis</a:t>
            </a:r>
          </a:p>
          <a:p>
            <a:r>
              <a:rPr lang="cs-CZ" sz="1000" i="1" baseline="0" dirty="0" smtClean="0"/>
              <a:t>	MK Ryšavého	14,7 tis voz /24hod, z toho  4% těžkých vozidel		</a:t>
            </a:r>
            <a:r>
              <a:rPr lang="cs-CZ" sz="1000" i="1" baseline="0" dirty="0" err="1" smtClean="0"/>
              <a:t>vj</a:t>
            </a:r>
            <a:r>
              <a:rPr lang="cs-CZ" sz="1000" i="1" baseline="0" dirty="0" smtClean="0"/>
              <a:t>.: 6,7 tis</a:t>
            </a:r>
          </a:p>
          <a:p>
            <a:r>
              <a:rPr lang="cs-CZ" sz="1000" i="1" baseline="0" dirty="0" smtClean="0"/>
              <a:t>	MK U </a:t>
            </a:r>
            <a:r>
              <a:rPr lang="cs-CZ" sz="1000" i="1" baseline="0" dirty="0" err="1" smtClean="0"/>
              <a:t>Kunrat</a:t>
            </a:r>
            <a:r>
              <a:rPr lang="cs-CZ" sz="1000" i="1" baseline="0" dirty="0" smtClean="0"/>
              <a:t>. Lesa	13,3 tis voz/24hod, z toho  6% těžkých vozidel		</a:t>
            </a:r>
            <a:r>
              <a:rPr lang="cs-CZ" sz="1000" i="1" baseline="0" dirty="0" err="1" smtClean="0"/>
              <a:t>vj</a:t>
            </a:r>
            <a:r>
              <a:rPr lang="cs-CZ" sz="1000" i="1" baseline="0" dirty="0" smtClean="0"/>
              <a:t>.: 6,8 tis</a:t>
            </a:r>
          </a:p>
          <a:p>
            <a:r>
              <a:rPr lang="cs-CZ" sz="1000" i="1" baseline="0" dirty="0" smtClean="0"/>
              <a:t>	MK Roztylská	11,8 tis voz/24hod, z toho  5% těžkých vozidel 		</a:t>
            </a:r>
            <a:r>
              <a:rPr lang="cs-CZ" sz="1000" i="1" baseline="0" dirty="0" err="1" smtClean="0"/>
              <a:t>vj</a:t>
            </a:r>
            <a:r>
              <a:rPr lang="cs-CZ" sz="1000" i="1" baseline="0" dirty="0" smtClean="0"/>
              <a:t>.: 6,4 tis</a:t>
            </a:r>
          </a:p>
          <a:p>
            <a:r>
              <a:rPr lang="cs-CZ" sz="1000" i="1" baseline="0" dirty="0" smtClean="0"/>
              <a:t>		</a:t>
            </a:r>
            <a:endParaRPr lang="cs-CZ" sz="1000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01/2018 celkem 165 nehod (šetřených PČR) </a:t>
            </a:r>
          </a:p>
          <a:p>
            <a:r>
              <a:rPr lang="cs-CZ" sz="1200" dirty="0" smtClean="0"/>
              <a:t>Následky: 20 os.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143x (18L), srážka s PP 10x (0)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Nedodržení </a:t>
            </a:r>
            <a:r>
              <a:rPr lang="cs-CZ" sz="1200" dirty="0" err="1" smtClean="0"/>
              <a:t>bezp</a:t>
            </a:r>
            <a:r>
              <a:rPr lang="cs-CZ" sz="1200" dirty="0" smtClean="0"/>
              <a:t>. </a:t>
            </a:r>
            <a:r>
              <a:rPr lang="cs-CZ" sz="1200" dirty="0" err="1" smtClean="0"/>
              <a:t>vzd</a:t>
            </a:r>
            <a:r>
              <a:rPr lang="cs-CZ" sz="1200" dirty="0" smtClean="0"/>
              <a:t>. 93x (9L), </a:t>
            </a:r>
            <a:br>
              <a:rPr lang="cs-CZ" sz="1200" dirty="0" smtClean="0"/>
            </a:br>
            <a:r>
              <a:rPr lang="cs-CZ" sz="1200" dirty="0" smtClean="0"/>
              <a:t>	Přejíždění z pruhu do pruhu 24x (1L), </a:t>
            </a:r>
            <a:br>
              <a:rPr lang="cs-CZ" sz="1200" dirty="0" smtClean="0"/>
            </a:br>
            <a:r>
              <a:rPr lang="cs-CZ" sz="1200" dirty="0" smtClean="0"/>
              <a:t>	Proti DZ Dej přednost 13x (4L)	</a:t>
            </a:r>
          </a:p>
          <a:p>
            <a:r>
              <a:rPr lang="cs-CZ" sz="1200" dirty="0" smtClean="0"/>
              <a:t>Ve dne za nezhoršené vid.:  136x (19L);  	2022-23: 32x (1T,9L) </a:t>
            </a:r>
            <a:br>
              <a:rPr lang="cs-CZ" sz="1200" dirty="0" smtClean="0"/>
            </a:br>
            <a:r>
              <a:rPr lang="cs-CZ" sz="1200" dirty="0" smtClean="0"/>
              <a:t>Autobus 11x (9L),  NA 18x (2L)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Dvoupruhové uspořádání okružního pásu s ohledem na  intenzity provozu, úhel napojení 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93,6 mil. Kč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Změna uspořádání křižovatky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Změna uspořádání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smtClean="0"/>
              <a:t>Úprava zeleně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11.png"/><Relationship Id="rId10" Type="http://schemas.openxmlformats.org/officeDocument/2006/relationships/image" Target="../media/image28.jpg"/><Relationship Id="rId4" Type="http://schemas.openxmlformats.org/officeDocument/2006/relationships/image" Target="../media/image10.jpe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Okružní křižovatka u OC na Chodově</a:t>
            </a:r>
            <a:endParaRPr lang="pl-PL" sz="3600" b="1" dirty="0" smtClean="0">
              <a:solidFill>
                <a:srgbClr val="46787B"/>
              </a:solidFill>
            </a:endParaRP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Okružní 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OC na Chodově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018" y="1340769"/>
            <a:ext cx="8501963" cy="452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5220072" y="3501008"/>
            <a:ext cx="1008112" cy="54006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866877" y="3297109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r="7471"/>
          <a:stretch/>
        </p:blipFill>
        <p:spPr>
          <a:xfrm>
            <a:off x="0" y="1345765"/>
            <a:ext cx="9144000" cy="451580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2" y="1340768"/>
            <a:ext cx="8025523" cy="4515802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6" y="1340768"/>
            <a:ext cx="8022998" cy="4515802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" y="1346484"/>
            <a:ext cx="8022998" cy="4514364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6" y="1342560"/>
            <a:ext cx="8022998" cy="45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err="1" smtClean="0"/>
              <a:t>Čtyřpaprsková</a:t>
            </a:r>
            <a:r>
              <a:rPr lang="cs-CZ" sz="2800" dirty="0" smtClean="0"/>
              <a:t> okružní křižovatka místních komunikací</a:t>
            </a:r>
            <a:endParaRPr lang="cs-CZ" sz="2800" dirty="0" smtClean="0"/>
          </a:p>
          <a:p>
            <a:r>
              <a:rPr lang="cs-CZ" sz="2400" dirty="0" smtClean="0"/>
              <a:t>MK Pod Chodovem:  návaznost na MUK (ul. Brněnská), sídliště Chodov MK Roztylská: příjezd k OC, pokračování do </a:t>
            </a:r>
            <a:r>
              <a:rPr lang="cs-CZ" sz="2400" dirty="0" smtClean="0"/>
              <a:t>business parku</a:t>
            </a:r>
            <a:br>
              <a:rPr lang="cs-CZ" sz="2400" dirty="0" smtClean="0"/>
            </a:br>
            <a:r>
              <a:rPr lang="cs-CZ" sz="2400" dirty="0" smtClean="0"/>
              <a:t>MK</a:t>
            </a:r>
            <a:r>
              <a:rPr lang="cs-CZ" sz="2400" dirty="0" smtClean="0"/>
              <a:t> U </a:t>
            </a:r>
            <a:r>
              <a:rPr lang="cs-CZ" sz="2400" dirty="0" err="1" smtClean="0"/>
              <a:t>Kunrat.Lesa</a:t>
            </a:r>
            <a:r>
              <a:rPr lang="cs-CZ" sz="2400" dirty="0" smtClean="0"/>
              <a:t>: příjezd a průtah sídlištěm Horní Kunratice  </a:t>
            </a:r>
            <a:br>
              <a:rPr lang="cs-CZ" sz="2400" dirty="0" smtClean="0"/>
            </a:br>
            <a:r>
              <a:rPr lang="cs-CZ" sz="2400" dirty="0" smtClean="0"/>
              <a:t>MK Ryšavého: obsluha sídliště Horní Roztyly </a:t>
            </a:r>
            <a:endParaRPr lang="cs-CZ" sz="2400" dirty="0"/>
          </a:p>
          <a:p>
            <a:r>
              <a:rPr lang="cs-CZ" sz="2600" dirty="0" smtClean="0"/>
              <a:t>Dvoupruhová OK, průměr cca 110m, středový ostrov vyvýšený</a:t>
            </a:r>
            <a:endParaRPr lang="cs-CZ" sz="2600" dirty="0" smtClean="0"/>
          </a:p>
          <a:p>
            <a:r>
              <a:rPr lang="cs-CZ" sz="2600" dirty="0" smtClean="0"/>
              <a:t>Paprsky: místní komunikace sběrné, vjezdy na okružní pás dvoupruhové, výjezdy  3 ze 4 také dvoupruhové, 3 ze 4 paprsků směrově dělené, bez přechodů u OK</a:t>
            </a:r>
            <a:endParaRPr lang="cs-CZ" sz="2600" dirty="0"/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dva paprsky křižovatky </a:t>
            </a:r>
            <a:r>
              <a:rPr lang="cs-CZ" sz="2600" dirty="0" err="1" smtClean="0"/>
              <a:t>vzd</a:t>
            </a:r>
            <a:r>
              <a:rPr lang="cs-CZ" sz="2600" dirty="0" smtClean="0"/>
              <a:t>. 100-150m (OK, SSZ), sjezdy a výjezd z OC, chodníky jen ul. Roztylská, OK osvětlena, zástavba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8053" y="1340768"/>
            <a:ext cx="9144000" cy="5517232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</a:t>
            </a:r>
            <a:r>
              <a:rPr lang="cs-CZ" sz="3000" dirty="0"/>
              <a:t>celkem </a:t>
            </a:r>
            <a:r>
              <a:rPr lang="cs-CZ" sz="3000" dirty="0" smtClean="0"/>
              <a:t>165 </a:t>
            </a:r>
            <a:r>
              <a:rPr lang="cs-CZ" sz="3000" dirty="0" smtClean="0"/>
              <a:t>nehod (šetřených PČR) </a:t>
            </a:r>
            <a:endParaRPr lang="cs-CZ" sz="3000" dirty="0"/>
          </a:p>
          <a:p>
            <a:r>
              <a:rPr lang="cs-CZ" sz="3000" dirty="0" smtClean="0"/>
              <a:t>Následky: </a:t>
            </a:r>
            <a:r>
              <a:rPr lang="cs-CZ" sz="3000" dirty="0" smtClean="0"/>
              <a:t>20</a:t>
            </a:r>
            <a:r>
              <a:rPr lang="cs-CZ" sz="2800" dirty="0" smtClean="0"/>
              <a:t> os. </a:t>
            </a:r>
            <a:r>
              <a:rPr lang="cs-CZ" sz="2800" dirty="0" smtClean="0"/>
              <a:t>lehce zraněno</a:t>
            </a:r>
            <a:endParaRPr lang="cs-CZ" sz="28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</a:t>
            </a:r>
            <a:r>
              <a:rPr lang="cs-CZ" sz="3000" dirty="0" smtClean="0"/>
              <a:t>143x </a:t>
            </a:r>
            <a:r>
              <a:rPr lang="cs-CZ" sz="2600" dirty="0" smtClean="0"/>
              <a:t>(18L), srážka s PP 10x (0)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smtClean="0"/>
              <a:t>Nedodržení </a:t>
            </a:r>
            <a:r>
              <a:rPr lang="cs-CZ" sz="3000" dirty="0" err="1" smtClean="0"/>
              <a:t>bezp</a:t>
            </a:r>
            <a:r>
              <a:rPr lang="cs-CZ" sz="3000" dirty="0" smtClean="0"/>
              <a:t>. </a:t>
            </a:r>
            <a:r>
              <a:rPr lang="cs-CZ" sz="3000" dirty="0" err="1" smtClean="0"/>
              <a:t>v</a:t>
            </a:r>
            <a:r>
              <a:rPr lang="cs-CZ" sz="3000" dirty="0" err="1" smtClean="0"/>
              <a:t>zd</a:t>
            </a:r>
            <a:r>
              <a:rPr lang="cs-CZ" sz="3000" dirty="0" smtClean="0"/>
              <a:t>. 93x </a:t>
            </a:r>
            <a:r>
              <a:rPr lang="cs-CZ" sz="2600" dirty="0" smtClean="0"/>
              <a:t>(9L), </a:t>
            </a:r>
            <a:br>
              <a:rPr lang="cs-CZ" sz="2600" dirty="0" smtClean="0"/>
            </a:br>
            <a:r>
              <a:rPr lang="cs-CZ" sz="2600" dirty="0" smtClean="0"/>
              <a:t>	Přejíždění z pruhu do pruhu 24x (1L), </a:t>
            </a:r>
            <a:br>
              <a:rPr lang="cs-CZ" sz="2600" dirty="0" smtClean="0"/>
            </a:br>
            <a:r>
              <a:rPr lang="cs-CZ" sz="2600" dirty="0" smtClean="0"/>
              <a:t>	Proti DZ Dej přednost 13x (4L)</a:t>
            </a:r>
            <a:r>
              <a:rPr lang="cs-CZ" sz="2600" dirty="0" smtClean="0"/>
              <a:t>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13</a:t>
            </a:r>
            <a:r>
              <a:rPr lang="cs-CZ" sz="3000" dirty="0" smtClean="0"/>
              <a:t>6x </a:t>
            </a:r>
            <a:r>
              <a:rPr lang="cs-CZ" sz="2600" dirty="0" smtClean="0"/>
              <a:t>(19L</a:t>
            </a:r>
            <a:r>
              <a:rPr lang="cs-CZ" sz="2600" dirty="0" smtClean="0"/>
              <a:t>); </a:t>
            </a:r>
            <a:r>
              <a:rPr lang="cs-CZ" sz="2600" dirty="0" smtClean="0"/>
              <a:t> 	2022-23</a:t>
            </a:r>
            <a:r>
              <a:rPr lang="cs-CZ" sz="2600" dirty="0" smtClean="0"/>
              <a:t>: </a:t>
            </a:r>
            <a:r>
              <a:rPr lang="cs-CZ" sz="2600" dirty="0" smtClean="0"/>
              <a:t>32x (1T,9L) </a:t>
            </a:r>
            <a:br>
              <a:rPr lang="cs-CZ" sz="2600" dirty="0" smtClean="0"/>
            </a:br>
            <a:r>
              <a:rPr lang="cs-CZ" sz="2600" dirty="0" smtClean="0"/>
              <a:t>Autobus 11x (9L),  NA 18x (2L)</a:t>
            </a:r>
          </a:p>
          <a:p>
            <a:r>
              <a:rPr lang="cs-CZ" sz="3000" dirty="0" smtClean="0"/>
              <a:t>Nebezpečné </a:t>
            </a:r>
            <a:r>
              <a:rPr lang="cs-CZ" sz="3000" dirty="0" smtClean="0"/>
              <a:t>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Dvoupruhové</a:t>
            </a:r>
            <a:r>
              <a:rPr lang="cs-CZ" sz="3400" dirty="0" smtClean="0"/>
              <a:t> uspořádání okružního pásu s ohledem na  i</a:t>
            </a:r>
            <a:r>
              <a:rPr lang="cs-CZ" sz="3000" dirty="0" smtClean="0"/>
              <a:t>ntenzity provozu, úhel napojení </a:t>
            </a:r>
          </a:p>
          <a:p>
            <a:r>
              <a:rPr lang="cs-CZ" sz="3000" dirty="0" smtClean="0"/>
              <a:t>SEZ: 93,6 mil. Kč</a:t>
            </a: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Okružní křižovatka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OC na Chodově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1124728" y="443711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1" y="1343508"/>
            <a:ext cx="8053496" cy="4530091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630852" y="1359532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Změna uspořádání </a:t>
            </a:r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okružní křižovatky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zeleně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98159</TotalTime>
  <Words>383</Words>
  <Application>Microsoft Office PowerPoint</Application>
  <PresentationFormat>Předvádění na obrazovce (4:3)</PresentationFormat>
  <Paragraphs>69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1393</cp:revision>
  <cp:lastPrinted>2023-11-07T12:13:28Z</cp:lastPrinted>
  <dcterms:created xsi:type="dcterms:W3CDTF">2017-03-15T09:26:25Z</dcterms:created>
  <dcterms:modified xsi:type="dcterms:W3CDTF">2023-11-07T12:15:10Z</dcterms:modified>
</cp:coreProperties>
</file>