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9" r:id="rId4"/>
    <p:sldId id="259" r:id="rId5"/>
    <p:sldId id="322" r:id="rId6"/>
    <p:sldId id="343" r:id="rId7"/>
    <p:sldId id="351" r:id="rId8"/>
    <p:sldId id="348" r:id="rId9"/>
    <p:sldId id="361" r:id="rId10"/>
    <p:sldId id="354" r:id="rId11"/>
    <p:sldId id="362" r:id="rId12"/>
    <p:sldId id="363" r:id="rId13"/>
    <p:sldId id="355" r:id="rId14"/>
    <p:sldId id="335" r:id="rId15"/>
    <p:sldId id="27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čík Jan" initials="F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6532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9E35-A66F-497A-8A3F-543B19B3EE3F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656E5-1F49-4353-A28A-0BD645D92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0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56E5-1F49-4353-A28A-0BD645D9214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4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685" y="1789148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AkkuratLightProRegular" panose="02000503030000020004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3685" y="426882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kkuratLightProRegular" panose="02000503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18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580888"/>
            <a:ext cx="10515600" cy="1109800"/>
          </a:xfrm>
          <a:prstGeom prst="rect">
            <a:avLst/>
          </a:prstGeom>
        </p:spPr>
        <p:txBody>
          <a:bodyPr anchor="ctr"/>
          <a:lstStyle/>
          <a:p>
            <a:r>
              <a:rPr lang="cs-CZ">
                <a:latin typeface="AkkuratLightProRegular" panose="02000503030000020004" pitchFamily="50" charset="0"/>
              </a:rPr>
              <a:t>Kliknutím lze upravit styl.</a:t>
            </a:r>
            <a:endParaRPr lang="cs-CZ" dirty="0">
              <a:latin typeface="AkkuratLightProRegular" panose="02000503030000020004" pitchFamily="50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12192000" cy="575945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Textové pole 79"/>
          <p:cNvSpPr txBox="1"/>
          <p:nvPr userDrawn="1"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pic>
        <p:nvPicPr>
          <p:cNvPr id="11" name="Obrázek 10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3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838200" y="580888"/>
            <a:ext cx="10515600" cy="1109800"/>
          </a:xfrm>
          <a:prstGeom prst="rect">
            <a:avLst/>
          </a:prstGeom>
        </p:spPr>
        <p:txBody>
          <a:bodyPr anchor="ctr"/>
          <a:lstStyle/>
          <a:p>
            <a:r>
              <a:rPr lang="cs-CZ">
                <a:latin typeface="AkkuratLightProRegular" panose="02000503030000020004" pitchFamily="50" charset="0"/>
              </a:rPr>
              <a:t>Kliknutím lze upravit styl.</a:t>
            </a:r>
            <a:endParaRPr lang="cs-CZ" dirty="0">
              <a:latin typeface="AkkuratLightProRegular" panose="02000503030000020004" pitchFamily="50" charset="0"/>
            </a:endParaRPr>
          </a:p>
        </p:txBody>
      </p:sp>
      <p:sp>
        <p:nvSpPr>
          <p:cNvPr id="15" name="Obdélník 14"/>
          <p:cNvSpPr/>
          <p:nvPr userDrawn="1"/>
        </p:nvSpPr>
        <p:spPr>
          <a:xfrm>
            <a:off x="0" y="0"/>
            <a:ext cx="12192000" cy="575945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6" name="Textové pole 79"/>
          <p:cNvSpPr txBox="1"/>
          <p:nvPr userDrawn="1"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pic>
        <p:nvPicPr>
          <p:cNvPr id="17" name="Obrázek 16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  <p:sp>
        <p:nvSpPr>
          <p:cNvPr id="21" name="Zástupný symbol pro obsah 2"/>
          <p:cNvSpPr>
            <a:spLocks noGrp="1"/>
          </p:cNvSpPr>
          <p:nvPr>
            <p:ph idx="10" hasCustomPrompt="1"/>
          </p:nvPr>
        </p:nvSpPr>
        <p:spPr>
          <a:xfrm>
            <a:off x="838200" y="1825625"/>
            <a:ext cx="5181600" cy="4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11" hasCustomPrompt="1"/>
          </p:nvPr>
        </p:nvSpPr>
        <p:spPr>
          <a:xfrm>
            <a:off x="6172200" y="1825624"/>
            <a:ext cx="5181600" cy="4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lang="cs-CZ" dirty="0" smtClean="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baseline="0"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0942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6137" y="1700213"/>
            <a:ext cx="5173663" cy="8048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latin typeface="AkkuratPro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700213"/>
            <a:ext cx="5181600" cy="8048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latin typeface="AkkuratProRegular" panose="02000503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580888"/>
            <a:ext cx="10515600" cy="1109800"/>
          </a:xfrm>
          <a:prstGeom prst="rect">
            <a:avLst/>
          </a:prstGeom>
        </p:spPr>
        <p:txBody>
          <a:bodyPr anchor="ctr"/>
          <a:lstStyle/>
          <a:p>
            <a:r>
              <a:rPr lang="cs-CZ">
                <a:latin typeface="AkkuratLightProRegular" panose="02000503030000020004" pitchFamily="50" charset="0"/>
              </a:rPr>
              <a:t>Kliknutím lze upravit styl.</a:t>
            </a:r>
            <a:endParaRPr lang="cs-CZ" dirty="0">
              <a:latin typeface="AkkuratLightProRegular" panose="02000503030000020004" pitchFamily="50" charset="0"/>
            </a:endParaRPr>
          </a:p>
        </p:txBody>
      </p:sp>
      <p:sp>
        <p:nvSpPr>
          <p:cNvPr id="11" name="Obdélník 10"/>
          <p:cNvSpPr/>
          <p:nvPr userDrawn="1"/>
        </p:nvSpPr>
        <p:spPr>
          <a:xfrm>
            <a:off x="0" y="0"/>
            <a:ext cx="12192000" cy="575945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" name="Textové pole 79"/>
          <p:cNvSpPr txBox="1"/>
          <p:nvPr userDrawn="1"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pic>
        <p:nvPicPr>
          <p:cNvPr id="13" name="Obrázek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  <p:sp>
        <p:nvSpPr>
          <p:cNvPr id="17" name="Zástupný symbol pro obsah 2"/>
          <p:cNvSpPr>
            <a:spLocks noGrp="1"/>
          </p:cNvSpPr>
          <p:nvPr>
            <p:ph idx="10" hasCustomPrompt="1"/>
          </p:nvPr>
        </p:nvSpPr>
        <p:spPr>
          <a:xfrm>
            <a:off x="838200" y="2505075"/>
            <a:ext cx="5181600" cy="3619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1" hasCustomPrompt="1"/>
          </p:nvPr>
        </p:nvSpPr>
        <p:spPr>
          <a:xfrm>
            <a:off x="6172200" y="2505075"/>
            <a:ext cx="5181600" cy="3619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lang="cs-CZ" dirty="0" smtClean="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baseline="0"/>
            </a:lvl4pPr>
            <a:lvl5pPr>
              <a:defRPr/>
            </a:lvl5pPr>
            <a:lvl6pPr>
              <a:defRPr/>
            </a:lvl6pPr>
          </a:lstStyle>
          <a:p>
            <a:pPr>
              <a:buClr>
                <a:srgbClr val="F28C00"/>
              </a:buClr>
              <a:buFont typeface="AkkuratLightProRegular" panose="02000503030000020004" pitchFamily="50" charset="0"/>
              <a:buChar char="»"/>
            </a:pPr>
            <a:r>
              <a:rPr lang="cs-CZ" dirty="0">
                <a:latin typeface="AkkuratLightProRegular" panose="02000503030000020004" pitchFamily="50" charset="0"/>
              </a:rPr>
              <a:t>První úroveň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/>
            </a:pPr>
            <a:r>
              <a:rPr lang="cs-CZ" dirty="0">
                <a:latin typeface="AkkuratLightProRegular" panose="02000503030000020004" pitchFamily="50" charset="0"/>
              </a:rPr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34985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 pole 79"/>
          <p:cNvSpPr txBox="1"/>
          <p:nvPr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FFFFF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dopravní systémy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0" y="6282055"/>
            <a:ext cx="12192000" cy="575945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15" name="Obrázek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034"/>
            <a:ext cx="1363980" cy="269875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8210745" y="6431527"/>
            <a:ext cx="369171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cs-CZ" sz="1200" baseline="0" dirty="0">
                <a:solidFill>
                  <a:schemeClr val="bg1"/>
                </a:solidFill>
                <a:latin typeface="AkkuratLightProRegular" panose="02000503030000020004" pitchFamily="50" charset="0"/>
              </a:rPr>
              <a:t> </a:t>
            </a:r>
            <a:fld id="{1DD6F392-BBC1-4B5A-B7AF-F6837E70E37B}" type="slidenum">
              <a:rPr lang="cs-CZ" sz="1200" baseline="0" smtClean="0">
                <a:solidFill>
                  <a:schemeClr val="bg1"/>
                </a:solidFill>
                <a:latin typeface="AkkuratLightProRegular" panose="02000503030000020004" pitchFamily="50" charset="0"/>
              </a:rPr>
              <a:t>‹#›</a:t>
            </a:fld>
            <a:endParaRPr lang="cs-CZ" sz="1200" dirty="0">
              <a:solidFill>
                <a:schemeClr val="bg1"/>
              </a:solidFill>
              <a:latin typeface="AkkuratLightProRegular" panose="02000503030000020004" pitchFamily="50" charset="0"/>
            </a:endParaRPr>
          </a:p>
        </p:txBody>
      </p:sp>
      <p:sp>
        <p:nvSpPr>
          <p:cNvPr id="20" name="Textové pole 79"/>
          <p:cNvSpPr txBox="1"/>
          <p:nvPr/>
        </p:nvSpPr>
        <p:spPr>
          <a:xfrm>
            <a:off x="5156462" y="4943"/>
            <a:ext cx="6745997" cy="5759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400"/>
              </a:spcBef>
              <a:spcAft>
                <a:spcPts val="0"/>
              </a:spcAft>
            </a:pPr>
            <a:r>
              <a:rPr lang="cs-CZ" sz="2000" noProof="0" dirty="0">
                <a:solidFill>
                  <a:srgbClr val="706F6F"/>
                </a:solidFill>
                <a:effectLst/>
                <a:latin typeface="AkkuratLightProRegular" panose="02000503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Systémy pro monitorování dopravy</a:t>
            </a:r>
          </a:p>
        </p:txBody>
      </p:sp>
      <p:pic>
        <p:nvPicPr>
          <p:cNvPr id="21" name="Obrázek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" y="153784"/>
            <a:ext cx="1363980" cy="268375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273685" y="6431526"/>
            <a:ext cx="8140424" cy="277000"/>
            <a:chOff x="273685" y="6431526"/>
            <a:chExt cx="8140424" cy="277000"/>
          </a:xfrm>
        </p:grpSpPr>
        <p:sp>
          <p:nvSpPr>
            <p:cNvPr id="25" name="Obdélník 24"/>
            <p:cNvSpPr/>
            <p:nvPr userDrawn="1"/>
          </p:nvSpPr>
          <p:spPr>
            <a:xfrm>
              <a:off x="1886114" y="6431526"/>
              <a:ext cx="652799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AkkuratLightProRegular" panose="02000503030000020004" pitchFamily="50" charset="0"/>
                </a:rPr>
                <a:t>CAMEA Technology, a. s.  Všechna práva vyhrazena. Specifikace mohou být změněny.</a:t>
              </a:r>
            </a:p>
          </p:txBody>
        </p:sp>
        <p:sp>
          <p:nvSpPr>
            <p:cNvPr id="24" name="Obdélník 23"/>
            <p:cNvSpPr/>
            <p:nvPr userDrawn="1"/>
          </p:nvSpPr>
          <p:spPr>
            <a:xfrm>
              <a:off x="273685" y="6431527"/>
              <a:ext cx="1409065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AkkuratLightProRegular" panose="02000503030000020004" pitchFamily="50" charset="0"/>
                </a:rPr>
                <a:t>www.camea.cz ©</a:t>
              </a:r>
            </a:p>
          </p:txBody>
        </p:sp>
      </p:grpSp>
      <p:sp>
        <p:nvSpPr>
          <p:cNvPr id="28" name="Zástupný symbol pro text 2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628494" y="6432978"/>
            <a:ext cx="14090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AkkuratLightProRegular" panose="02000503030000020004" pitchFamily="50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848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kkuratLightProRegular" panose="02000503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8C00"/>
        </a:buClr>
        <a:buFont typeface="AkkuratLightProRegular" panose="02000503030000020004" pitchFamily="50" charset="0"/>
        <a:buChar char="»"/>
        <a:defRPr sz="28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24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20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18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8C00"/>
        </a:buClr>
        <a:buFont typeface="AkkuratLightProRegular" panose="02000503030000020004" pitchFamily="50" charset="0"/>
        <a:buChar char="»"/>
        <a:defRPr sz="1800" kern="1200">
          <a:solidFill>
            <a:schemeClr val="tx1"/>
          </a:solidFill>
          <a:latin typeface="AkkuratLightProRegular" panose="02000503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my.wikipedia.org/wiki/Chitro:Yes_check.svg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commons.wikimedia.org/wiki/File:Red_Gallardo.s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py.cz/s/mekekehapo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6895" y="2080557"/>
            <a:ext cx="11003916" cy="1383970"/>
          </a:xfrm>
        </p:spPr>
        <p:txBody>
          <a:bodyPr/>
          <a:lstStyle/>
          <a:p>
            <a:pPr algn="ctr"/>
            <a:r>
              <a:rPr lang="cs-CZ" dirty="0"/>
              <a:t>Snižování rychlosti pomocí represivních systémů v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00357"/>
            <a:ext cx="9144000" cy="1655762"/>
          </a:xfrm>
        </p:spPr>
        <p:txBody>
          <a:bodyPr/>
          <a:lstStyle/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923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</a:t>
            </a:r>
            <a:br>
              <a:rPr lang="cs-CZ" dirty="0"/>
            </a:br>
            <a:r>
              <a:rPr lang="cs-CZ" dirty="0"/>
              <a:t> I/6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1EA87E-27D2-70C0-2D75-C1764C0F8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14"/>
            <a:ext cx="12192000" cy="66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294" y="580887"/>
            <a:ext cx="1963271" cy="3184289"/>
          </a:xfrm>
        </p:spPr>
        <p:txBody>
          <a:bodyPr/>
          <a:lstStyle/>
          <a:p>
            <a:pPr algn="ctr"/>
            <a:r>
              <a:rPr lang="cs-CZ" dirty="0"/>
              <a:t>MUR I/23 </a:t>
            </a:r>
            <a:br>
              <a:rPr lang="cs-CZ" dirty="0"/>
            </a:br>
            <a:r>
              <a:rPr lang="cs-CZ" dirty="0"/>
              <a:t>x </a:t>
            </a:r>
            <a:br>
              <a:rPr lang="cs-CZ" dirty="0"/>
            </a:br>
            <a:r>
              <a:rPr lang="cs-CZ" dirty="0"/>
              <a:t>II/602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8FED2F-3241-A651-8931-8AC62FEF0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" t="1838" b="1324"/>
          <a:stretch/>
        </p:blipFill>
        <p:spPr>
          <a:xfrm>
            <a:off x="2277035" y="580887"/>
            <a:ext cx="9914965" cy="56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8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438783C1-ED82-C569-0030-DEF073C3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2" y="584762"/>
            <a:ext cx="10381129" cy="5688476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00319" y="584762"/>
            <a:ext cx="5706034" cy="593488"/>
          </a:xfrm>
          <a:solidFill>
            <a:schemeClr val="bg1"/>
          </a:solidFill>
        </p:spPr>
        <p:txBody>
          <a:bodyPr/>
          <a:lstStyle/>
          <a:p>
            <a:r>
              <a:rPr lang="cs-CZ" dirty="0"/>
              <a:t>MUR I/23 x II/602</a:t>
            </a:r>
          </a:p>
        </p:txBody>
      </p:sp>
    </p:spTree>
    <p:extLst>
      <p:ext uri="{BB962C8B-B14F-4D97-AF65-F5344CB8AC3E}">
        <p14:creationId xmlns:p14="http://schemas.microsoft.com/office/powerpoint/2010/main" val="125240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 – Tunely ŘSD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Měření probíhá</a:t>
            </a:r>
          </a:p>
          <a:p>
            <a:pPr lvl="1"/>
            <a:r>
              <a:rPr lang="cs-CZ" dirty="0"/>
              <a:t>D1 Klimkovice – 0,97 % </a:t>
            </a:r>
          </a:p>
          <a:p>
            <a:pPr lvl="1"/>
            <a:r>
              <a:rPr lang="cs-CZ" dirty="0"/>
              <a:t>D8 Panenská – 0,77 %</a:t>
            </a:r>
          </a:p>
          <a:p>
            <a:pPr lvl="1"/>
            <a:r>
              <a:rPr lang="cs-CZ" dirty="0"/>
              <a:t>D8 </a:t>
            </a:r>
            <a:r>
              <a:rPr lang="cs-CZ" dirty="0" err="1"/>
              <a:t>Radejčín</a:t>
            </a:r>
            <a:r>
              <a:rPr lang="cs-CZ" dirty="0"/>
              <a:t> – 0,49 %</a:t>
            </a:r>
          </a:p>
          <a:p>
            <a:pPr lvl="1"/>
            <a:r>
              <a:rPr lang="cs-CZ" dirty="0"/>
              <a:t>D0 Cholupice – 0,44 %</a:t>
            </a:r>
          </a:p>
          <a:p>
            <a:pPr lvl="1"/>
            <a:r>
              <a:rPr lang="cs-CZ" dirty="0"/>
              <a:t>D0 Lochkov – 0,49 %</a:t>
            </a:r>
          </a:p>
          <a:p>
            <a:pPr lvl="1"/>
            <a:r>
              <a:rPr lang="cs-CZ" dirty="0"/>
              <a:t>D5 Valík – 0,14%</a:t>
            </a:r>
          </a:p>
          <a:p>
            <a:r>
              <a:rPr lang="cs-CZ" dirty="0"/>
              <a:t>Měření neprobíhá</a:t>
            </a:r>
          </a:p>
          <a:p>
            <a:pPr lvl="1"/>
            <a:r>
              <a:rPr lang="cs-CZ" dirty="0"/>
              <a:t>I/42 Husovice – 3,96% </a:t>
            </a:r>
            <a:r>
              <a:rPr lang="cs-CZ" dirty="0">
                <a:sym typeface="Wingdings" panose="05000000000000000000" pitchFamily="2" charset="2"/>
              </a:rPr>
              <a:t>tj 4x až 28x více než v jiných tunelech (1000-1400 aut denně), město navíc jasně prezentuje, že se neměří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05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Ihned po instalaci měřidla je patrný značný pokles četnosti překračování rychlosti</a:t>
            </a:r>
          </a:p>
          <a:p>
            <a:r>
              <a:rPr lang="cs-CZ" dirty="0"/>
              <a:t>V čase dochází k dalšímu poklesu</a:t>
            </a:r>
          </a:p>
          <a:p>
            <a:r>
              <a:rPr lang="cs-CZ" dirty="0"/>
              <a:t>Funguje to pro radar i úsek</a:t>
            </a:r>
          </a:p>
          <a:p>
            <a:r>
              <a:rPr lang="cs-CZ" dirty="0"/>
              <a:t>Nefunguje to, když se nevymáhají sankce</a:t>
            </a:r>
          </a:p>
          <a:p>
            <a:r>
              <a:rPr lang="cs-CZ" dirty="0"/>
              <a:t>Snížená rychlost pomocí PDZ je respektována málo</a:t>
            </a:r>
          </a:p>
          <a:p>
            <a:pPr lvl="1"/>
            <a:r>
              <a:rPr lang="cs-CZ" dirty="0"/>
              <a:t>Pozor na LŘD, tunely apod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84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5291" y="3060477"/>
            <a:ext cx="10515600" cy="1109800"/>
          </a:xfrm>
        </p:spPr>
        <p:txBody>
          <a:bodyPr/>
          <a:lstStyle/>
          <a:p>
            <a:pPr algn="ctr"/>
            <a:r>
              <a:rPr lang="cs-CZ" dirty="0"/>
              <a:t>Děkuji Vám za pozornost.</a:t>
            </a:r>
            <a:br>
              <a:rPr lang="cs-CZ" dirty="0"/>
            </a:br>
            <a:br>
              <a:rPr lang="cs-CZ" dirty="0"/>
            </a:br>
            <a:r>
              <a:rPr lang="cs-CZ"/>
              <a:t>obchodunicam@</a:t>
            </a:r>
            <a:r>
              <a:rPr lang="cs-CZ" dirty="0"/>
              <a:t>camea.cz</a:t>
            </a:r>
          </a:p>
        </p:txBody>
      </p:sp>
    </p:spTree>
    <p:extLst>
      <p:ext uri="{BB962C8B-B14F-4D97-AF65-F5344CB8AC3E}">
        <p14:creationId xmlns:p14="http://schemas.microsoft.com/office/powerpoint/2010/main" val="208743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426B-B24E-4FF7-8781-231FD197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614444"/>
            <a:ext cx="10515600" cy="1109800"/>
          </a:xfrm>
        </p:spPr>
        <p:txBody>
          <a:bodyPr/>
          <a:lstStyle/>
          <a:p>
            <a:r>
              <a:rPr lang="cs-CZ" dirty="0"/>
              <a:t>UnicamVELOCITY4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9A5D498-4398-4E2D-BEF5-F3EF0D93D241}"/>
              </a:ext>
            </a:extLst>
          </p:cNvPr>
          <p:cNvSpPr txBox="1">
            <a:spLocks/>
          </p:cNvSpPr>
          <p:nvPr/>
        </p:nvSpPr>
        <p:spPr>
          <a:xfrm>
            <a:off x="796506" y="1578635"/>
            <a:ext cx="8039997" cy="460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2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4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0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Měření úsekové rychlosti </a:t>
            </a:r>
          </a:p>
          <a:p>
            <a:pPr lvl="1"/>
            <a:r>
              <a:rPr lang="cs-CZ" dirty="0"/>
              <a:t>Dvoustopá vozidla</a:t>
            </a:r>
          </a:p>
          <a:p>
            <a:pPr lvl="1"/>
            <a:r>
              <a:rPr lang="cs-CZ" dirty="0"/>
              <a:t>Jednostopá vozidla</a:t>
            </a:r>
          </a:p>
          <a:p>
            <a:pPr lvl="1"/>
            <a:r>
              <a:rPr lang="cs-CZ" dirty="0"/>
              <a:t>Celá šíře vozovky</a:t>
            </a:r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826B07B8-CD9A-45C6-BAE6-5EFDC7AA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2" name="Plátno 99">
            <a:extLst>
              <a:ext uri="{FF2B5EF4-FFF2-40B4-BE49-F238E27FC236}">
                <a16:creationId xmlns:a16="http://schemas.microsoft.com/office/drawing/2014/main" id="{6F1E8566-697E-4962-BAA1-652BC59ED795}"/>
              </a:ext>
            </a:extLst>
          </p:cNvPr>
          <p:cNvGrpSpPr/>
          <p:nvPr/>
        </p:nvGrpSpPr>
        <p:grpSpPr>
          <a:xfrm>
            <a:off x="798733" y="3294319"/>
            <a:ext cx="6000750" cy="2517528"/>
            <a:chOff x="0" y="0"/>
            <a:chExt cx="6107430" cy="3086100"/>
          </a:xfrm>
        </p:grpSpPr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26F83261-DDE6-45E2-9DC6-3F66C04C1E18}"/>
                </a:ext>
              </a:extLst>
            </p:cNvPr>
            <p:cNvSpPr/>
            <p:nvPr/>
          </p:nvSpPr>
          <p:spPr>
            <a:xfrm>
              <a:off x="0" y="0"/>
              <a:ext cx="6107430" cy="3086100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cs-CZ"/>
            </a:p>
          </p:txBody>
        </p:sp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AF990EC6-EC73-4412-93FE-FC082EE8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07430" cy="304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D5FB29C3-6C1E-411E-9166-A3B5708928AE}"/>
                </a:ext>
              </a:extLst>
            </p:cNvPr>
            <p:cNvSpPr/>
            <p:nvPr/>
          </p:nvSpPr>
          <p:spPr>
            <a:xfrm>
              <a:off x="1597937" y="1751845"/>
              <a:ext cx="76954" cy="76954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6" name="Ovál 45">
              <a:extLst>
                <a:ext uri="{FF2B5EF4-FFF2-40B4-BE49-F238E27FC236}">
                  <a16:creationId xmlns:a16="http://schemas.microsoft.com/office/drawing/2014/main" id="{22997900-C918-4019-BB4D-DD9BA7806D49}"/>
                </a:ext>
              </a:extLst>
            </p:cNvPr>
            <p:cNvSpPr/>
            <p:nvPr/>
          </p:nvSpPr>
          <p:spPr>
            <a:xfrm>
              <a:off x="5078995" y="1442489"/>
              <a:ext cx="76835" cy="76835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C241FE5E-D28B-40D4-93AA-551E5F4BF8E1}"/>
                </a:ext>
              </a:extLst>
            </p:cNvPr>
            <p:cNvCxnSpPr/>
            <p:nvPr/>
          </p:nvCxnSpPr>
          <p:spPr>
            <a:xfrm flipH="1" flipV="1">
              <a:off x="1154317" y="1308227"/>
              <a:ext cx="9053" cy="42551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DD7EB047-F237-40FB-B7A2-F1309D814755}"/>
                </a:ext>
              </a:extLst>
            </p:cNvPr>
            <p:cNvCxnSpPr/>
            <p:nvPr/>
          </p:nvCxnSpPr>
          <p:spPr>
            <a:xfrm flipH="1" flipV="1">
              <a:off x="4603687" y="1068310"/>
              <a:ext cx="48153" cy="40135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9" name="Přímá spojnice se šipkou 48">
              <a:extLst>
                <a:ext uri="{FF2B5EF4-FFF2-40B4-BE49-F238E27FC236}">
                  <a16:creationId xmlns:a16="http://schemas.microsoft.com/office/drawing/2014/main" id="{B6298CAE-03A8-4E3E-BCBA-8D256B52E66B}"/>
                </a:ext>
              </a:extLst>
            </p:cNvPr>
            <p:cNvCxnSpPr/>
            <p:nvPr/>
          </p:nvCxnSpPr>
          <p:spPr>
            <a:xfrm flipV="1">
              <a:off x="440120" y="1621180"/>
              <a:ext cx="321398" cy="36213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Přímá spojnice se šipkou 49">
              <a:extLst>
                <a:ext uri="{FF2B5EF4-FFF2-40B4-BE49-F238E27FC236}">
                  <a16:creationId xmlns:a16="http://schemas.microsoft.com/office/drawing/2014/main" id="{D71EC27A-28D8-4EE1-B424-568BD776C19A}"/>
                </a:ext>
              </a:extLst>
            </p:cNvPr>
            <p:cNvCxnSpPr/>
            <p:nvPr/>
          </p:nvCxnSpPr>
          <p:spPr>
            <a:xfrm flipV="1">
              <a:off x="3347074" y="1531480"/>
              <a:ext cx="440721" cy="36100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Volný tvar: obrazec 50">
              <a:extLst>
                <a:ext uri="{FF2B5EF4-FFF2-40B4-BE49-F238E27FC236}">
                  <a16:creationId xmlns:a16="http://schemas.microsoft.com/office/drawing/2014/main" id="{693008DD-9DF5-4490-8AAF-EA8720614F61}"/>
                </a:ext>
              </a:extLst>
            </p:cNvPr>
            <p:cNvSpPr/>
            <p:nvPr/>
          </p:nvSpPr>
          <p:spPr>
            <a:xfrm>
              <a:off x="1172424" y="1321806"/>
              <a:ext cx="425513" cy="448146"/>
            </a:xfrm>
            <a:custGeom>
              <a:avLst/>
              <a:gdLst>
                <a:gd name="connsiteX0" fmla="*/ 0 w 425513"/>
                <a:gd name="connsiteY0" fmla="*/ 0 h 448146"/>
                <a:gd name="connsiteX1" fmla="*/ 425513 w 425513"/>
                <a:gd name="connsiteY1" fmla="*/ 448146 h 448146"/>
                <a:gd name="connsiteX2" fmla="*/ 9053 w 425513"/>
                <a:gd name="connsiteY2" fmla="*/ 407405 h 448146"/>
                <a:gd name="connsiteX3" fmla="*/ 0 w 425513"/>
                <a:gd name="connsiteY3" fmla="*/ 0 h 44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513" h="448146">
                  <a:moveTo>
                    <a:pt x="0" y="0"/>
                  </a:moveTo>
                  <a:lnTo>
                    <a:pt x="425513" y="448146"/>
                  </a:lnTo>
                  <a:lnTo>
                    <a:pt x="9053" y="40740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2" name="Volný tvar: obrazec 51">
              <a:extLst>
                <a:ext uri="{FF2B5EF4-FFF2-40B4-BE49-F238E27FC236}">
                  <a16:creationId xmlns:a16="http://schemas.microsoft.com/office/drawing/2014/main" id="{F21B7B7C-0701-4849-925E-17EE60C1AB55}"/>
                </a:ext>
              </a:extLst>
            </p:cNvPr>
            <p:cNvSpPr/>
            <p:nvPr/>
          </p:nvSpPr>
          <p:spPr>
            <a:xfrm>
              <a:off x="4617268" y="1077362"/>
              <a:ext cx="461727" cy="393826"/>
            </a:xfrm>
            <a:custGeom>
              <a:avLst/>
              <a:gdLst>
                <a:gd name="connsiteX0" fmla="*/ 0 w 475307"/>
                <a:gd name="connsiteY0" fmla="*/ 0 h 393826"/>
                <a:gd name="connsiteX1" fmla="*/ 475307 w 475307"/>
                <a:gd name="connsiteY1" fmla="*/ 393826 h 393826"/>
                <a:gd name="connsiteX2" fmla="*/ 49794 w 475307"/>
                <a:gd name="connsiteY2" fmla="*/ 380246 h 393826"/>
                <a:gd name="connsiteX3" fmla="*/ 0 w 475307"/>
                <a:gd name="connsiteY3" fmla="*/ 0 h 39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307" h="393826">
                  <a:moveTo>
                    <a:pt x="0" y="0"/>
                  </a:moveTo>
                  <a:lnTo>
                    <a:pt x="475307" y="393826"/>
                  </a:lnTo>
                  <a:lnTo>
                    <a:pt x="49794" y="38024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3" name="Textové pole 76">
              <a:extLst>
                <a:ext uri="{FF2B5EF4-FFF2-40B4-BE49-F238E27FC236}">
                  <a16:creationId xmlns:a16="http://schemas.microsoft.com/office/drawing/2014/main" id="{7E2B254E-90A8-4A05-8F10-8AF0F18A72C6}"/>
                </a:ext>
              </a:extLst>
            </p:cNvPr>
            <p:cNvSpPr txBox="1"/>
            <p:nvPr/>
          </p:nvSpPr>
          <p:spPr>
            <a:xfrm>
              <a:off x="891767" y="380245"/>
              <a:ext cx="1742792" cy="239917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Detekční čára systém MUR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ové pole 17">
              <a:extLst>
                <a:ext uri="{FF2B5EF4-FFF2-40B4-BE49-F238E27FC236}">
                  <a16:creationId xmlns:a16="http://schemas.microsoft.com/office/drawing/2014/main" id="{BF60A632-9E70-4991-827E-16967D2B53C9}"/>
                </a:ext>
              </a:extLst>
            </p:cNvPr>
            <p:cNvSpPr txBox="1"/>
            <p:nvPr/>
          </p:nvSpPr>
          <p:spPr>
            <a:xfrm>
              <a:off x="3896448" y="243374"/>
              <a:ext cx="1742440" cy="23939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Detekční čára systém MUR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Přímá spojnice se šipkou 54">
              <a:extLst>
                <a:ext uri="{FF2B5EF4-FFF2-40B4-BE49-F238E27FC236}">
                  <a16:creationId xmlns:a16="http://schemas.microsoft.com/office/drawing/2014/main" id="{337D7E2D-71F7-4B00-BD5F-704E2DFD406A}"/>
                </a:ext>
              </a:extLst>
            </p:cNvPr>
            <p:cNvCxnSpPr/>
            <p:nvPr/>
          </p:nvCxnSpPr>
          <p:spPr>
            <a:xfrm flipH="1">
              <a:off x="1154317" y="620162"/>
              <a:ext cx="608846" cy="701644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6" name="Přímá spojnice se šipkou 55">
              <a:extLst>
                <a:ext uri="{FF2B5EF4-FFF2-40B4-BE49-F238E27FC236}">
                  <a16:creationId xmlns:a16="http://schemas.microsoft.com/office/drawing/2014/main" id="{63539615-4BDA-430C-867B-A6F40DB3F759}"/>
                </a:ext>
              </a:extLst>
            </p:cNvPr>
            <p:cNvCxnSpPr/>
            <p:nvPr/>
          </p:nvCxnSpPr>
          <p:spPr>
            <a:xfrm flipH="1">
              <a:off x="4617268" y="482769"/>
              <a:ext cx="150400" cy="594593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Textové pole 17">
              <a:extLst>
                <a:ext uri="{FF2B5EF4-FFF2-40B4-BE49-F238E27FC236}">
                  <a16:creationId xmlns:a16="http://schemas.microsoft.com/office/drawing/2014/main" id="{9B12080E-C00D-488B-83DA-45341603B8A1}"/>
                </a:ext>
              </a:extLst>
            </p:cNvPr>
            <p:cNvSpPr txBox="1"/>
            <p:nvPr/>
          </p:nvSpPr>
          <p:spPr>
            <a:xfrm>
              <a:off x="1154317" y="2728548"/>
              <a:ext cx="1087485" cy="23939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Pohled kamery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Přímá spojnice se šipkou 57">
              <a:extLst>
                <a:ext uri="{FF2B5EF4-FFF2-40B4-BE49-F238E27FC236}">
                  <a16:creationId xmlns:a16="http://schemas.microsoft.com/office/drawing/2014/main" id="{103D6093-BE37-49BD-8E18-6F8CB4FBC552}"/>
                </a:ext>
              </a:extLst>
            </p:cNvPr>
            <p:cNvCxnSpPr/>
            <p:nvPr/>
          </p:nvCxnSpPr>
          <p:spPr>
            <a:xfrm flipH="1" flipV="1">
              <a:off x="1335387" y="1616043"/>
              <a:ext cx="362673" cy="1112504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" name="Textové pole 17">
              <a:extLst>
                <a:ext uri="{FF2B5EF4-FFF2-40B4-BE49-F238E27FC236}">
                  <a16:creationId xmlns:a16="http://schemas.microsoft.com/office/drawing/2014/main" id="{E84DA661-35CF-4C1D-994E-A6C9442AEF2A}"/>
                </a:ext>
              </a:extLst>
            </p:cNvPr>
            <p:cNvSpPr txBox="1"/>
            <p:nvPr/>
          </p:nvSpPr>
          <p:spPr>
            <a:xfrm>
              <a:off x="4286816" y="2220488"/>
              <a:ext cx="1087120" cy="23939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40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Pohled kamery</a:t>
              </a:r>
              <a:endParaRPr lang="cs-CZ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Přímá spojnice se šipkou 59">
              <a:extLst>
                <a:ext uri="{FF2B5EF4-FFF2-40B4-BE49-F238E27FC236}">
                  <a16:creationId xmlns:a16="http://schemas.microsoft.com/office/drawing/2014/main" id="{005FF1C3-E564-4F7F-8558-ADA3E617CF1B}"/>
                </a:ext>
              </a:extLst>
            </p:cNvPr>
            <p:cNvCxnSpPr/>
            <p:nvPr/>
          </p:nvCxnSpPr>
          <p:spPr>
            <a:xfrm flipH="1" flipV="1">
              <a:off x="4799896" y="1388638"/>
              <a:ext cx="31115" cy="831215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06F773E1-F702-4D09-9C54-494FF60B77A7}"/>
                </a:ext>
              </a:extLst>
            </p:cNvPr>
            <p:cNvCxnSpPr/>
            <p:nvPr/>
          </p:nvCxnSpPr>
          <p:spPr>
            <a:xfrm flipV="1">
              <a:off x="2113056" y="1259122"/>
              <a:ext cx="13065" cy="45146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5B2CE962-AEB3-4F76-AAE6-54BB8C370369}"/>
                </a:ext>
              </a:extLst>
            </p:cNvPr>
            <p:cNvCxnSpPr/>
            <p:nvPr/>
          </p:nvCxnSpPr>
          <p:spPr>
            <a:xfrm flipH="1" flipV="1">
              <a:off x="5497352" y="925620"/>
              <a:ext cx="65741" cy="446189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63" name="Volný tvar: obrazec 62">
              <a:extLst>
                <a:ext uri="{FF2B5EF4-FFF2-40B4-BE49-F238E27FC236}">
                  <a16:creationId xmlns:a16="http://schemas.microsoft.com/office/drawing/2014/main" id="{FAD756B3-8472-46B7-860F-2C0BB3DD1821}"/>
                </a:ext>
              </a:extLst>
            </p:cNvPr>
            <p:cNvSpPr/>
            <p:nvPr/>
          </p:nvSpPr>
          <p:spPr>
            <a:xfrm>
              <a:off x="1700259" y="1284189"/>
              <a:ext cx="403907" cy="488054"/>
            </a:xfrm>
            <a:custGeom>
              <a:avLst/>
              <a:gdLst>
                <a:gd name="connsiteX0" fmla="*/ 0 w 403907"/>
                <a:gd name="connsiteY0" fmla="*/ 488054 h 488054"/>
                <a:gd name="connsiteX1" fmla="*/ 403907 w 403907"/>
                <a:gd name="connsiteY1" fmla="*/ 0 h 488054"/>
                <a:gd name="connsiteX2" fmla="*/ 392687 w 403907"/>
                <a:gd name="connsiteY2" fmla="*/ 415126 h 488054"/>
                <a:gd name="connsiteX3" fmla="*/ 0 w 403907"/>
                <a:gd name="connsiteY3" fmla="*/ 488054 h 48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907" h="488054">
                  <a:moveTo>
                    <a:pt x="0" y="488054"/>
                  </a:moveTo>
                  <a:lnTo>
                    <a:pt x="403907" y="0"/>
                  </a:lnTo>
                  <a:lnTo>
                    <a:pt x="392687" y="415126"/>
                  </a:lnTo>
                  <a:lnTo>
                    <a:pt x="0" y="488054"/>
                  </a:lnTo>
                  <a:close/>
                </a:path>
              </a:pathLst>
            </a:cu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64" name="Volný tvar: obrazec 63">
              <a:extLst>
                <a:ext uri="{FF2B5EF4-FFF2-40B4-BE49-F238E27FC236}">
                  <a16:creationId xmlns:a16="http://schemas.microsoft.com/office/drawing/2014/main" id="{85CE5AC3-FA18-450D-B1DA-19E68DE843B6}"/>
                </a:ext>
              </a:extLst>
            </p:cNvPr>
            <p:cNvSpPr/>
            <p:nvPr/>
          </p:nvSpPr>
          <p:spPr>
            <a:xfrm>
              <a:off x="5161031" y="948059"/>
              <a:ext cx="392687" cy="510493"/>
            </a:xfrm>
            <a:custGeom>
              <a:avLst/>
              <a:gdLst>
                <a:gd name="connsiteX0" fmla="*/ 0 w 392687"/>
                <a:gd name="connsiteY0" fmla="*/ 510493 h 510493"/>
                <a:gd name="connsiteX1" fmla="*/ 392687 w 392687"/>
                <a:gd name="connsiteY1" fmla="*/ 420736 h 510493"/>
                <a:gd name="connsiteX2" fmla="*/ 325369 w 392687"/>
                <a:gd name="connsiteY2" fmla="*/ 0 h 510493"/>
                <a:gd name="connsiteX3" fmla="*/ 0 w 392687"/>
                <a:gd name="connsiteY3" fmla="*/ 510493 h 51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7" h="510493">
                  <a:moveTo>
                    <a:pt x="0" y="510493"/>
                  </a:moveTo>
                  <a:lnTo>
                    <a:pt x="392687" y="420736"/>
                  </a:lnTo>
                  <a:lnTo>
                    <a:pt x="325369" y="0"/>
                  </a:lnTo>
                  <a:lnTo>
                    <a:pt x="0" y="510493"/>
                  </a:lnTo>
                  <a:close/>
                </a:path>
              </a:pathLst>
            </a:cu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65" name="Přímá spojnice se šipkou 64">
              <a:extLst>
                <a:ext uri="{FF2B5EF4-FFF2-40B4-BE49-F238E27FC236}">
                  <a16:creationId xmlns:a16="http://schemas.microsoft.com/office/drawing/2014/main" id="{08F6DBAE-8205-4D69-BCB6-1B4DADCA906E}"/>
                </a:ext>
              </a:extLst>
            </p:cNvPr>
            <p:cNvCxnSpPr/>
            <p:nvPr/>
          </p:nvCxnSpPr>
          <p:spPr>
            <a:xfrm flipV="1">
              <a:off x="4865678" y="1301477"/>
              <a:ext cx="559014" cy="919011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6" name="Přímá spojnice se šipkou 65">
              <a:extLst>
                <a:ext uri="{FF2B5EF4-FFF2-40B4-BE49-F238E27FC236}">
                  <a16:creationId xmlns:a16="http://schemas.microsoft.com/office/drawing/2014/main" id="{218216D5-681B-4F2D-AF56-9D1C599F7F43}"/>
                </a:ext>
              </a:extLst>
            </p:cNvPr>
            <p:cNvCxnSpPr/>
            <p:nvPr/>
          </p:nvCxnSpPr>
          <p:spPr>
            <a:xfrm flipV="1">
              <a:off x="1840505" y="1679416"/>
              <a:ext cx="83662" cy="1040666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5BCEFE4-C584-43AD-B14A-508CE443B7C9}"/>
                </a:ext>
              </a:extLst>
            </p:cNvPr>
            <p:cNvCxnSpPr/>
            <p:nvPr/>
          </p:nvCxnSpPr>
          <p:spPr>
            <a:xfrm flipH="1">
              <a:off x="3309792" y="1276661"/>
              <a:ext cx="426832" cy="31566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68" name="Přímá spojnice se šipkou 67">
              <a:extLst>
                <a:ext uri="{FF2B5EF4-FFF2-40B4-BE49-F238E27FC236}">
                  <a16:creationId xmlns:a16="http://schemas.microsoft.com/office/drawing/2014/main" id="{831D9EC5-910E-41C0-A18E-C82E14B52233}"/>
                </a:ext>
              </a:extLst>
            </p:cNvPr>
            <p:cNvCxnSpPr/>
            <p:nvPr/>
          </p:nvCxnSpPr>
          <p:spPr>
            <a:xfrm flipH="1">
              <a:off x="427475" y="1413790"/>
              <a:ext cx="272326" cy="28699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69" name="Přímá spojnice se šipkou 68">
              <a:extLst>
                <a:ext uri="{FF2B5EF4-FFF2-40B4-BE49-F238E27FC236}">
                  <a16:creationId xmlns:a16="http://schemas.microsoft.com/office/drawing/2014/main" id="{2C4C7020-17B4-4EC0-9317-34426AA06F08}"/>
                </a:ext>
              </a:extLst>
            </p:cNvPr>
            <p:cNvCxnSpPr/>
            <p:nvPr/>
          </p:nvCxnSpPr>
          <p:spPr>
            <a:xfrm flipV="1">
              <a:off x="5711962" y="1182864"/>
              <a:ext cx="303797" cy="56905"/>
            </a:xfrm>
            <a:prstGeom prst="straightConnector1">
              <a:avLst/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Přímá spojnice se šipkou 69">
              <a:extLst>
                <a:ext uri="{FF2B5EF4-FFF2-40B4-BE49-F238E27FC236}">
                  <a16:creationId xmlns:a16="http://schemas.microsoft.com/office/drawing/2014/main" id="{D8D9D223-C4F6-4ABC-8F3E-30D52BE786CA}"/>
                </a:ext>
              </a:extLst>
            </p:cNvPr>
            <p:cNvCxnSpPr/>
            <p:nvPr/>
          </p:nvCxnSpPr>
          <p:spPr>
            <a:xfrm flipH="1">
              <a:off x="5672693" y="982204"/>
              <a:ext cx="297346" cy="61222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71" name="Přímá spojnice se šipkou 70">
              <a:extLst>
                <a:ext uri="{FF2B5EF4-FFF2-40B4-BE49-F238E27FC236}">
                  <a16:creationId xmlns:a16="http://schemas.microsoft.com/office/drawing/2014/main" id="{C9F84741-62D3-4DFF-8B3B-764C4703D268}"/>
                </a:ext>
              </a:extLst>
            </p:cNvPr>
            <p:cNvCxnSpPr/>
            <p:nvPr/>
          </p:nvCxnSpPr>
          <p:spPr>
            <a:xfrm>
              <a:off x="1763163" y="620162"/>
              <a:ext cx="369736" cy="647656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2" name="Přímá spojnice se šipkou 71">
              <a:extLst>
                <a:ext uri="{FF2B5EF4-FFF2-40B4-BE49-F238E27FC236}">
                  <a16:creationId xmlns:a16="http://schemas.microsoft.com/office/drawing/2014/main" id="{391F7D19-A8CA-4C15-AE5E-05B2F6371579}"/>
                </a:ext>
              </a:extLst>
            </p:cNvPr>
            <p:cNvCxnSpPr/>
            <p:nvPr/>
          </p:nvCxnSpPr>
          <p:spPr>
            <a:xfrm>
              <a:off x="4767668" y="482769"/>
              <a:ext cx="729684" cy="437241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3744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426B-B24E-4FF7-8781-231FD197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614444"/>
            <a:ext cx="10515600" cy="1109800"/>
          </a:xfrm>
        </p:spPr>
        <p:txBody>
          <a:bodyPr/>
          <a:lstStyle/>
          <a:p>
            <a:r>
              <a:rPr lang="cs-CZ" dirty="0"/>
              <a:t>UnicamVELOCITY4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9A5D498-4398-4E2D-BEF5-F3EF0D93D241}"/>
              </a:ext>
            </a:extLst>
          </p:cNvPr>
          <p:cNvSpPr txBox="1">
            <a:spLocks/>
          </p:cNvSpPr>
          <p:nvPr/>
        </p:nvSpPr>
        <p:spPr>
          <a:xfrm>
            <a:off x="796507" y="1578635"/>
            <a:ext cx="6359702" cy="460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2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4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0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Umožňuje změřit vozidlo, které předjíždí</a:t>
            </a:r>
          </a:p>
          <a:p>
            <a:r>
              <a:rPr lang="cs-CZ" sz="2800" dirty="0"/>
              <a:t>Umožňuje změřit jednostopé vozidlo</a:t>
            </a:r>
          </a:p>
          <a:p>
            <a:endParaRPr lang="cs-CZ" sz="2800" dirty="0"/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826B07B8-CD9A-45C6-BAE6-5EFDC7AA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6" name="Plátno 7">
            <a:extLst>
              <a:ext uri="{FF2B5EF4-FFF2-40B4-BE49-F238E27FC236}">
                <a16:creationId xmlns:a16="http://schemas.microsoft.com/office/drawing/2014/main" id="{D61A5FB9-51E3-493A-BA2B-F342E039301A}"/>
              </a:ext>
            </a:extLst>
          </p:cNvPr>
          <p:cNvGrpSpPr/>
          <p:nvPr/>
        </p:nvGrpSpPr>
        <p:grpSpPr>
          <a:xfrm>
            <a:off x="-116997" y="3083669"/>
            <a:ext cx="7480835" cy="3037968"/>
            <a:chOff x="0" y="0"/>
            <a:chExt cx="5760720" cy="1988185"/>
          </a:xfrm>
        </p:grpSpPr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77FEDEEF-1605-4DEE-A6CC-BE5BC397AB7F}"/>
                </a:ext>
              </a:extLst>
            </p:cNvPr>
            <p:cNvSpPr/>
            <p:nvPr/>
          </p:nvSpPr>
          <p:spPr>
            <a:xfrm>
              <a:off x="0" y="0"/>
              <a:ext cx="5760720" cy="198818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Kosoúhelník 37">
              <a:extLst>
                <a:ext uri="{FF2B5EF4-FFF2-40B4-BE49-F238E27FC236}">
                  <a16:creationId xmlns:a16="http://schemas.microsoft.com/office/drawing/2014/main" id="{40401119-9C89-4696-980A-37F435FDCCDB}"/>
                </a:ext>
              </a:extLst>
            </p:cNvPr>
            <p:cNvSpPr/>
            <p:nvPr/>
          </p:nvSpPr>
          <p:spPr>
            <a:xfrm>
              <a:off x="647568" y="402609"/>
              <a:ext cx="5111125" cy="968991"/>
            </a:xfrm>
            <a:prstGeom prst="parallelogram">
              <a:avLst>
                <a:gd name="adj" fmla="val 16275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274DDF91-B33B-4838-9F01-482A5280C891}"/>
                </a:ext>
              </a:extLst>
            </p:cNvPr>
            <p:cNvCxnSpPr/>
            <p:nvPr/>
          </p:nvCxnSpPr>
          <p:spPr>
            <a:xfrm flipV="1">
              <a:off x="2203908" y="327548"/>
              <a:ext cx="1785579" cy="1119114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D90A353E-C26C-4D18-8D1C-91609D120A1E}"/>
                </a:ext>
              </a:extLst>
            </p:cNvPr>
            <p:cNvCxnSpPr/>
            <p:nvPr/>
          </p:nvCxnSpPr>
          <p:spPr>
            <a:xfrm flipV="1">
              <a:off x="784601" y="327660"/>
              <a:ext cx="1842493" cy="111900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F0F34901-315F-449A-B33E-65CD7318F935}"/>
                </a:ext>
              </a:extLst>
            </p:cNvPr>
            <p:cNvCxnSpPr/>
            <p:nvPr/>
          </p:nvCxnSpPr>
          <p:spPr>
            <a:xfrm flipV="1">
              <a:off x="3794078" y="343659"/>
              <a:ext cx="1806754" cy="107570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Obrázek 73">
              <a:extLst>
                <a:ext uri="{FF2B5EF4-FFF2-40B4-BE49-F238E27FC236}">
                  <a16:creationId xmlns:a16="http://schemas.microsoft.com/office/drawing/2014/main" id="{57E779D1-6549-4B83-9F44-C4F1F8F525F1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1303343">
              <a:off x="1733105" y="402609"/>
              <a:ext cx="1630420" cy="652512"/>
            </a:xfrm>
            <a:prstGeom prst="rect">
              <a:avLst/>
            </a:prstGeom>
          </p:spPr>
        </p:pic>
        <p:pic>
          <p:nvPicPr>
            <p:cNvPr id="75" name="Obrázek 74">
              <a:extLst>
                <a:ext uri="{FF2B5EF4-FFF2-40B4-BE49-F238E27FC236}">
                  <a16:creationId xmlns:a16="http://schemas.microsoft.com/office/drawing/2014/main" id="{25923CF2-B16C-4AB3-99B3-E572F268AC5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21311113">
              <a:off x="3522504" y="323302"/>
              <a:ext cx="1495534" cy="652512"/>
            </a:xfrm>
            <a:prstGeom prst="rect">
              <a:avLst/>
            </a:prstGeom>
          </p:spPr>
        </p:pic>
        <p:cxnSp>
          <p:nvCxnSpPr>
            <p:cNvPr id="76" name="Přímá spojnice 75">
              <a:extLst>
                <a:ext uri="{FF2B5EF4-FFF2-40B4-BE49-F238E27FC236}">
                  <a16:creationId xmlns:a16="http://schemas.microsoft.com/office/drawing/2014/main" id="{577367E2-A3F5-4DE9-955F-5A8C4F27AB09}"/>
                </a:ext>
              </a:extLst>
            </p:cNvPr>
            <p:cNvCxnSpPr/>
            <p:nvPr/>
          </p:nvCxnSpPr>
          <p:spPr>
            <a:xfrm flipV="1">
              <a:off x="1439839" y="1124161"/>
              <a:ext cx="1160060" cy="860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se šipkou 76">
              <a:extLst>
                <a:ext uri="{FF2B5EF4-FFF2-40B4-BE49-F238E27FC236}">
                  <a16:creationId xmlns:a16="http://schemas.microsoft.com/office/drawing/2014/main" id="{8AAA0B50-DFDF-4D01-8272-E7D4FB8569E3}"/>
                </a:ext>
              </a:extLst>
            </p:cNvPr>
            <p:cNvCxnSpPr/>
            <p:nvPr/>
          </p:nvCxnSpPr>
          <p:spPr>
            <a:xfrm flipV="1">
              <a:off x="2859206" y="1160060"/>
              <a:ext cx="716508" cy="40260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se šipkou 77">
              <a:extLst>
                <a:ext uri="{FF2B5EF4-FFF2-40B4-BE49-F238E27FC236}">
                  <a16:creationId xmlns:a16="http://schemas.microsoft.com/office/drawing/2014/main" id="{F6DEB8DB-FAA9-4C1C-99F8-0721E5F2EA8E}"/>
                </a:ext>
              </a:extLst>
            </p:cNvPr>
            <p:cNvCxnSpPr/>
            <p:nvPr/>
          </p:nvCxnSpPr>
          <p:spPr>
            <a:xfrm flipH="1">
              <a:off x="1364778" y="1153236"/>
              <a:ext cx="675563" cy="37501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8" descr="CBR 600 RR 03-06">
            <a:extLst>
              <a:ext uri="{FF2B5EF4-FFF2-40B4-BE49-F238E27FC236}">
                <a16:creationId xmlns:a16="http://schemas.microsoft.com/office/drawing/2014/main" id="{4EF4B0BC-DF8B-4752-9D40-1B9C41D6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51" y="2920190"/>
            <a:ext cx="3037968" cy="3037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C50A5D-5F5D-438E-ABB8-803FE487CE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32373" y="2731922"/>
            <a:ext cx="842266" cy="84226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EB253F9-9F6E-48D1-B6F0-A616E8CF01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91182" y="2764287"/>
            <a:ext cx="842266" cy="84226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A7F88AA-0894-4F8D-95E2-9198C3948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213675" y="2738790"/>
            <a:ext cx="842266" cy="8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UnicamSPEED-R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838201" y="1570009"/>
            <a:ext cx="10273936" cy="4606504"/>
          </a:xfrm>
        </p:spPr>
        <p:txBody>
          <a:bodyPr/>
          <a:lstStyle/>
          <a:p>
            <a:r>
              <a:rPr lang="cs-CZ" dirty="0"/>
              <a:t>Multifunkční zařízení</a:t>
            </a:r>
          </a:p>
          <a:p>
            <a:pPr lvl="1"/>
            <a:r>
              <a:rPr lang="cs-CZ" dirty="0"/>
              <a:t>Měření okamžité rychlosti</a:t>
            </a:r>
          </a:p>
          <a:p>
            <a:pPr lvl="1"/>
            <a:r>
              <a:rPr lang="cs-CZ" dirty="0"/>
              <a:t>Měření úsekové rychlosti</a:t>
            </a:r>
          </a:p>
          <a:p>
            <a:r>
              <a:rPr lang="cs-CZ" dirty="0"/>
              <a:t>Moderní radarový systém</a:t>
            </a:r>
          </a:p>
          <a:p>
            <a:pPr lvl="1"/>
            <a:r>
              <a:rPr lang="cs-CZ" dirty="0"/>
              <a:t>Nezávislé měření každého vozidla </a:t>
            </a:r>
          </a:p>
          <a:p>
            <a:pPr lvl="1"/>
            <a:r>
              <a:rPr lang="cs-CZ" dirty="0"/>
              <a:t>Současné měření rychlosti všech vozidel v záběru radaru bez ohledu na jejich počet a směr jízdy</a:t>
            </a:r>
          </a:p>
          <a:p>
            <a:r>
              <a:rPr lang="cs-CZ" dirty="0"/>
              <a:t>Lze stěhovat mezi několika stanovišti</a:t>
            </a:r>
          </a:p>
          <a:p>
            <a:r>
              <a:rPr lang="cs-CZ" dirty="0"/>
              <a:t>Lze řešit jako ostrovní systém na solární napájení</a:t>
            </a:r>
          </a:p>
          <a:p>
            <a:r>
              <a:rPr lang="cs-CZ" dirty="0"/>
              <a:t>Snadná instalace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71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28477" y="468835"/>
            <a:ext cx="10515600" cy="1109800"/>
          </a:xfrm>
        </p:spPr>
        <p:txBody>
          <a:bodyPr/>
          <a:lstStyle/>
          <a:p>
            <a:r>
              <a:rPr lang="cs-CZ" dirty="0"/>
              <a:t>UnicamSPEED-R – příklady aplikace v praxi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089B390-DC34-4697-97A4-6797A40D8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5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FBE340B-07B3-436C-9CD8-6C2D42F09D94}"/>
              </a:ext>
            </a:extLst>
          </p:cNvPr>
          <p:cNvGrpSpPr/>
          <p:nvPr/>
        </p:nvGrpSpPr>
        <p:grpSpPr>
          <a:xfrm>
            <a:off x="828476" y="1414880"/>
            <a:ext cx="9553773" cy="4223905"/>
            <a:chOff x="828477" y="1414881"/>
            <a:chExt cx="6858000" cy="3107488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286D0DA6-BE1C-D992-552E-129DEB767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094"/>
            <a:stretch/>
          </p:blipFill>
          <p:spPr>
            <a:xfrm rot="16200000">
              <a:off x="2703733" y="-460375"/>
              <a:ext cx="3107488" cy="6858000"/>
            </a:xfrm>
            <a:prstGeom prst="rect">
              <a:avLst/>
            </a:prstGeom>
          </p:spPr>
        </p:pic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14A7105-5CAF-C501-5BFA-D08F67F8A089}"/>
                </a:ext>
              </a:extLst>
            </p:cNvPr>
            <p:cNvSpPr/>
            <p:nvPr/>
          </p:nvSpPr>
          <p:spPr>
            <a:xfrm rot="21297188">
              <a:off x="1328974" y="3382683"/>
              <a:ext cx="572122" cy="256324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40C1873-EA47-8F40-6168-563A9D717D8F}"/>
                </a:ext>
              </a:extLst>
            </p:cNvPr>
            <p:cNvSpPr/>
            <p:nvPr/>
          </p:nvSpPr>
          <p:spPr>
            <a:xfrm rot="21297188">
              <a:off x="3964388" y="2975895"/>
              <a:ext cx="3577483" cy="283598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9409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769259A-ADDF-4381-ADA9-7E93261F9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2057"/>
          <a:stretch/>
        </p:blipFill>
        <p:spPr>
          <a:xfrm>
            <a:off x="-266192" y="443150"/>
            <a:ext cx="5535668" cy="291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7D26DB17-5242-4EAF-8B03-18CD0074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MUR</a:t>
            </a:r>
            <a:br>
              <a:rPr lang="cs-CZ" dirty="0"/>
            </a:br>
            <a:r>
              <a:rPr lang="cs-CZ" dirty="0"/>
              <a:t>- výstup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013D00-98FF-482C-A453-901FED910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200" y="3493781"/>
            <a:ext cx="4990492" cy="351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48E308-E39A-464F-9894-686C73E77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923"/>
          <a:stretch/>
        </p:blipFill>
        <p:spPr>
          <a:xfrm>
            <a:off x="4836292" y="3299019"/>
            <a:ext cx="7283669" cy="370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B78062F-EE83-4BB2-8950-1EDFD9515A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4" r="11497" b="51023"/>
          <a:stretch/>
        </p:blipFill>
        <p:spPr>
          <a:xfrm>
            <a:off x="4836292" y="651753"/>
            <a:ext cx="7188717" cy="270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9A5D498-4398-4E2D-BEF5-F3EF0D93D241}"/>
              </a:ext>
            </a:extLst>
          </p:cNvPr>
          <p:cNvSpPr txBox="1">
            <a:spLocks/>
          </p:cNvSpPr>
          <p:nvPr/>
        </p:nvSpPr>
        <p:spPr>
          <a:xfrm>
            <a:off x="796506" y="2689411"/>
            <a:ext cx="10552812" cy="3495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2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4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28C00"/>
              </a:buClr>
              <a:buSzTx/>
              <a:buFont typeface="AkkuratLightProRegular" panose="02000503030000020004" pitchFamily="50" charset="0"/>
              <a:buChar char="»"/>
              <a:tabLst/>
              <a:defRPr sz="20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28C00"/>
              </a:buClr>
              <a:buFont typeface="AkkuratLightProRegular" panose="02000503030000020004" pitchFamily="50" charset="0"/>
              <a:buChar char="»"/>
              <a:defRPr sz="1800" kern="1200">
                <a:solidFill>
                  <a:schemeClr val="tx1"/>
                </a:solidFill>
                <a:latin typeface="AkkuratLightProRegular" panose="02000503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6000" dirty="0"/>
              <a:t>Výsledky implementace systémů</a:t>
            </a:r>
          </a:p>
          <a:p>
            <a:pPr marL="0" indent="0" algn="ctr">
              <a:buNone/>
            </a:pPr>
            <a:endParaRPr lang="cs-CZ" sz="8000" dirty="0"/>
          </a:p>
          <a:p>
            <a:endParaRPr lang="cs-CZ" dirty="0"/>
          </a:p>
        </p:txBody>
      </p:sp>
      <p:sp>
        <p:nvSpPr>
          <p:cNvPr id="41" name="Rectangle 69">
            <a:extLst>
              <a:ext uri="{FF2B5EF4-FFF2-40B4-BE49-F238E27FC236}">
                <a16:creationId xmlns:a16="http://schemas.microsoft.com/office/drawing/2014/main" id="{826B07B8-CD9A-45C6-BAE6-5EFDC7AA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28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 – </a:t>
            </a:r>
            <a:r>
              <a:rPr lang="cs-CZ" dirty="0">
                <a:hlinkClick r:id="rId2"/>
              </a:rPr>
              <a:t>Opatov</a:t>
            </a:r>
            <a:r>
              <a:rPr lang="cs-CZ" dirty="0"/>
              <a:t>, Svitavy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Statistické měření  4-5/2019</a:t>
            </a:r>
          </a:p>
          <a:p>
            <a:pPr lvl="1"/>
            <a:r>
              <a:rPr lang="cs-CZ" dirty="0"/>
              <a:t>46 % vozidel jede víc než 60 km/h – 3700 přestupků denně</a:t>
            </a:r>
          </a:p>
          <a:p>
            <a:r>
              <a:rPr lang="cs-CZ" dirty="0"/>
              <a:t>Represivní systém od 7/2020 – četnost dokumentace přestupku</a:t>
            </a:r>
          </a:p>
          <a:p>
            <a:pPr lvl="1"/>
            <a:r>
              <a:rPr lang="cs-CZ" dirty="0"/>
              <a:t>07/2020 – 0,3 % vozidel</a:t>
            </a:r>
          </a:p>
          <a:p>
            <a:pPr lvl="1"/>
            <a:r>
              <a:rPr lang="cs-CZ" dirty="0"/>
              <a:t>08/2020 – 0,3 % vozidel</a:t>
            </a:r>
          </a:p>
          <a:p>
            <a:pPr lvl="1"/>
            <a:r>
              <a:rPr lang="cs-CZ" dirty="0"/>
              <a:t>09/2020 – 0,2 % vozidel</a:t>
            </a:r>
          </a:p>
          <a:p>
            <a:pPr lvl="1"/>
            <a:r>
              <a:rPr lang="cs-CZ" dirty="0"/>
              <a:t>10/2020 – 0,4 % vozidel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… průměr od 07/2020 do 12/2022 je 0,35 %  </a:t>
            </a:r>
            <a:r>
              <a:rPr lang="cs-CZ" dirty="0">
                <a:highlight>
                  <a:srgbClr val="FFFF00"/>
                </a:highlight>
                <a:sym typeface="Wingdings" panose="05000000000000000000" pitchFamily="2" charset="2"/>
              </a:rPr>
              <a:t>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130 x</a:t>
            </a:r>
            <a:r>
              <a:rPr lang="cs-CZ" dirty="0">
                <a:sym typeface="Wingdings" panose="05000000000000000000" pitchFamily="2" charset="2"/>
              </a:rPr>
              <a:t> méně než při statistice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Průměrně 29 přestupků denně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70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9324" y="580888"/>
            <a:ext cx="11488132" cy="1109800"/>
          </a:xfrm>
        </p:spPr>
        <p:txBody>
          <a:bodyPr/>
          <a:lstStyle/>
          <a:p>
            <a:r>
              <a:rPr lang="cs-CZ" dirty="0"/>
              <a:t>MUR I/6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0"/>
          </p:nvPr>
        </p:nvSpPr>
        <p:spPr>
          <a:xfrm>
            <a:off x="499622" y="1570009"/>
            <a:ext cx="11133054" cy="4606504"/>
          </a:xfrm>
        </p:spPr>
        <p:txBody>
          <a:bodyPr/>
          <a:lstStyle/>
          <a:p>
            <a:r>
              <a:rPr lang="cs-CZ" dirty="0"/>
              <a:t>Instalace 11/2021</a:t>
            </a:r>
          </a:p>
          <a:p>
            <a:r>
              <a:rPr lang="cs-CZ" dirty="0"/>
              <a:t>Ověření 3/2022</a:t>
            </a:r>
          </a:p>
          <a:p>
            <a:r>
              <a:rPr lang="cs-CZ" dirty="0"/>
              <a:t>Od 1.1.2021 do 1.11.2021 – 10 měsíců</a:t>
            </a:r>
          </a:p>
          <a:p>
            <a:pPr lvl="1"/>
            <a:r>
              <a:rPr lang="cs-CZ" dirty="0"/>
              <a:t>11x DN s následky na zdraví nebo na životě (4 x U, 3 x TZ, 11 LZ)</a:t>
            </a:r>
          </a:p>
          <a:p>
            <a:pPr lvl="1"/>
            <a:r>
              <a:rPr lang="cs-CZ" dirty="0"/>
              <a:t>8/2021 – 2x DN (4x U, 2 TZ, 3 LZ)</a:t>
            </a:r>
          </a:p>
          <a:p>
            <a:r>
              <a:rPr lang="cs-CZ" dirty="0"/>
              <a:t>Od 1.11/2021 do 31.5.2023  - 19 měsíců</a:t>
            </a:r>
          </a:p>
          <a:p>
            <a:pPr lvl="1"/>
            <a:r>
              <a:rPr lang="cs-CZ" dirty="0"/>
              <a:t>4x DN s následky na zdraví nebo životě (5 x LZ)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915194"/>
      </p:ext>
    </p:extLst>
  </p:cSld>
  <p:clrMapOvr>
    <a:masterClrMapping/>
  </p:clrMapOvr>
</p:sld>
</file>

<file path=ppt/theme/theme1.xml><?xml version="1.0" encoding="utf-8"?>
<a:theme xmlns:a="http://schemas.openxmlformats.org/drawingml/2006/main" name="servis_prezentace_20170109-0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ísmo CAMEA">
      <a:majorFont>
        <a:latin typeface="AkkuratLightProRegular"/>
        <a:ea typeface=""/>
        <a:cs typeface=""/>
      </a:majorFont>
      <a:minorFont>
        <a:latin typeface="AkkuratLightPro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unicam_cs_20170104.potx" id="{1830D7C3-4FA7-4460-A3B9-C5AB9B1800A1}" vid="{1CA1E332-B3A2-4686-9E03-4729C024BB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17317</TotalTime>
  <Words>390</Words>
  <Application>Microsoft Office PowerPoint</Application>
  <PresentationFormat>Širokoúhlá obrazovka</PresentationFormat>
  <Paragraphs>67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AkkuratLightProRegular</vt:lpstr>
      <vt:lpstr>AkkuratProRegular</vt:lpstr>
      <vt:lpstr>Arial</vt:lpstr>
      <vt:lpstr>Calibri</vt:lpstr>
      <vt:lpstr>servis_prezentace_20170109-00</vt:lpstr>
      <vt:lpstr>Snižování rychlosti pomocí represivních systémů v praxi</vt:lpstr>
      <vt:lpstr>UnicamVELOCITY4</vt:lpstr>
      <vt:lpstr>UnicamVELOCITY4</vt:lpstr>
      <vt:lpstr>UnicamSPEED-R</vt:lpstr>
      <vt:lpstr>UnicamSPEED-R – příklady aplikace v praxi</vt:lpstr>
      <vt:lpstr>MUR - výstup</vt:lpstr>
      <vt:lpstr>Prezentace aplikace PowerPoint</vt:lpstr>
      <vt:lpstr>MUR – Opatov, Svitavy</vt:lpstr>
      <vt:lpstr>MUR I/6 </vt:lpstr>
      <vt:lpstr>MUR  I/6 </vt:lpstr>
      <vt:lpstr>MUR I/23  x  II/602</vt:lpstr>
      <vt:lpstr>MUR I/23 x II/602</vt:lpstr>
      <vt:lpstr>MUR – Tunely ŘSD</vt:lpstr>
      <vt:lpstr>Závěr</vt:lpstr>
      <vt:lpstr>Děkuji Vám za pozornost.  obchodunicam@camea.cz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SERVIS SUPPORT PROJEKCE</dc:title>
  <dc:creator>Kučera Leoš</dc:creator>
  <cp:lastModifiedBy>Vít Široký</cp:lastModifiedBy>
  <cp:revision>209</cp:revision>
  <dcterms:created xsi:type="dcterms:W3CDTF">2017-01-09T05:42:19Z</dcterms:created>
  <dcterms:modified xsi:type="dcterms:W3CDTF">2023-09-25T14:06:16Z</dcterms:modified>
</cp:coreProperties>
</file>