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5"/>
  </p:notesMasterIdLst>
  <p:sldIdLst>
    <p:sldId id="265" r:id="rId2"/>
    <p:sldId id="257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58" r:id="rId14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66"/>
    <a:srgbClr val="46787B"/>
    <a:srgbClr val="F18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07" autoAdjust="0"/>
    <p:restoredTop sz="82514" autoAdjust="0"/>
  </p:normalViewPr>
  <p:slideViewPr>
    <p:cSldViewPr showGuides="1">
      <p:cViewPr varScale="1">
        <p:scale>
          <a:sx n="68" d="100"/>
          <a:sy n="68" d="100"/>
        </p:scale>
        <p:origin x="1411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18.05.2023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/>
              <a:t>Od 01/2018 celkem 15 nehod (šetřených PČR) </a:t>
            </a:r>
          </a:p>
          <a:p>
            <a:r>
              <a:rPr lang="cs-CZ" sz="1200" dirty="0"/>
              <a:t>Následky: 1 os. těžce a 13 osob lehce zraněno</a:t>
            </a:r>
          </a:p>
          <a:p>
            <a:r>
              <a:rPr lang="cs-CZ" sz="1200" dirty="0"/>
              <a:t>Nejčastější druh nehody: </a:t>
            </a:r>
            <a:br>
              <a:rPr lang="cs-CZ" sz="1200" dirty="0"/>
            </a:br>
            <a:r>
              <a:rPr lang="cs-CZ" sz="1200" dirty="0"/>
              <a:t>	 Srážka s voz. 14x (1T,13L), srážka s PP 1x (0)</a:t>
            </a:r>
          </a:p>
          <a:p>
            <a:r>
              <a:rPr lang="cs-CZ" sz="1200" dirty="0"/>
              <a:t>Nejčastější příčina: </a:t>
            </a:r>
            <a:br>
              <a:rPr lang="cs-CZ" sz="1200" dirty="0"/>
            </a:br>
            <a:r>
              <a:rPr lang="cs-CZ" sz="1200" dirty="0"/>
              <a:t>	Proti příkazu DZ 6x (6L), při </a:t>
            </a:r>
            <a:r>
              <a:rPr lang="cs-CZ" sz="1200" dirty="0" err="1"/>
              <a:t>odb</a:t>
            </a:r>
            <a:r>
              <a:rPr lang="cs-CZ" sz="1200" dirty="0"/>
              <a:t>. vlevo 3x (3L)</a:t>
            </a:r>
          </a:p>
          <a:p>
            <a:r>
              <a:rPr lang="cs-CZ" sz="1200" dirty="0"/>
              <a:t>Ve dne </a:t>
            </a:r>
            <a:r>
              <a:rPr lang="cs-CZ" sz="1200" dirty="0" err="1"/>
              <a:t>nezhorš</a:t>
            </a:r>
            <a:r>
              <a:rPr lang="cs-CZ" sz="1200" dirty="0"/>
              <a:t>.:  10x (1T,9L), v noci 4x (3L); </a:t>
            </a:r>
            <a:br>
              <a:rPr lang="cs-CZ" sz="1200" dirty="0"/>
            </a:br>
            <a:r>
              <a:rPr lang="cs-CZ" sz="1200" dirty="0"/>
              <a:t>1T,1L zavinění řidiči nemotor. vozidla na přechodu</a:t>
            </a:r>
          </a:p>
          <a:p>
            <a:r>
              <a:rPr lang="cs-CZ" sz="1200" dirty="0"/>
              <a:t>Nebezpečné vlivy, prvky: </a:t>
            </a:r>
            <a:br>
              <a:rPr lang="cs-CZ" sz="1200" dirty="0"/>
            </a:br>
            <a:r>
              <a:rPr lang="cs-CZ" sz="1200" dirty="0"/>
              <a:t>Intenzity na hl. komunikaci a odbočujících vozidel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b="1" i="1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1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SEZ:  15,2 mil Kč</a:t>
            </a:r>
          </a:p>
          <a:p>
            <a:endParaRPr lang="cs-CZ" sz="1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i="1" baseline="0" dirty="0"/>
              <a:t>SSZ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/>
              <a:t>Okružní křižovatka</a:t>
            </a:r>
          </a:p>
          <a:p>
            <a:endParaRPr lang="pl-PL" i="1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i="1" baseline="0" dirty="0"/>
              <a:t>SSZ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/>
              <a:t>Okružní křižovatka</a:t>
            </a:r>
          </a:p>
          <a:p>
            <a:endParaRPr lang="pl-PL" i="1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060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/>
              <a:t>Úsek silnice II/312 se směrovým obloukem v </a:t>
            </a:r>
            <a:r>
              <a:rPr lang="cs-CZ" sz="1000" i="1" baseline="0" dirty="0" err="1"/>
              <a:t>extravilánu</a:t>
            </a:r>
            <a:r>
              <a:rPr lang="cs-CZ" sz="1000" i="1" baseline="0" dirty="0"/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/>
              <a:t>Silnice II/312 tvoří  spojnici Chocně (II/ 315,II/317,II/,357), Českých Libchav (I/14), Žamberku (I/11) , Mladkova, Králík (I/43) a Hanušovic(II/369, II/446). Propojení sídel na severovýchodě Pardubického kraje, propojka silnic I. třídy. Úsek se nachází mezi Žamberkem a Králíky na výjezdu z obce Líšnice. Jeden z příjezdů k vodní nádrži Pastviny.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/>
              <a:t>Úsek je charakterizován přímým úsekem (700m) v mírném stoupání, s navazujícím obloukem menšího poloměru (</a:t>
            </a:r>
            <a:r>
              <a:rPr lang="cs-CZ" sz="1000" i="1" baseline="0" dirty="0" err="1"/>
              <a:t>vm</a:t>
            </a:r>
            <a:r>
              <a:rPr lang="cs-CZ" sz="1000" i="1" baseline="0" dirty="0"/>
              <a:t> 70 km/h), na který navazuje oblouk většího poloměru (</a:t>
            </a:r>
            <a:r>
              <a:rPr lang="cs-CZ" sz="1000" i="1" baseline="0" dirty="0" err="1"/>
              <a:t>vm</a:t>
            </a:r>
            <a:r>
              <a:rPr lang="cs-CZ" sz="1000" i="1" baseline="0" dirty="0"/>
              <a:t> &gt;90). V místě směrového oblouku menšího poloměru dochází k lomu nivelety (6%, dl. 700m  -&gt; 3%, dl. 250m) a snížení míry stoupání.. Komunikace je vedena v úrovni terénu s malým zářezem v místě směrového oblouku. Dvoupruhová, s minimálními zpevněnými krajnicemi. Směrové vedení je tvořeno dělicí čárou (V1a) a směrovými sloupky v základních rozestupech. Rychlost neomezená místní úpravou.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/>
              <a:t>Okolí komunikace otevřená krajina a oboustranné stromořadí podél komunikace za horní hranou příkopů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000" i="1" baseline="0" dirty="0"/>
          </a:p>
          <a:p>
            <a:endParaRPr lang="cs-CZ" sz="1000" i="1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Intenzity : </a:t>
            </a:r>
            <a:r>
              <a:rPr lang="cs-CZ" sz="10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II/312	2,6tis voz /24hod, z toho  11%těžkých vozidel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cs-CZ" sz="1000" b="0" i="1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i="1" dirty="0"/>
          </a:p>
          <a:p>
            <a:r>
              <a:rPr lang="cs-CZ" sz="1200" b="0" i="1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/>
              <a:t>Úsek silnice II/312 se směrovým obloukem v </a:t>
            </a:r>
            <a:r>
              <a:rPr lang="cs-CZ" sz="1000" i="1" baseline="0" dirty="0" err="1"/>
              <a:t>extravilánu</a:t>
            </a:r>
            <a:r>
              <a:rPr lang="cs-CZ" sz="1000" i="1" baseline="0" dirty="0"/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/>
              <a:t>Silnice II/312 tvoří  spojnici Chocně (II/ 315,II/317,II/,357), Českých Libchav (I/14), Žamberku (I/11) , Mladkova, Králík (I/43) a Hanušovic(II/369, II/446). Propojení sídel na severovýchodě Pardubického kraje, propojka silnic I. třídy. Úsek se nachází mezi Žamberkem a Králíky na výjezdu z obce Líšnice. Jeden z příjezdů k vodní nádrži Pastviny.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/>
              <a:t>Úsek je charakterizován přímým úsekem (700m) v mírném stoupání, s navazujícím obloukem menšího poloměru (</a:t>
            </a:r>
            <a:r>
              <a:rPr lang="cs-CZ" sz="1000" i="1" baseline="0" dirty="0" err="1"/>
              <a:t>vm</a:t>
            </a:r>
            <a:r>
              <a:rPr lang="cs-CZ" sz="1000" i="1" baseline="0" dirty="0"/>
              <a:t> 70 km/h ; </a:t>
            </a:r>
            <a:r>
              <a:rPr lang="cs-CZ" sz="1000" i="1" baseline="0" dirty="0" err="1"/>
              <a:t>vn</a:t>
            </a:r>
            <a:r>
              <a:rPr lang="cs-CZ" sz="1000" i="1" baseline="0" dirty="0"/>
              <a:t> 50 km/h), na který navazuje oblouk většího poloměru (</a:t>
            </a:r>
            <a:r>
              <a:rPr lang="cs-CZ" sz="1000" i="1" baseline="0" dirty="0" err="1"/>
              <a:t>vm</a:t>
            </a:r>
            <a:r>
              <a:rPr lang="cs-CZ" sz="1000" i="1" baseline="0" dirty="0"/>
              <a:t> &gt;90). V místě směrového oblouku menšího poloměru dochází k lomu nivelety (6%, dl. 700m  -&gt; 3%, dl. 250m) a snížení míry stoupání.. Komunikace je vedena v úrovni terénu s malým zářezem v místě směrového oblouku. Dvoupruhová, s minimálními zpevněnými krajnicemi. Směrové vedení je tvořeno dělicí čárou (V1a) a směrovými sloupky v základních rozestupech. Rychlost neomezená místní úpravou.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/>
              <a:t>Okolí komunikace otevřená krajina a oboustranné stromořadí podél komunikace za horní hranou příkopů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000" i="1" baseline="0" dirty="0"/>
          </a:p>
          <a:p>
            <a:endParaRPr lang="cs-CZ" sz="1000" i="1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Intenzity : </a:t>
            </a:r>
            <a:r>
              <a:rPr lang="cs-CZ" sz="10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II/312	2,6tis voz /24hod, z toho  11%těžkých vozidel</a:t>
            </a:r>
          </a:p>
          <a:p>
            <a:endParaRPr lang="cs-CZ" sz="1000" b="1" i="1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cs-CZ" sz="1000" b="0" i="1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400" dirty="0"/>
              <a:t>Od 01/2018 celkem 19 nehod (šetřených PČR)</a:t>
            </a:r>
          </a:p>
          <a:p>
            <a:r>
              <a:rPr lang="cs-CZ" sz="1400" dirty="0"/>
              <a:t>Následky: 1 os. usmrcena a 9 os. lehce zraněno</a:t>
            </a:r>
          </a:p>
          <a:p>
            <a:r>
              <a:rPr lang="cs-CZ" sz="1400" dirty="0"/>
              <a:t>Nejčastější druh nehody: </a:t>
            </a:r>
            <a:br>
              <a:rPr lang="cs-CZ" sz="1400" dirty="0"/>
            </a:br>
            <a:r>
              <a:rPr lang="cs-CZ" sz="1400" dirty="0"/>
              <a:t>	 Zvěř 8x (0), Havárie 6x (1U,5L), Srážka s voz 3x (3L)</a:t>
            </a:r>
          </a:p>
          <a:p>
            <a:r>
              <a:rPr lang="cs-CZ" sz="1400" dirty="0"/>
              <a:t>Nejčastější příčina: </a:t>
            </a:r>
            <a:br>
              <a:rPr lang="cs-CZ" sz="1400" dirty="0"/>
            </a:br>
            <a:r>
              <a:rPr lang="cs-CZ" sz="1400" dirty="0"/>
              <a:t>	</a:t>
            </a:r>
            <a:r>
              <a:rPr lang="cs-CZ" sz="1400" dirty="0" err="1"/>
              <a:t>Nepř</a:t>
            </a:r>
            <a:r>
              <a:rPr lang="cs-CZ" sz="1400" dirty="0"/>
              <a:t>. Rychlosti - stavu vozovky 4x (4L), - DT stavu 3x (1U,2L),</a:t>
            </a:r>
          </a:p>
          <a:p>
            <a:r>
              <a:rPr lang="cs-CZ" sz="1400" dirty="0"/>
              <a:t>Den </a:t>
            </a:r>
            <a:r>
              <a:rPr lang="cs-CZ" sz="1400" dirty="0" err="1"/>
              <a:t>zhorš</a:t>
            </a:r>
            <a:r>
              <a:rPr lang="cs-CZ" sz="1400" dirty="0"/>
              <a:t>. nebo v noci 13x (1U,6L); za mokra 8x (1U,6L),</a:t>
            </a:r>
            <a:br>
              <a:rPr lang="cs-CZ" sz="1400" dirty="0"/>
            </a:br>
            <a:r>
              <a:rPr lang="cs-CZ" sz="1400" dirty="0"/>
              <a:t>Ve směru staničení 12x (1U, 7L)</a:t>
            </a:r>
          </a:p>
          <a:p>
            <a:r>
              <a:rPr lang="cs-CZ" sz="1400" dirty="0"/>
              <a:t>Nebezpečné vlivy, prvky: </a:t>
            </a:r>
            <a:br>
              <a:rPr lang="cs-CZ" sz="1400" dirty="0"/>
            </a:br>
            <a:r>
              <a:rPr lang="cs-CZ" sz="1400" dirty="0"/>
              <a:t>Směrový oblouk malého poloměru v jinak přímé trase, horší čitelnost trasy </a:t>
            </a:r>
          </a:p>
          <a:p>
            <a:endParaRPr lang="cs-CZ" sz="1200" b="1" i="1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1" i="1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SEZ:  27 mil.</a:t>
            </a:r>
          </a:p>
          <a:p>
            <a:endParaRPr lang="cs-CZ" sz="11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i="1" baseline="0" dirty="0"/>
              <a:t>Úprava zářezu,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/>
              <a:t>Výstražné značení IP5 (70)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/>
              <a:t>Směrové vedení (Z3)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/>
              <a:t>Zvýšení PVV</a:t>
            </a:r>
          </a:p>
          <a:p>
            <a:r>
              <a:rPr lang="pl-PL" i="1" baseline="0" dirty="0"/>
              <a:t>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/>
              <a:t>Výstražné značení IP5 (70)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/>
              <a:t>Směrové vedení (Z3)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/>
              <a:t>Úprava zářezu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/>
              <a:t>Zvýšení PVV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/>
              <a:t>Styková křižovatka silnice II/324 a silnice III/32224 v Pardubicích.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/>
              <a:t>Silnice II/324 tvoří  spojnici měst Městec králové, Nový Bydžov, H. Králové, Pardubic a Chrudimi.  Křižovatka se nachází v severní části Pardubic, na výjezdu na Hrobice, Opatovice. Tvoři souběžnou komunikaci k SMV I/37 Silnice III/32224 spojuje silnici I/37 a silnici II/324 v severní části Pardubic. Tvoří páteřní sběrnou komunikaci severní části Pardubic s obsluhou obytných celků a obchodních center. Silnice II/324 (ul. Hradecká) v Pardubicích obsahuje jeden ze tří mostů přes Labe, tj. spojnici  částí města Pardubice na obou březích Labe. Jedná se o nejvýchodnější most s návazností na sil. I/36 na Holice. </a:t>
            </a:r>
          </a:p>
          <a:p>
            <a:r>
              <a:rPr lang="cs-CZ" sz="1000" i="1" baseline="0" dirty="0"/>
              <a:t>Přednost je určena svislým značením P4 – Dej přednost v jízdě. Hlavní komunikaci tvoří silnice II/324 (směr centrum) a silnice III/32224 , je umístěna v oblouku o poloměru </a:t>
            </a:r>
            <a:r>
              <a:rPr lang="cs-CZ" sz="1000" i="1" baseline="0" dirty="0" err="1"/>
              <a:t>vm</a:t>
            </a:r>
            <a:r>
              <a:rPr lang="cs-CZ" sz="1000" i="1" baseline="0" dirty="0"/>
              <a:t> 70km/h. Hlavní komunikace před křižovatkou je </a:t>
            </a:r>
            <a:r>
              <a:rPr lang="cs-CZ" sz="1000" i="1" baseline="0" dirty="0" err="1"/>
              <a:t>čtyřpruhová</a:t>
            </a:r>
            <a:r>
              <a:rPr lang="cs-CZ" sz="1000" i="1" baseline="0" dirty="0"/>
              <a:t> , v křižovatce má jeden průběžný pruh v každém směru, zbylé dva přechází v samostatné pruhy pro levé nebo pravé odbočení. </a:t>
            </a:r>
          </a:p>
          <a:p>
            <a:r>
              <a:rPr lang="cs-CZ" sz="1000" i="1" baseline="0" dirty="0"/>
              <a:t>Vedlejší komunikace (II/324) ve směru na Hrobice, Opatovice je dvoupruhová se samostatnými odbočovacími pruhy oddělenými směrovacími ostrůvky. Pravé odbočení pod úhlem 50°.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/>
              <a:t>Podél  hl. komunikace chodníky po obou stranách odsazené zeleným pásem. Přechod jen na vedlejší větvi s ostrůvkem a odsazen od bodu křížení. Křižovatka opatřena veřejným osvětlením.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/>
              <a:t>Cyklostezky souběžně s hl. komunikací na samostatném tělese.</a:t>
            </a:r>
          </a:p>
          <a:p>
            <a:endParaRPr lang="cs-CZ" sz="1000" i="1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Intenzity : </a:t>
            </a:r>
            <a:r>
              <a:rPr lang="cs-CZ" sz="10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II/324 směr centrum 	26,8 tis voz /24hod, z toho  3% těžkých vozidel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II/324 směr Opatovice 	6,1 tis voz /24hod, z toho  6% těžkých vozidel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III/32224 	16,1 tis voz /24hod, z toho  6%těžkých vozidel	</a:t>
            </a:r>
            <a:r>
              <a:rPr lang="cs-CZ" sz="1000" b="0" i="1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/>
              <a:t>	</a:t>
            </a:r>
            <a:endParaRPr lang="cs-CZ" sz="1000" b="1" i="1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/>
              <a:t>Styková křižovatka silnice II/324 a silnice III/32224 v Pardubicích.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/>
              <a:t>Silnice II/324 tvoří  spojnici měst Městec králové, Nový Bydžov, H. Králové, Pardubic a Chrudimi.  Křižovatka se nachází v severní části Pardubic, na výjezdu na Hrobice, Opatovice. Tvoři souběžnou komunikaci k SMV I/37 Silnice III/32224 spojuje silnici I/37 a silnici II/324 v severní části Pardubic. Tvoří páteřní sběrnou komunikaci severní části Pardubic s obsluhou obytných celků a obchodních center. Silnice II/324 (ul. Hradecká) v Pardubicích obsahuje jeden ze tří mostů přes Labe, tj. spojnici  částí města Pardubice na obou březích Labe. Jedná se o nejvýchodnější most s návazností na sil. I/36 na Holice. </a:t>
            </a:r>
          </a:p>
          <a:p>
            <a:r>
              <a:rPr lang="cs-CZ" sz="1000" i="1" baseline="0" dirty="0"/>
              <a:t>Přednost je určena svislým značením P4 – Dej přednost v jízdě. Hlavní komunikaci tvoří silnice II/324 (směr centrum) a silnice III/32224 , je umístěna v oblouku o poloměru </a:t>
            </a:r>
            <a:r>
              <a:rPr lang="cs-CZ" sz="1000" i="1" baseline="0" dirty="0" err="1"/>
              <a:t>vm</a:t>
            </a:r>
            <a:r>
              <a:rPr lang="cs-CZ" sz="1000" i="1" baseline="0" dirty="0"/>
              <a:t> 70km/h. Hlavní komunikace na centrum je </a:t>
            </a:r>
            <a:r>
              <a:rPr lang="cs-CZ" sz="1000" i="1" baseline="0" dirty="0" err="1"/>
              <a:t>čtyřpruhová</a:t>
            </a:r>
            <a:r>
              <a:rPr lang="cs-CZ" sz="1000" i="1" baseline="0" dirty="0"/>
              <a:t> , v křižovatce má jeden průběžný pruh v každém směru, zbylé dva přechází v samostatné pruhy pro levé nebo pravé odbočení. </a:t>
            </a:r>
          </a:p>
          <a:p>
            <a:r>
              <a:rPr lang="cs-CZ" sz="1000" i="1" baseline="0" dirty="0"/>
              <a:t>Vedlejší komunikace (II/324) ve směru na Hrobice, Opatovice je dvoupruhová se samostatnými odbočovacími pruhy oddělenými směrovacími ostrůvky. Pravé odbočení pod úhlem 50°.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/>
              <a:t>Podél  hl. komunikace chodníky po obou stranách odsazené zeleným pásem. Přechod jen na vedlejší větvi s ostrůvkem a odsazen od bodu křížení. Křižovatka opatřena veřejným osvětlením.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/>
              <a:t>Cyklostezky souběžně s hl. komunikací na samostatném tělese.</a:t>
            </a:r>
          </a:p>
          <a:p>
            <a:endParaRPr lang="cs-CZ" sz="1000" i="1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Intenzity : </a:t>
            </a:r>
            <a:r>
              <a:rPr lang="cs-CZ" sz="10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II/324 směr centrum 	26,8 tis voz /24hod, z toho  3% těžkých vozidel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II/324 směr Opatovice 	6,1 tis voz /24hod, z toho  6% těžkých vozidel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III/32224 	16,1 tis voz /24hod, z toho  6%těžkých vozidel		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18.05.2023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18.05.2023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18.05.2023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18.05.2023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18.05.2023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18.05.2023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18.05.2023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3.jpe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10.png"/><Relationship Id="rId10" Type="http://schemas.openxmlformats.org/officeDocument/2006/relationships/image" Target="../media/image44.jpg"/><Relationship Id="rId4" Type="http://schemas.openxmlformats.org/officeDocument/2006/relationships/image" Target="../media/image9.jpeg"/><Relationship Id="rId9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10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G"/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8.JPG"/><Relationship Id="rId5" Type="http://schemas.openxmlformats.org/officeDocument/2006/relationships/image" Target="../media/image9.jpeg"/><Relationship Id="rId15" Type="http://schemas.openxmlformats.org/officeDocument/2006/relationships/image" Target="../media/image22.JP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JPG"/><Relationship Id="rId14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3.jpe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11" Type="http://schemas.openxmlformats.org/officeDocument/2006/relationships/image" Target="../media/image30.jpg"/><Relationship Id="rId5" Type="http://schemas.openxmlformats.org/officeDocument/2006/relationships/image" Target="../media/image10.png"/><Relationship Id="rId10" Type="http://schemas.openxmlformats.org/officeDocument/2006/relationships/image" Target="../media/image29.jpg"/><Relationship Id="rId4" Type="http://schemas.openxmlformats.org/officeDocument/2006/relationships/image" Target="../media/image9.jpeg"/><Relationship Id="rId9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image" Target="../media/image37.JPG"/><Relationship Id="rId3" Type="http://schemas.openxmlformats.org/officeDocument/2006/relationships/image" Target="../media/image12.jpeg"/><Relationship Id="rId7" Type="http://schemas.openxmlformats.org/officeDocument/2006/relationships/image" Target="../media/image33.PNG"/><Relationship Id="rId12" Type="http://schemas.openxmlformats.org/officeDocument/2006/relationships/image" Target="../media/image3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5.JPG"/><Relationship Id="rId5" Type="http://schemas.openxmlformats.org/officeDocument/2006/relationships/image" Target="../media/image10.png"/><Relationship Id="rId15" Type="http://schemas.openxmlformats.org/officeDocument/2006/relationships/image" Target="../media/image39.JPG"/><Relationship Id="rId10" Type="http://schemas.openxmlformats.org/officeDocument/2006/relationships/image" Target="../media/image17.png"/><Relationship Id="rId4" Type="http://schemas.openxmlformats.org/officeDocument/2006/relationships/image" Target="../media/image9.jpeg"/><Relationship Id="rId9" Type="http://schemas.openxmlformats.org/officeDocument/2006/relationships/image" Target="../media/image13.png"/><Relationship Id="rId14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11" y="6119336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88" y="6197475"/>
            <a:ext cx="1374826" cy="4017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87" y="5992653"/>
            <a:ext cx="1142538" cy="814769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8EC8DC97-EE42-4746-8B70-A8FF15209E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5806"/>
            <a:ext cx="3964082" cy="194530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86158" y="2492896"/>
            <a:ext cx="7168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>
                    <a:lumMod val="95000"/>
                  </a:schemeClr>
                </a:solidFill>
              </a:rPr>
              <a:t>Opatření ke zvýšení bezpečnosti silničního provozu v kraji</a:t>
            </a:r>
            <a:endParaRPr lang="cs-CZ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Podnadpis 2"/>
          <p:cNvSpPr>
            <a:spLocks noGrp="1"/>
          </p:cNvSpPr>
          <p:nvPr>
            <p:ph type="subTitle" idx="1"/>
          </p:nvPr>
        </p:nvSpPr>
        <p:spPr>
          <a:xfrm>
            <a:off x="5292080" y="4509120"/>
            <a:ext cx="3750756" cy="720080"/>
          </a:xfrm>
        </p:spPr>
        <p:txBody>
          <a:bodyPr>
            <a:noAutofit/>
          </a:bodyPr>
          <a:lstStyle/>
          <a:p>
            <a:pPr algn="r"/>
            <a:r>
              <a:rPr lang="cs-CZ" b="1" dirty="0">
                <a:solidFill>
                  <a:schemeClr val="bg1"/>
                </a:solidFill>
              </a:rPr>
              <a:t>Vytvořeno ve spolupráci </a:t>
            </a:r>
          </a:p>
          <a:p>
            <a:pPr algn="r"/>
            <a:r>
              <a:rPr lang="cs-CZ" b="1" dirty="0">
                <a:solidFill>
                  <a:schemeClr val="bg1"/>
                </a:solidFill>
              </a:rPr>
              <a:t>Policie ČR a RSE Project</a:t>
            </a:r>
          </a:p>
        </p:txBody>
      </p:sp>
      <p:sp>
        <p:nvSpPr>
          <p:cNvPr id="13" name="Symbol „Zákaz“ 12"/>
          <p:cNvSpPr/>
          <p:nvPr/>
        </p:nvSpPr>
        <p:spPr>
          <a:xfrm>
            <a:off x="1547664" y="275806"/>
            <a:ext cx="720080" cy="7606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7" t="52" r="11" b="69729"/>
          <a:stretch/>
        </p:blipFill>
        <p:spPr>
          <a:xfrm>
            <a:off x="-1" y="0"/>
            <a:ext cx="5724129" cy="2080730"/>
          </a:xfrm>
          <a:prstGeom prst="rect">
            <a:avLst/>
          </a:prstGeom>
        </p:spPr>
      </p:pic>
      <p:pic>
        <p:nvPicPr>
          <p:cNvPr id="1026" name="Picture 2" descr="\\NAS\D.Konference\2023\LOGO DK 2023\PNG_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22" y="197703"/>
            <a:ext cx="5163865" cy="167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59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4"/>
            <a:ext cx="9144000" cy="7640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6" y="6005028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Nehodovost místa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-27231" y="1508104"/>
            <a:ext cx="9144000" cy="5349896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3000" dirty="0"/>
              <a:t>Od 01/2018 celkem 15 nehod (šetřených PČR) </a:t>
            </a:r>
          </a:p>
          <a:p>
            <a:r>
              <a:rPr lang="cs-CZ" sz="3000" dirty="0"/>
              <a:t>Následky: 1 os. těžce a 13 osob lehce zraněno</a:t>
            </a:r>
          </a:p>
          <a:p>
            <a:r>
              <a:rPr lang="cs-CZ" sz="3000" dirty="0"/>
              <a:t>Nejčastější druh nehody: </a:t>
            </a:r>
            <a:br>
              <a:rPr lang="cs-CZ" sz="3000" dirty="0"/>
            </a:br>
            <a:r>
              <a:rPr lang="cs-CZ" sz="3000" dirty="0"/>
              <a:t>	 Srážka s voz. 14x </a:t>
            </a:r>
            <a:r>
              <a:rPr lang="cs-CZ" sz="2600" dirty="0"/>
              <a:t>(1T,13L), </a:t>
            </a:r>
            <a:r>
              <a:rPr lang="cs-CZ" sz="3000" dirty="0"/>
              <a:t>srážka s PP 1x </a:t>
            </a:r>
            <a:r>
              <a:rPr lang="cs-CZ" sz="2600" dirty="0"/>
              <a:t>(0)</a:t>
            </a:r>
            <a:endParaRPr lang="cs-CZ" sz="3000" dirty="0"/>
          </a:p>
          <a:p>
            <a:r>
              <a:rPr lang="cs-CZ" sz="3000" dirty="0"/>
              <a:t>Nejčastější příčina: </a:t>
            </a:r>
            <a:br>
              <a:rPr lang="cs-CZ" sz="3000" dirty="0"/>
            </a:br>
            <a:r>
              <a:rPr lang="cs-CZ" sz="3000" dirty="0"/>
              <a:t>	Proti příkazu DZ 6x </a:t>
            </a:r>
            <a:r>
              <a:rPr lang="cs-CZ" sz="2600" dirty="0"/>
              <a:t>(6L), </a:t>
            </a:r>
            <a:r>
              <a:rPr lang="cs-CZ" sz="3000" dirty="0"/>
              <a:t>při </a:t>
            </a:r>
            <a:r>
              <a:rPr lang="cs-CZ" sz="3000" dirty="0" err="1"/>
              <a:t>odb</a:t>
            </a:r>
            <a:r>
              <a:rPr lang="cs-CZ" sz="3000" dirty="0"/>
              <a:t>. vlevo 3x </a:t>
            </a:r>
            <a:r>
              <a:rPr lang="cs-CZ" sz="2600" dirty="0"/>
              <a:t>(3L)</a:t>
            </a:r>
          </a:p>
          <a:p>
            <a:r>
              <a:rPr lang="cs-CZ" sz="3000" dirty="0"/>
              <a:t>Ve dne </a:t>
            </a:r>
            <a:r>
              <a:rPr lang="cs-CZ" sz="3000" dirty="0" err="1"/>
              <a:t>nezhorš</a:t>
            </a:r>
            <a:r>
              <a:rPr lang="cs-CZ" sz="3000" dirty="0"/>
              <a:t>.:  10x </a:t>
            </a:r>
            <a:r>
              <a:rPr lang="cs-CZ" sz="2600" dirty="0"/>
              <a:t>(1T,9L), </a:t>
            </a:r>
            <a:r>
              <a:rPr lang="cs-CZ" sz="3000" dirty="0"/>
              <a:t>v noci 4x </a:t>
            </a:r>
            <a:r>
              <a:rPr lang="cs-CZ" sz="2600" dirty="0"/>
              <a:t>(3L)</a:t>
            </a:r>
            <a:r>
              <a:rPr lang="cs-CZ" sz="3000" dirty="0"/>
              <a:t>; </a:t>
            </a:r>
          </a:p>
          <a:p>
            <a:r>
              <a:rPr lang="cs-CZ" sz="2600" dirty="0"/>
              <a:t>1T,1L zavinění řidiči nemotor. vozidla na přechodu</a:t>
            </a:r>
          </a:p>
          <a:p>
            <a:r>
              <a:rPr lang="cs-CZ" sz="3000" dirty="0"/>
              <a:t>Nebezpečné vlivy, prvky: </a:t>
            </a:r>
            <a:br>
              <a:rPr lang="cs-CZ" sz="3400" dirty="0"/>
            </a:br>
            <a:r>
              <a:rPr lang="cs-CZ" sz="3000" dirty="0"/>
              <a:t>Intenzity na hl. komunikaci a odbočujících vozidel</a:t>
            </a:r>
          </a:p>
          <a:p>
            <a:pPr marL="0" indent="0">
              <a:buNone/>
            </a:pP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3789283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484222"/>
            <a:ext cx="9144000" cy="37377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Křižovatka na sil. II/324 </a:t>
            </a:r>
            <a:br>
              <a:rPr lang="pl-PL" sz="4000" b="1" dirty="0">
                <a:solidFill>
                  <a:schemeClr val="bg1"/>
                </a:solidFill>
                <a:latin typeface="+mn-lt"/>
              </a:rPr>
            </a:br>
            <a:r>
              <a:rPr lang="pl-PL" sz="4000" b="1" dirty="0">
                <a:solidFill>
                  <a:schemeClr val="bg1"/>
                </a:solidFill>
                <a:latin typeface="+mn-lt"/>
              </a:rPr>
              <a:t>v Pardubicích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9" y="1342800"/>
            <a:ext cx="8119008" cy="5141422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066" y="1353993"/>
            <a:ext cx="3722591" cy="841122"/>
          </a:xfrm>
          <a:prstGeom prst="rect">
            <a:avLst/>
          </a:prstGeom>
        </p:spPr>
      </p:pic>
      <p:sp>
        <p:nvSpPr>
          <p:cNvPr id="22" name="Symbol „Zákaz“ 21"/>
          <p:cNvSpPr/>
          <p:nvPr/>
        </p:nvSpPr>
        <p:spPr>
          <a:xfrm>
            <a:off x="9756576" y="2408704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9" y="5666953"/>
            <a:ext cx="5096083" cy="81662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40305" cy="5139344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40303" cy="5139344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36611" cy="5139344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36611" cy="513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5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Návrhy úprav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84" y="1341678"/>
            <a:ext cx="8060010" cy="4533755"/>
          </a:xfrm>
          <a:prstGeom prst="rect">
            <a:avLst/>
          </a:prstGeom>
        </p:spPr>
      </p:pic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541184" y="1373582"/>
            <a:ext cx="6639033" cy="480735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SSZ </a:t>
            </a:r>
          </a:p>
          <a:p>
            <a:r>
              <a:rPr lang="cs-CZ" sz="2800" dirty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Okružní křižovatka</a:t>
            </a:r>
          </a:p>
          <a:p>
            <a:pPr marL="0" indent="0">
              <a:buNone/>
            </a:pPr>
            <a:endParaRPr lang="cs-CZ" sz="2800" dirty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dirty="0"/>
          </a:p>
        </p:txBody>
      </p:sp>
      <p:sp>
        <p:nvSpPr>
          <p:cNvPr id="13" name="Symbol „Zákaz“ 12"/>
          <p:cNvSpPr/>
          <p:nvPr/>
        </p:nvSpPr>
        <p:spPr>
          <a:xfrm>
            <a:off x="10548664" y="3212976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8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275668F-E393-634F-BD30-0758118832E1}"/>
              </a:ext>
            </a:extLst>
          </p:cNvPr>
          <p:cNvSpPr txBox="1"/>
          <p:nvPr/>
        </p:nvSpPr>
        <p:spPr>
          <a:xfrm>
            <a:off x="1331639" y="3409836"/>
            <a:ext cx="410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prstClr val="white"/>
                </a:solidFill>
              </a:rPr>
              <a:t>Děkuji za pozornost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650856" y="5877272"/>
            <a:ext cx="4505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prstClr val="white"/>
                </a:solidFill>
                <a:ea typeface="+mj-ea"/>
                <a:cs typeface="+mj-cs"/>
              </a:rPr>
              <a:t>www.rseproject.cz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1C029F9-5A7A-2C49-95BF-43486F5C7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42" y="4797152"/>
            <a:ext cx="1738370" cy="1239670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2" y="475854"/>
            <a:ext cx="3816801" cy="187302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8" y="620688"/>
            <a:ext cx="443350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4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489848"/>
            <a:ext cx="9144000" cy="136815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733256"/>
            <a:ext cx="1363793" cy="97255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-2772816" y="8129587"/>
            <a:ext cx="532859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VÝBĚR RIZIKOVÝCH MÍST</a:t>
            </a:r>
          </a:p>
        </p:txBody>
      </p:sp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Přehled úseků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symbol pro obsah 2"/>
          <p:cNvSpPr>
            <a:spLocks noGrp="1"/>
          </p:cNvSpPr>
          <p:nvPr>
            <p:ph idx="1"/>
          </p:nvPr>
        </p:nvSpPr>
        <p:spPr>
          <a:xfrm>
            <a:off x="12795" y="2492896"/>
            <a:ext cx="8964488" cy="2016224"/>
          </a:xfrm>
        </p:spPr>
        <p:txBody>
          <a:bodyPr>
            <a:normAutofit/>
          </a:bodyPr>
          <a:lstStyle/>
          <a:p>
            <a:r>
              <a:rPr lang="pl-PL" sz="3600" b="1" dirty="0">
                <a:solidFill>
                  <a:srgbClr val="46787B"/>
                </a:solidFill>
              </a:rPr>
              <a:t>Úsek sil. II/312 u Líšnice</a:t>
            </a:r>
          </a:p>
          <a:p>
            <a:endParaRPr lang="pl-PL" sz="3600" b="1" dirty="0">
              <a:solidFill>
                <a:srgbClr val="46787B"/>
              </a:solidFill>
            </a:endParaRPr>
          </a:p>
          <a:p>
            <a:r>
              <a:rPr lang="pl-PL" sz="3600" b="1" dirty="0">
                <a:solidFill>
                  <a:srgbClr val="46787B"/>
                </a:solidFill>
              </a:rPr>
              <a:t>Křižovatka na sil. II/324 v Pardubicích</a:t>
            </a:r>
          </a:p>
        </p:txBody>
      </p:sp>
      <p:pic>
        <p:nvPicPr>
          <p:cNvPr id="2051" name="Picture 3" descr="\\NAS\D.Konference\2023\LOGO DK 2023\PNG_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34" y="5644746"/>
            <a:ext cx="3157042" cy="102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075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51520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Úsek sil. II/312 </a:t>
            </a:r>
            <a:br>
              <a:rPr lang="pl-PL" sz="4000" b="1" dirty="0">
                <a:solidFill>
                  <a:schemeClr val="bg1"/>
                </a:solidFill>
                <a:latin typeface="+mn-lt"/>
              </a:rPr>
            </a:br>
            <a:r>
              <a:rPr lang="pl-PL" sz="4000" b="1" dirty="0">
                <a:solidFill>
                  <a:schemeClr val="bg1"/>
                </a:solidFill>
                <a:latin typeface="+mn-lt"/>
              </a:rPr>
              <a:t>u obce Líšnice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t="306" r="10371" b="-306"/>
          <a:stretch/>
        </p:blipFill>
        <p:spPr bwMode="auto">
          <a:xfrm>
            <a:off x="-1" y="1340768"/>
            <a:ext cx="9144001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096147" y="5703091"/>
            <a:ext cx="1292277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www.dopravniinfo.cz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27424" y="4797152"/>
            <a:ext cx="85946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www.cuzk.cz</a:t>
            </a:r>
          </a:p>
        </p:txBody>
      </p:sp>
      <p:cxnSp>
        <p:nvCxnSpPr>
          <p:cNvPr id="20" name="Přímá spojnice se šipkou 19"/>
          <p:cNvCxnSpPr/>
          <p:nvPr/>
        </p:nvCxnSpPr>
        <p:spPr>
          <a:xfrm flipV="1">
            <a:off x="4934312" y="2802796"/>
            <a:ext cx="591056" cy="644376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>
            <a:off x="5580112" y="2420888"/>
            <a:ext cx="216024" cy="22995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7" r="9813" b="10633"/>
          <a:stretch/>
        </p:blipFill>
        <p:spPr>
          <a:xfrm>
            <a:off x="1" y="1343828"/>
            <a:ext cx="9144000" cy="4533444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8226826" y="5597799"/>
            <a:ext cx="917174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www.mapy.cz</a:t>
            </a: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17" y="1346609"/>
            <a:ext cx="8057767" cy="4530663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68" y="1338478"/>
            <a:ext cx="8057767" cy="4530662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68" y="1345219"/>
            <a:ext cx="8057765" cy="4530662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19" y="1346611"/>
            <a:ext cx="8057765" cy="4530661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21" y="1340768"/>
            <a:ext cx="8057763" cy="4530661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21" y="1338480"/>
            <a:ext cx="8057763" cy="453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0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Popis místa, úseku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-14604" y="1426302"/>
            <a:ext cx="9144000" cy="4464496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3200" dirty="0"/>
              <a:t>Úsek sil. II/312 se směrovým obloukem v </a:t>
            </a:r>
            <a:r>
              <a:rPr lang="cs-CZ" sz="3200" dirty="0" err="1"/>
              <a:t>extravilánu</a:t>
            </a:r>
            <a:endParaRPr lang="cs-CZ" sz="3200" dirty="0"/>
          </a:p>
          <a:p>
            <a:r>
              <a:rPr lang="cs-CZ" sz="2800" dirty="0"/>
              <a:t>II/312: Choceň, Č. Libchavy </a:t>
            </a:r>
            <a:r>
              <a:rPr lang="cs-CZ" sz="2000" dirty="0"/>
              <a:t>(I/14)</a:t>
            </a:r>
            <a:r>
              <a:rPr lang="cs-CZ" sz="2800" dirty="0"/>
              <a:t>, Žamberk </a:t>
            </a:r>
            <a:r>
              <a:rPr lang="cs-CZ" sz="2000" dirty="0"/>
              <a:t>(I/11), </a:t>
            </a:r>
            <a:r>
              <a:rPr lang="cs-CZ" sz="2800" dirty="0"/>
              <a:t>Mladkov, Králíky </a:t>
            </a:r>
            <a:r>
              <a:rPr lang="cs-CZ" sz="2000" dirty="0"/>
              <a:t>(I/43)</a:t>
            </a:r>
            <a:r>
              <a:rPr lang="cs-CZ" sz="2800" dirty="0"/>
              <a:t> a Hanušovice </a:t>
            </a:r>
            <a:r>
              <a:rPr lang="cs-CZ" sz="2000" dirty="0"/>
              <a:t>(II/369, II/446)</a:t>
            </a:r>
            <a:br>
              <a:rPr lang="cs-CZ" sz="2800" dirty="0"/>
            </a:br>
            <a:r>
              <a:rPr lang="cs-CZ" sz="2800" dirty="0"/>
              <a:t>mezi Žamberkem a Králíky, na výjezdu z obce Líšnice</a:t>
            </a:r>
          </a:p>
          <a:p>
            <a:r>
              <a:rPr lang="cs-CZ" sz="2800" dirty="0"/>
              <a:t>Přímý úsek (700m) -&gt; oblouk (</a:t>
            </a:r>
            <a:r>
              <a:rPr lang="cs-CZ" sz="2800" dirty="0" err="1"/>
              <a:t>v</a:t>
            </a:r>
            <a:r>
              <a:rPr lang="cs-CZ" sz="2800" baseline="-25000" dirty="0" err="1"/>
              <a:t>m</a:t>
            </a:r>
            <a:r>
              <a:rPr lang="cs-CZ" sz="2800" dirty="0"/>
              <a:t> 70km/h), následný oblouk </a:t>
            </a:r>
            <a:r>
              <a:rPr lang="cs-CZ" sz="2800" dirty="0" err="1"/>
              <a:t>v</a:t>
            </a:r>
            <a:r>
              <a:rPr lang="cs-CZ" sz="2800" baseline="-25000" dirty="0" err="1"/>
              <a:t>m</a:t>
            </a:r>
            <a:r>
              <a:rPr lang="cs-CZ" sz="2800" dirty="0"/>
              <a:t> &gt; 90 km/h, stoupání </a:t>
            </a:r>
            <a:r>
              <a:rPr lang="cs-CZ" sz="2400" dirty="0"/>
              <a:t>(+7%)</a:t>
            </a:r>
            <a:r>
              <a:rPr lang="cs-CZ" sz="2800" dirty="0"/>
              <a:t>, v oblouku lom nivelety </a:t>
            </a:r>
            <a:r>
              <a:rPr lang="cs-CZ" sz="2400" dirty="0"/>
              <a:t>(+3%) </a:t>
            </a:r>
            <a:r>
              <a:rPr lang="cs-CZ" sz="2800" dirty="0"/>
              <a:t>komunikace kopíruje terén, v oblouku mírný zářez </a:t>
            </a:r>
          </a:p>
          <a:p>
            <a:r>
              <a:rPr lang="cs-CZ" sz="2800" dirty="0"/>
              <a:t>Rychlost 90km/h, V1a (V2b), Z11a v základu </a:t>
            </a:r>
          </a:p>
          <a:p>
            <a:r>
              <a:rPr lang="cs-CZ" sz="3200" dirty="0"/>
              <a:t>Okolí: </a:t>
            </a:r>
            <a:r>
              <a:rPr lang="cs-CZ" sz="2800" dirty="0"/>
              <a:t>otevřená krajina, mladé stromořadí za příkopy, </a:t>
            </a:r>
            <a:br>
              <a:rPr lang="cs-CZ" sz="2800" dirty="0"/>
            </a:br>
            <a:r>
              <a:rPr lang="cs-CZ" sz="2800" dirty="0"/>
              <a:t>příjezd k </a:t>
            </a:r>
            <a:r>
              <a:rPr lang="cs-CZ" sz="2800" dirty="0" err="1"/>
              <a:t>v.n</a:t>
            </a:r>
            <a:r>
              <a:rPr lang="cs-CZ" sz="2800" dirty="0"/>
              <a:t>. Pastviny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61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4"/>
            <a:ext cx="9144000" cy="7640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7" y="5997265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Nehodovost místa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0" y="1508104"/>
            <a:ext cx="9144000" cy="5349896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3000" dirty="0"/>
              <a:t>Od 01/2018 celkem 19 nehod (šetřených PČR)</a:t>
            </a:r>
          </a:p>
          <a:p>
            <a:r>
              <a:rPr lang="cs-CZ" sz="2800" dirty="0"/>
              <a:t>Následky: 1 os. usmrcena a 9 os. lehce zraněno</a:t>
            </a:r>
          </a:p>
          <a:p>
            <a:r>
              <a:rPr lang="cs-CZ" sz="2800" dirty="0"/>
              <a:t>Nejčastější druh nehody: </a:t>
            </a:r>
            <a:br>
              <a:rPr lang="cs-CZ" dirty="0"/>
            </a:br>
            <a:r>
              <a:rPr lang="cs-CZ" dirty="0"/>
              <a:t>	</a:t>
            </a:r>
            <a:r>
              <a:rPr lang="cs-CZ" sz="2800" dirty="0"/>
              <a:t> Zvěř 8x (0), Havárie 6x (1U,5L), </a:t>
            </a:r>
            <a:r>
              <a:rPr lang="cs-CZ" sz="2600" dirty="0"/>
              <a:t>Srážka s voz 3x (3L)</a:t>
            </a:r>
            <a:endParaRPr lang="cs-CZ" sz="2400" dirty="0"/>
          </a:p>
          <a:p>
            <a:r>
              <a:rPr lang="cs-CZ" sz="2800" dirty="0"/>
              <a:t>Nejčastější příčina: </a:t>
            </a:r>
            <a:br>
              <a:rPr lang="cs-CZ" sz="2800" dirty="0"/>
            </a:br>
            <a:r>
              <a:rPr lang="cs-CZ" sz="2800" dirty="0"/>
              <a:t>	</a:t>
            </a:r>
            <a:r>
              <a:rPr lang="cs-CZ" sz="2400" dirty="0" err="1"/>
              <a:t>Nepř</a:t>
            </a:r>
            <a:r>
              <a:rPr lang="cs-CZ" sz="2400" dirty="0"/>
              <a:t>. rychlosti - stavu vozovky 4x (4L), - DT stavu 3x (1U,2L),</a:t>
            </a:r>
          </a:p>
          <a:p>
            <a:r>
              <a:rPr lang="cs-CZ" sz="2600" dirty="0"/>
              <a:t>Den z</a:t>
            </a:r>
            <a:r>
              <a:rPr lang="es-ES" sz="2600" dirty="0"/>
              <a:t>horš. </a:t>
            </a:r>
            <a:r>
              <a:rPr lang="cs-CZ" sz="2600" dirty="0"/>
              <a:t>nebo v noci 13</a:t>
            </a:r>
            <a:r>
              <a:rPr lang="es-ES" sz="2600" dirty="0"/>
              <a:t>x </a:t>
            </a:r>
            <a:r>
              <a:rPr lang="es-ES" sz="2400" dirty="0"/>
              <a:t>(</a:t>
            </a:r>
            <a:r>
              <a:rPr lang="cs-CZ" sz="2400" dirty="0"/>
              <a:t>1U,6</a:t>
            </a:r>
            <a:r>
              <a:rPr lang="es-ES" sz="2400" dirty="0"/>
              <a:t>L)</a:t>
            </a:r>
            <a:r>
              <a:rPr lang="cs-CZ" sz="2400" dirty="0"/>
              <a:t>; </a:t>
            </a:r>
            <a:r>
              <a:rPr lang="cs-CZ" sz="2600" dirty="0"/>
              <a:t>za mokra 8x </a:t>
            </a:r>
            <a:r>
              <a:rPr lang="cs-CZ" sz="2000" dirty="0"/>
              <a:t>(1U,6L),</a:t>
            </a:r>
            <a:br>
              <a:rPr lang="cs-CZ" sz="2000" dirty="0"/>
            </a:br>
            <a:r>
              <a:rPr lang="cs-CZ" sz="2600" dirty="0"/>
              <a:t>Ve směru staničení 12x </a:t>
            </a:r>
            <a:r>
              <a:rPr lang="cs-CZ" sz="2400" dirty="0"/>
              <a:t>(1U, 7L)</a:t>
            </a:r>
          </a:p>
          <a:p>
            <a:r>
              <a:rPr lang="cs-CZ" sz="3000" dirty="0"/>
              <a:t>Nebezpečné vlivy, prvky: </a:t>
            </a:r>
            <a:br>
              <a:rPr lang="cs-CZ" sz="3400" dirty="0"/>
            </a:br>
            <a:r>
              <a:rPr lang="cs-CZ" sz="3000" dirty="0"/>
              <a:t>Směrový oblouk malého poloměru v jinak přímé trase, horší čitelnost trasy </a:t>
            </a:r>
          </a:p>
        </p:txBody>
      </p:sp>
    </p:spTree>
    <p:extLst>
      <p:ext uri="{BB962C8B-B14F-4D97-AF65-F5344CB8AC3E}">
        <p14:creationId xmlns:p14="http://schemas.microsoft.com/office/powerpoint/2010/main" val="3531974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16" r="16706" b="4004"/>
          <a:stretch/>
        </p:blipFill>
        <p:spPr>
          <a:xfrm>
            <a:off x="0" y="6478056"/>
            <a:ext cx="9144000" cy="37994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Úsek sil. II/312 </a:t>
            </a:r>
            <a:br>
              <a:rPr lang="pl-PL" sz="4000" b="1" dirty="0">
                <a:solidFill>
                  <a:schemeClr val="bg1"/>
                </a:solidFill>
                <a:latin typeface="+mn-lt"/>
              </a:rPr>
            </a:br>
            <a:r>
              <a:rPr lang="pl-PL" sz="4000" b="1" dirty="0">
                <a:solidFill>
                  <a:schemeClr val="bg1"/>
                </a:solidFill>
                <a:latin typeface="+mn-lt"/>
              </a:rPr>
              <a:t>u obce Líšnice</a:t>
            </a:r>
          </a:p>
        </p:txBody>
      </p:sp>
      <p:sp>
        <p:nvSpPr>
          <p:cNvPr id="22" name="Symbol „Zákaz“ 21"/>
          <p:cNvSpPr/>
          <p:nvPr/>
        </p:nvSpPr>
        <p:spPr>
          <a:xfrm>
            <a:off x="10260632" y="3501008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" y="1344717"/>
            <a:ext cx="9127779" cy="5132302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" y="1346400"/>
            <a:ext cx="9127779" cy="5132301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" y="1346400"/>
            <a:ext cx="9127778" cy="5132301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" y="1346400"/>
            <a:ext cx="9127778" cy="513230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" y="1346400"/>
            <a:ext cx="9127776" cy="513230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" y="1346400"/>
            <a:ext cx="9127776" cy="513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1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Návrhy úprav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6" y="1341684"/>
            <a:ext cx="8064891" cy="4534668"/>
          </a:xfrm>
          <a:prstGeom prst="rect">
            <a:avLst/>
          </a:prstGeom>
        </p:spPr>
      </p:pic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566380" y="1412776"/>
            <a:ext cx="7488832" cy="1871086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>
                <a:ln w="12700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Výstražné značení IP5 (70)</a:t>
            </a:r>
          </a:p>
          <a:p>
            <a:r>
              <a:rPr lang="cs-CZ" sz="2800" dirty="0">
                <a:ln w="12700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Směrové vedení (Z3)</a:t>
            </a:r>
          </a:p>
          <a:p>
            <a:r>
              <a:rPr lang="cs-CZ" sz="2800" dirty="0">
                <a:ln w="12700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Úprava zářezu</a:t>
            </a:r>
          </a:p>
          <a:p>
            <a:r>
              <a:rPr lang="cs-CZ" sz="2800" dirty="0">
                <a:ln w="12700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Zvýšení PVV</a:t>
            </a:r>
          </a:p>
          <a:p>
            <a:pPr marL="0" indent="0">
              <a:buNone/>
            </a:pPr>
            <a:endParaRPr lang="cs-CZ" sz="2800" dirty="0"/>
          </a:p>
        </p:txBody>
      </p:sp>
      <p:sp>
        <p:nvSpPr>
          <p:cNvPr id="13" name="Symbol „Zákaz“ 12"/>
          <p:cNvSpPr/>
          <p:nvPr/>
        </p:nvSpPr>
        <p:spPr>
          <a:xfrm>
            <a:off x="10188624" y="2852936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0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0" y="-172218"/>
            <a:ext cx="9252897" cy="7030218"/>
            <a:chOff x="0" y="-172218"/>
            <a:chExt cx="9252897" cy="7030218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ECA7AA2D-764B-0A40-ADF0-DA567DECF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046" r="16706" b="4005"/>
            <a:stretch/>
          </p:blipFill>
          <p:spPr>
            <a:xfrm>
              <a:off x="0" y="5877272"/>
              <a:ext cx="9144000" cy="980728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C4AA14BE-13D5-EF4E-85B6-BDB12BD69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06" b="80652"/>
            <a:stretch/>
          </p:blipFill>
          <p:spPr>
            <a:xfrm>
              <a:off x="0" y="0"/>
              <a:ext cx="9144000" cy="1326869"/>
            </a:xfrm>
            <a:prstGeom prst="rect">
              <a:avLst/>
            </a:prstGeom>
          </p:spPr>
        </p:pic>
        <p:pic>
          <p:nvPicPr>
            <p:cNvPr id="12" name="Obrázek 11" descr="Obsah obrázku LEGO, hračka, muž&#10;&#10;Popis byl vytvořen automaticky">
              <a:extLst>
                <a:ext uri="{FF2B5EF4-FFF2-40B4-BE49-F238E27FC236}">
                  <a16:creationId xmlns:a16="http://schemas.microsoft.com/office/drawing/2014/main" id="{7A4DC78D-FAA5-5149-B4D3-2183100E5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-172218"/>
              <a:ext cx="3816801" cy="1873026"/>
            </a:xfrm>
            <a:prstGeom prst="rect">
              <a:avLst/>
            </a:prstGeom>
          </p:spPr>
        </p:pic>
      </p:grpSp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Křižovatka na sil. II/324 </a:t>
            </a:r>
            <a:br>
              <a:rPr lang="pl-PL" sz="4000" b="1" dirty="0">
                <a:solidFill>
                  <a:schemeClr val="bg1"/>
                </a:solidFill>
                <a:latin typeface="+mn-lt"/>
              </a:rPr>
            </a:br>
            <a:r>
              <a:rPr lang="pl-PL" sz="4000" b="1" dirty="0">
                <a:solidFill>
                  <a:schemeClr val="bg1"/>
                </a:solidFill>
                <a:latin typeface="+mn-lt"/>
              </a:rPr>
              <a:t>v Pardubicích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" r="3124"/>
          <a:stretch/>
        </p:blipFill>
        <p:spPr bwMode="auto">
          <a:xfrm>
            <a:off x="0" y="1340768"/>
            <a:ext cx="9144000" cy="453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816147" y="5559075"/>
            <a:ext cx="1292277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www.dopravniinfo.cz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27424" y="4797152"/>
            <a:ext cx="85946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www.cuzk.cz</a:t>
            </a:r>
          </a:p>
        </p:txBody>
      </p:sp>
      <p:cxnSp>
        <p:nvCxnSpPr>
          <p:cNvPr id="20" name="Přímá spojnice se šipkou 19"/>
          <p:cNvCxnSpPr/>
          <p:nvPr/>
        </p:nvCxnSpPr>
        <p:spPr>
          <a:xfrm flipH="1" flipV="1">
            <a:off x="4716016" y="3609020"/>
            <a:ext cx="936104" cy="324036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 rot="4964989">
            <a:off x="4257834" y="3403246"/>
            <a:ext cx="163305" cy="15764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"/>
          <a:stretch/>
        </p:blipFill>
        <p:spPr>
          <a:xfrm>
            <a:off x="0" y="1340768"/>
            <a:ext cx="9144000" cy="4535001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8226826" y="5597799"/>
            <a:ext cx="917174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www.mapy.cz</a:t>
            </a:r>
          </a:p>
        </p:txBody>
      </p:sp>
      <p:pic>
        <p:nvPicPr>
          <p:cNvPr id="38" name="Obrázek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0" y="1342800"/>
            <a:ext cx="8068155" cy="4536504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0" y="1342800"/>
            <a:ext cx="8068155" cy="4536504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0" y="1342800"/>
            <a:ext cx="8068155" cy="4536503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0" y="1342800"/>
            <a:ext cx="8068153" cy="4536503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0" y="1342800"/>
            <a:ext cx="8068153" cy="4536502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0" y="1342800"/>
            <a:ext cx="8068151" cy="453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3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Popis místa, úseku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0" y="1416630"/>
            <a:ext cx="9144000" cy="4388634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/>
              <a:t>Křižovatka sil. II/324 a III/32224 v Pardubicích</a:t>
            </a:r>
          </a:p>
          <a:p>
            <a:r>
              <a:rPr lang="cs-CZ" sz="2400" dirty="0"/>
              <a:t>II/324 : SČK – </a:t>
            </a:r>
            <a:r>
              <a:rPr lang="cs-CZ" sz="2400" dirty="0" err="1"/>
              <a:t>N.Bydžov</a:t>
            </a:r>
            <a:r>
              <a:rPr lang="cs-CZ" sz="2400" dirty="0"/>
              <a:t>, H. Králové, Pardubice, Chrudim </a:t>
            </a:r>
            <a:br>
              <a:rPr lang="cs-CZ" sz="2400" dirty="0"/>
            </a:br>
            <a:r>
              <a:rPr lang="cs-CZ" sz="2400" dirty="0"/>
              <a:t>spojnice obcí mezi HK – Par. , výjezd na HK, sever </a:t>
            </a:r>
            <a:r>
              <a:rPr lang="cs-CZ" sz="2400"/>
              <a:t>Pardubic </a:t>
            </a:r>
            <a:br>
              <a:rPr lang="cs-CZ" sz="2400"/>
            </a:br>
            <a:r>
              <a:rPr lang="cs-CZ" sz="2400"/>
              <a:t>II</a:t>
            </a:r>
            <a:r>
              <a:rPr lang="cs-CZ" sz="2400" dirty="0"/>
              <a:t>/324 v Pardubicích 1/3 mostů, návaznost na I/36 na Holice </a:t>
            </a:r>
            <a:br>
              <a:rPr lang="cs-CZ" sz="2400" dirty="0"/>
            </a:br>
            <a:r>
              <a:rPr lang="cs-CZ" sz="2400" dirty="0"/>
              <a:t>III/32224: sběrná páteřní komunikace spojující II/324 s I/37 na severu Pardubic, obslužnost obytného celku a obchodních center</a:t>
            </a:r>
          </a:p>
          <a:p>
            <a:r>
              <a:rPr lang="cs-CZ" sz="2400" dirty="0"/>
              <a:t>Hl. kom: II/324 (centrum)+III/32224, v oblouku (</a:t>
            </a:r>
            <a:r>
              <a:rPr lang="cs-CZ" sz="2000" dirty="0" err="1"/>
              <a:t>v</a:t>
            </a:r>
            <a:r>
              <a:rPr lang="cs-CZ" sz="2400" baseline="-25000" dirty="0" err="1"/>
              <a:t>m</a:t>
            </a:r>
            <a:r>
              <a:rPr lang="cs-CZ" sz="2400" dirty="0"/>
              <a:t> </a:t>
            </a:r>
            <a:r>
              <a:rPr lang="cs-CZ" sz="2000" dirty="0"/>
              <a:t>70km/h</a:t>
            </a:r>
            <a:r>
              <a:rPr lang="cs-CZ" sz="2400" dirty="0"/>
              <a:t>), </a:t>
            </a:r>
            <a:r>
              <a:rPr lang="cs-CZ" sz="2400" dirty="0" err="1"/>
              <a:t>čtyřpruhová</a:t>
            </a:r>
            <a:r>
              <a:rPr lang="cs-CZ" sz="2400" dirty="0"/>
              <a:t> do centra, 1 průběžný pruh, odbočení samostatné pruhy</a:t>
            </a:r>
          </a:p>
          <a:p>
            <a:r>
              <a:rPr lang="cs-CZ" sz="2400" dirty="0"/>
              <a:t>Vedl.. Přednost určena SDZ P4 Dej přednost, dvoupruhová, samostatné pruhy pro odbočení, směrovací ostrůvek, pravé </a:t>
            </a:r>
            <a:r>
              <a:rPr lang="cs-CZ" sz="2400" dirty="0" err="1"/>
              <a:t>odb</a:t>
            </a:r>
            <a:r>
              <a:rPr lang="cs-CZ" sz="2400" dirty="0"/>
              <a:t>. (50°) </a:t>
            </a:r>
          </a:p>
          <a:p>
            <a:r>
              <a:rPr lang="cs-CZ" sz="2400" dirty="0"/>
              <a:t>Okolí: odsazené chodníky, přechod jen na vedlejší, křižovatka osvětlena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4634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69749</TotalTime>
  <Words>2098</Words>
  <Application>Microsoft Office PowerPoint</Application>
  <PresentationFormat>Předvádění na obrazovce (4:3)</PresentationFormat>
  <Paragraphs>136</Paragraphs>
  <Slides>13</Slides>
  <Notes>13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Martin Kostelenec</cp:lastModifiedBy>
  <cp:revision>1070</cp:revision>
  <cp:lastPrinted>2023-05-16T07:30:37Z</cp:lastPrinted>
  <dcterms:created xsi:type="dcterms:W3CDTF">2017-03-15T09:26:25Z</dcterms:created>
  <dcterms:modified xsi:type="dcterms:W3CDTF">2023-05-18T07:33:07Z</dcterms:modified>
</cp:coreProperties>
</file>