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65" r:id="rId2"/>
    <p:sldId id="257" r:id="rId3"/>
    <p:sldId id="279" r:id="rId4"/>
    <p:sldId id="280" r:id="rId5"/>
    <p:sldId id="281" r:id="rId6"/>
    <p:sldId id="282" r:id="rId7"/>
    <p:sldId id="283" r:id="rId8"/>
    <p:sldId id="258" r:id="rId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7" autoAdjust="0"/>
    <p:restoredTop sz="82514" autoAdjust="0"/>
  </p:normalViewPr>
  <p:slideViewPr>
    <p:cSldViewPr showGuides="1">
      <p:cViewPr varScale="1">
        <p:scale>
          <a:sx n="96" d="100"/>
          <a:sy n="96" d="100"/>
        </p:scale>
        <p:origin x="-103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25.9.2023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Průsečná křižovatka na silnici I/52 u Mikulova.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Silnice I/52 tvoří spojnici Brna (D1,I/43) s Pohořelicemi (I/53 -&gt; Znojmo) , Mikulova (I/40)  a hr. přechodu do Rakouska (Vídeň). Součást  evropského tahu E461 (Vídeň E – Brno E– Svitavy). V Mikulově tvoří páteřní a průtahovou komunikaci. Silnice II/414 spojuje Mikulov s Hrušovany nad Jevišovkou a obce mezi těmito sídly (v úseku silnice podél hranic s A). Silnice II/421 spojuje Mikulov s obcemi Milovice, Zaječí, </a:t>
            </a:r>
            <a:r>
              <a:rPr lang="cs-CZ" sz="1000" i="1" baseline="0" dirty="0" err="1" smtClean="0"/>
              <a:t>V.Pavlovice</a:t>
            </a:r>
            <a:r>
              <a:rPr lang="cs-CZ" sz="1000" i="1" baseline="0" dirty="0" smtClean="0"/>
              <a:t> (D2) a Kobylí. Tvoří částečně severní obchvat města Mikulov. Hlavní komunikaci tvoří dvoupruhová silnice I/52, dochází k přechodu mezi obloukem a přímým úsekem. Výškově je přibližně v rovině. Odbočovací pruhy pro obě odbočení z obou směrů, rychlost snížena na 70km/h. Křižovatka cca 500m od začátku obce.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Úhel křížení činí cca 90°. Směrovací ostrůvky pro pravá odbočení, připojovací pruhy v obou směrech. Přednost určena zvýrazněným svislým dopravním značením P6 Stůj dej přednost v jízdě umístěných po obou stranách vozovky. Silnice II/414 dvoupruhová směrově přímá, přivedena stromořadím. Silnice II/421 před křižovatkou dvoupruhová, krátký přímý úsek 70m a pak směrový oblouk směrem k centru města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…), začátek obce 300m. Obě větve také v rovině bez změny nivelety.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i="1" baseline="0" dirty="0" smtClean="0"/>
              <a:t>Bez chodníku a přechodů pro chodce okolí otevřená krajina , les a stromořadí. Odsazené od nároží křižovatky. V blízkosti průmyslová zóna.</a:t>
            </a:r>
          </a:p>
          <a:p>
            <a:endParaRPr lang="cs-CZ" sz="1000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I/52 (Brno)  	15,9 tis voz /24hod, z toho  28% těžkých vozidel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I/52 (Rakousy) 	13,1 tis voz/24hod,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toho  29% těžkých vozidel</a:t>
            </a:r>
            <a:endParaRPr lang="cs-CZ" sz="1000" b="1" i="1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II/421		3,6 tis voz/24 hod, z toho  13% těžkých vozidel	</a:t>
            </a:r>
            <a:b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II/414		4,9 tis voz/24 hod, z toho  14% těžkých vozidel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Průsečná křižovatka na silnici I/52 u Mikulova.</a:t>
            </a:r>
          </a:p>
          <a:p>
            <a:r>
              <a:rPr lang="cs-CZ" sz="1000" i="1" baseline="0" dirty="0" smtClean="0"/>
              <a:t>Silnice I/52 tvoří spojnici Brna (D1,I/43) s Pohořelicemi (I/53 -&gt; Znojmo) , Mikulova (I/40)  a hr. přechodu do Rakouska (Vídeň). Součást  evropského tahu E461 (Vídeň E – Brno E– Svitavy). V Mikulově tvoří páteřní a průtahovou komunikaci. Silnice II/414 spojuje Mikulov s Hrušovany nad Jevišovkou a obce mezi těmito sídly (v úseku silnice podél hranic s A). Silnice II/421 spojuje Mikulov s obcemi Milovice, Zaječí, </a:t>
            </a:r>
            <a:r>
              <a:rPr lang="cs-CZ" sz="1000" i="1" baseline="0" dirty="0" err="1" smtClean="0"/>
              <a:t>V.Pavlovice</a:t>
            </a:r>
            <a:r>
              <a:rPr lang="cs-CZ" sz="1000" i="1" baseline="0" dirty="0" smtClean="0"/>
              <a:t> (D2) a Kobylí. Tvoří částečně severní obchvat města Mikulov. Hlavní komunikaci tvoří dvoupruhová silnice I/52, dochází k přechodu mezi obloukem a přímým úsekem. Výškově je přibližně v rovině. Odbočovací pruhy pro obě odbočení z obou směrů, rychlost snížena na 70km/h. Křižovatka cca 500m od začátku obce.  </a:t>
            </a:r>
          </a:p>
          <a:p>
            <a:r>
              <a:rPr lang="cs-CZ" sz="1000" i="1" baseline="0" dirty="0" smtClean="0"/>
              <a:t>Úhel křížení činí cca 90°. Směrovací ostrůvky pro pravá odbočení, připojovací pruhy v obou směrech. Přednost určena zvýrazněným svislým dopravním značením P6 Stůj dej přednost v jízdě umístěných po obou stranách vozovky. Silnice II/414 dvoupruhová směrově přímá, přivedena stromořadím. Silnice II/421 před křižovatkou dvoupruhová, krátký přímý úsek 70m a pak směrový oblouk směrem k centru města (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…), začátek obce 300m. Obě větve také v rovině bez změny nivelety.</a:t>
            </a:r>
          </a:p>
          <a:p>
            <a:r>
              <a:rPr lang="cs-CZ" sz="1000" i="1" baseline="0" dirty="0" smtClean="0"/>
              <a:t>Bez chodníku a přechodů pro chodce okolí otevřená krajina , les a stromořadí. Odsazené od nároží křižovatky. V blízkosti průmyslová zóna.</a:t>
            </a:r>
          </a:p>
          <a:p>
            <a:endParaRPr lang="cs-CZ" sz="1000" i="1" baseline="0" dirty="0" smtClean="0"/>
          </a:p>
          <a:p>
            <a:r>
              <a:rPr lang="cs-CZ" sz="1000" i="1" baseline="0" dirty="0" smtClean="0"/>
              <a:t>Intenzity : 	I/52 (Brno)  		15,9 tis voz /24hod, z toho  28% těžkých vozidel</a:t>
            </a:r>
          </a:p>
          <a:p>
            <a:r>
              <a:rPr lang="cs-CZ" sz="1000" i="1" baseline="0" dirty="0" smtClean="0"/>
              <a:t>	I/52 (Rakousy) 	13,1 tis voz/24hod, z toho  29% těžkých vozidel</a:t>
            </a:r>
          </a:p>
          <a:p>
            <a:r>
              <a:rPr lang="cs-CZ" sz="1000" i="1" baseline="0" dirty="0" smtClean="0"/>
              <a:t>	II/421		3,6 tis voz/24 hod, z toho  13% těžkých vozidel	</a:t>
            </a:r>
            <a:br>
              <a:rPr lang="cs-CZ" sz="1000" i="1" baseline="0" dirty="0" smtClean="0"/>
            </a:br>
            <a:r>
              <a:rPr lang="cs-CZ" sz="1000" i="1" baseline="0" dirty="0" smtClean="0"/>
              <a:t>	II/414		4,9 tis voz/24 hod, z toho  14% těžkých vozidel		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Od 01/2018 celkem 30 nehod (šetřených PČR) </a:t>
            </a:r>
          </a:p>
          <a:p>
            <a:r>
              <a:rPr lang="cs-CZ" sz="1200" dirty="0" smtClean="0"/>
              <a:t>Následky: 1 os. těžce a 29 osob lehce zraněno</a:t>
            </a:r>
          </a:p>
          <a:p>
            <a:r>
              <a:rPr lang="cs-CZ" sz="1200" dirty="0" smtClean="0"/>
              <a:t>Nejčastější druh nehody: </a:t>
            </a:r>
            <a:br>
              <a:rPr lang="cs-CZ" sz="1200" dirty="0" smtClean="0"/>
            </a:br>
            <a:r>
              <a:rPr lang="cs-CZ" sz="1200" dirty="0" smtClean="0"/>
              <a:t>	 Srážka s voz 5x (1T,27L), havárie 3x (2L)</a:t>
            </a:r>
          </a:p>
          <a:p>
            <a:r>
              <a:rPr lang="cs-CZ" sz="1200" dirty="0" smtClean="0"/>
              <a:t>Nejčastější příčina: </a:t>
            </a:r>
            <a:br>
              <a:rPr lang="cs-CZ" sz="1200" dirty="0" smtClean="0"/>
            </a:br>
            <a:r>
              <a:rPr lang="cs-CZ" sz="1200" dirty="0" smtClean="0"/>
              <a:t>	Při odbočování vlevo 21x (25L), </a:t>
            </a:r>
            <a:br>
              <a:rPr lang="cs-CZ" sz="1200" dirty="0" smtClean="0"/>
            </a:br>
            <a:r>
              <a:rPr lang="cs-CZ" sz="1200" dirty="0" smtClean="0"/>
              <a:t>	Proti příkazu Dej přednost 2x (1T,2L)</a:t>
            </a:r>
          </a:p>
          <a:p>
            <a:r>
              <a:rPr lang="cs-CZ" sz="1200" dirty="0" smtClean="0"/>
              <a:t>Ve dne:  14x (9L), v noci 10x (1T,11L), za zhoršené vid. 6x (9L)</a:t>
            </a:r>
          </a:p>
          <a:p>
            <a:r>
              <a:rPr lang="cs-CZ" sz="1200" dirty="0" smtClean="0"/>
              <a:t>Řízení SSZ: 21x (21L);	Boční střet 13x (1T,16L), čelní 11x (11L)</a:t>
            </a:r>
          </a:p>
          <a:p>
            <a:r>
              <a:rPr lang="cs-CZ" sz="1200" dirty="0" smtClean="0"/>
              <a:t>Nebezpečné vlivy, prvky: </a:t>
            </a:r>
            <a:br>
              <a:rPr lang="cs-CZ" sz="1200" dirty="0" smtClean="0"/>
            </a:br>
            <a:r>
              <a:rPr lang="cs-CZ" sz="1200" dirty="0" smtClean="0"/>
              <a:t>Intenzity odbočujících vozidel a režim SSZ</a:t>
            </a:r>
          </a:p>
          <a:p>
            <a:endParaRPr lang="cs-CZ" sz="12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58 mil Kč</a:t>
            </a:r>
          </a:p>
          <a:p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Úprava VDZ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Dočasné dynamické řízení SSZ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Okružní křižovatka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Úprava VDZ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Dočasné dynamické řízení SSZ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Okružní křižovatka</a:t>
            </a:r>
          </a:p>
          <a:p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25.9.2023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25.9.2023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25.9.2023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25.9.2023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25.9.2023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25.9.2023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25.9.2023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25.9.2023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25.9.2023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25.9.2023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25.9.2023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25.9.2023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17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1.png"/><Relationship Id="rId15" Type="http://schemas.openxmlformats.org/officeDocument/2006/relationships/image" Target="../media/image23.JPG"/><Relationship Id="rId10" Type="http://schemas.openxmlformats.org/officeDocument/2006/relationships/image" Target="../media/image18.png"/><Relationship Id="rId4" Type="http://schemas.openxmlformats.org/officeDocument/2006/relationships/image" Target="../media/image10.jpeg"/><Relationship Id="rId9" Type="http://schemas.openxmlformats.org/officeDocument/2006/relationships/image" Target="../media/image17.png"/><Relationship Id="rId1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10.jpe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3.jpeg"/><Relationship Id="rId5" Type="http://schemas.openxmlformats.org/officeDocument/2006/relationships/image" Target="../media/image30.PNG"/><Relationship Id="rId10" Type="http://schemas.openxmlformats.org/officeDocument/2006/relationships/image" Target="../media/image32.jpeg"/><Relationship Id="rId4" Type="http://schemas.openxmlformats.org/officeDocument/2006/relationships/image" Target="../media/image29.PN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1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6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5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3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6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58" y="2492896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509120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  <p:sp>
        <p:nvSpPr>
          <p:cNvPr id="13" name="Symbol „Zákaz“ 12"/>
          <p:cNvSpPr/>
          <p:nvPr/>
        </p:nvSpPr>
        <p:spPr>
          <a:xfrm>
            <a:off x="1547664" y="275806"/>
            <a:ext cx="720080" cy="7606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=""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-1" y="0"/>
            <a:ext cx="5724129" cy="2080730"/>
          </a:xfrm>
          <a:prstGeom prst="rect">
            <a:avLst/>
          </a:prstGeom>
        </p:spPr>
      </p:pic>
      <p:pic>
        <p:nvPicPr>
          <p:cNvPr id="1026" name="Picture 2" descr="\\NAS\D.Konference\2023\LOGO DK 2023\PNG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2" y="197703"/>
            <a:ext cx="5163865" cy="16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733256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=""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-2772816" y="8129587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Lokalita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0" y="1419725"/>
            <a:ext cx="9131205" cy="201622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600" b="1" dirty="0" smtClean="0">
              <a:solidFill>
                <a:srgbClr val="46787B"/>
              </a:solidFill>
            </a:endParaRPr>
          </a:p>
          <a:p>
            <a:pPr algn="ctr"/>
            <a:r>
              <a:rPr lang="pl-PL" sz="3600" b="1" dirty="0" smtClean="0">
                <a:solidFill>
                  <a:srgbClr val="46787B"/>
                </a:solidFill>
              </a:rPr>
              <a:t>Křižovatka na sil. I/52 u Mikulova</a:t>
            </a:r>
          </a:p>
        </p:txBody>
      </p:sp>
      <p:pic>
        <p:nvPicPr>
          <p:cNvPr id="2051" name="Picture 3" descr="\\NAS\D.Konference\2023\LOGO DK 2023\PNG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4" y="5644746"/>
            <a:ext cx="3157042" cy="102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0" y="-172218"/>
            <a:ext cx="9252897" cy="7030218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="" xmlns:a16="http://schemas.microsoft.com/office/drawing/2014/main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="" xmlns:a16="http://schemas.microsoft.com/office/drawing/2014/main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="" xmlns:a16="http://schemas.microsoft.com/office/drawing/2014/main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na sil. I/52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u Mikulova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t="-14" r="6258" b="14"/>
          <a:stretch/>
        </p:blipFill>
        <p:spPr bwMode="auto">
          <a:xfrm>
            <a:off x="0" y="1340768"/>
            <a:ext cx="914400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16147" y="5559075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H="1">
            <a:off x="5004048" y="3284984"/>
            <a:ext cx="936104" cy="504056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4578845" y="3907302"/>
            <a:ext cx="163305" cy="157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9" r="3174"/>
          <a:stretch/>
        </p:blipFill>
        <p:spPr>
          <a:xfrm>
            <a:off x="0" y="1340768"/>
            <a:ext cx="9144000" cy="4538516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8" name="Obrázek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81" y="1344434"/>
            <a:ext cx="8061637" cy="4532838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00" y="1346446"/>
            <a:ext cx="8061635" cy="4532838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99" y="1343808"/>
            <a:ext cx="8061635" cy="4532837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99" y="1342601"/>
            <a:ext cx="8061633" cy="4532837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85" y="1342602"/>
            <a:ext cx="8061633" cy="4532836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99" y="1346747"/>
            <a:ext cx="8061631" cy="4532836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81" y="1346748"/>
            <a:ext cx="8061631" cy="4532835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88" y="1343608"/>
            <a:ext cx="8061630" cy="453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416630"/>
            <a:ext cx="9144000" cy="4388634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Průsečná křiž. sil. I/52 s II/414 a II/421 v </a:t>
            </a:r>
            <a:r>
              <a:rPr lang="cs-CZ" sz="2800" dirty="0" err="1" smtClean="0"/>
              <a:t>extravilánu</a:t>
            </a:r>
            <a:endParaRPr lang="cs-CZ" sz="2800" dirty="0" smtClean="0"/>
          </a:p>
          <a:p>
            <a:r>
              <a:rPr lang="cs-CZ" sz="2400" dirty="0" smtClean="0"/>
              <a:t>I/52: Brno (D1,I/43) se Pohořelicemi (I/53), Mikulov (I/40) a hr. přechodem s Rak. (-&gt; Vídeň), součást tahu E461 </a:t>
            </a:r>
            <a:r>
              <a:rPr lang="cs-CZ" sz="2000" dirty="0" smtClean="0"/>
              <a:t> 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400" dirty="0" smtClean="0"/>
              <a:t>II/414: Mikulov, Březí, Hrušovany nad Jevišovkou, (podél st. hranice)</a:t>
            </a:r>
            <a:br>
              <a:rPr lang="cs-CZ" sz="2400" dirty="0" smtClean="0"/>
            </a:br>
            <a:r>
              <a:rPr lang="cs-CZ" sz="2400" dirty="0" smtClean="0"/>
              <a:t>II/421: Mikulov, Milovice, Zaječí, V Pavlovice (D1), Kobylí, (</a:t>
            </a:r>
            <a:r>
              <a:rPr lang="cs-CZ" sz="2400" dirty="0" err="1" smtClean="0"/>
              <a:t>sev</a:t>
            </a:r>
            <a:r>
              <a:rPr lang="cs-CZ" sz="2400" dirty="0" smtClean="0"/>
              <a:t>. obchvat) </a:t>
            </a:r>
          </a:p>
          <a:p>
            <a:r>
              <a:rPr lang="cs-CZ" sz="2400" dirty="0" smtClean="0"/>
              <a:t>Hl. kom: I/52, oblouk-&gt;přímá, téměř v rovině, rychlost 70km/h, levé i pravé </a:t>
            </a:r>
            <a:r>
              <a:rPr lang="cs-CZ" sz="2400" dirty="0" err="1" smtClean="0"/>
              <a:t>odb</a:t>
            </a:r>
            <a:r>
              <a:rPr lang="cs-CZ" sz="2400" dirty="0" smtClean="0"/>
              <a:t>. p., připojovací pruhy, začátek obce 500m,</a:t>
            </a:r>
          </a:p>
          <a:p>
            <a:r>
              <a:rPr lang="cs-CZ" sz="2400" dirty="0" smtClean="0"/>
              <a:t>Vedl</a:t>
            </a:r>
            <a:r>
              <a:rPr lang="cs-CZ" sz="2400" dirty="0"/>
              <a:t>.. </a:t>
            </a:r>
            <a:r>
              <a:rPr lang="cs-CZ" sz="2400" dirty="0" smtClean="0"/>
              <a:t>Zdvojené zvýrazněné SDZ P6 Stůj, dej přednost, úhel křížení 90</a:t>
            </a:r>
            <a:r>
              <a:rPr lang="cs-CZ" sz="2400" dirty="0"/>
              <a:t>°, v rovině, směrovací ostrůvky pro </a:t>
            </a:r>
            <a:r>
              <a:rPr lang="cs-CZ" sz="2400" dirty="0" smtClean="0"/>
              <a:t>pravá odbočení, 414: přímá,  </a:t>
            </a:r>
            <a:br>
              <a:rPr lang="cs-CZ" sz="2400" dirty="0" smtClean="0"/>
            </a:br>
            <a:r>
              <a:rPr lang="cs-CZ" sz="2400" dirty="0" smtClean="0"/>
              <a:t>421: přímá 70m+oblouk (</a:t>
            </a:r>
            <a:r>
              <a:rPr lang="cs-CZ" sz="2400" dirty="0" err="1" smtClean="0"/>
              <a:t>vm</a:t>
            </a:r>
            <a:r>
              <a:rPr lang="cs-CZ" sz="2400" dirty="0" smtClean="0"/>
              <a:t> 45), začátek obce 300m</a:t>
            </a:r>
          </a:p>
          <a:p>
            <a:r>
              <a:rPr lang="cs-CZ" sz="2400" dirty="0" smtClean="0"/>
              <a:t>Okolí: otevřená krajina, stromořadí, les, průmyslová zóna</a:t>
            </a:r>
            <a:endParaRPr lang="cs-CZ" sz="24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6" y="6005028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27231" y="1508104"/>
            <a:ext cx="9144000" cy="5349896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01/2018 </a:t>
            </a:r>
            <a:r>
              <a:rPr lang="cs-CZ" sz="3000" dirty="0"/>
              <a:t>celkem </a:t>
            </a:r>
            <a:r>
              <a:rPr lang="cs-CZ" sz="3000" dirty="0" smtClean="0"/>
              <a:t>22 nehod (šetřených PČR) </a:t>
            </a:r>
            <a:endParaRPr lang="cs-CZ" sz="3000" dirty="0"/>
          </a:p>
          <a:p>
            <a:r>
              <a:rPr lang="cs-CZ" sz="3000" dirty="0" smtClean="0"/>
              <a:t>Následky: 2 os. těžce a 32 osob lehce zraněno</a:t>
            </a:r>
            <a:endParaRPr lang="cs-CZ" sz="3000" dirty="0"/>
          </a:p>
          <a:p>
            <a:r>
              <a:rPr lang="cs-CZ" sz="3000" dirty="0" smtClean="0"/>
              <a:t>Nejčastější druh nehody: </a:t>
            </a:r>
            <a:br>
              <a:rPr lang="cs-CZ" sz="3000" dirty="0" smtClean="0"/>
            </a:br>
            <a:r>
              <a:rPr lang="cs-CZ" sz="3000" dirty="0" smtClean="0"/>
              <a:t>	</a:t>
            </a:r>
            <a:r>
              <a:rPr lang="cs-CZ" sz="3000" dirty="0"/>
              <a:t> Srážka s </a:t>
            </a:r>
            <a:r>
              <a:rPr lang="cs-CZ" sz="3000" dirty="0" smtClean="0"/>
              <a:t>voz 19x </a:t>
            </a:r>
            <a:r>
              <a:rPr lang="cs-CZ" sz="2600" dirty="0" smtClean="0"/>
              <a:t>(2T,30L), srážka s PP 2x (1L)</a:t>
            </a:r>
            <a:endParaRPr lang="cs-CZ" sz="3000" dirty="0" smtClean="0"/>
          </a:p>
          <a:p>
            <a:r>
              <a:rPr lang="cs-CZ" sz="3000" dirty="0" smtClean="0"/>
              <a:t>Nejčastější příčina: </a:t>
            </a:r>
            <a:br>
              <a:rPr lang="cs-CZ" sz="3000" dirty="0" smtClean="0"/>
            </a:br>
            <a:r>
              <a:rPr lang="cs-CZ" sz="3000" dirty="0"/>
              <a:t>	Proti příkazu </a:t>
            </a:r>
            <a:r>
              <a:rPr lang="cs-CZ" sz="3000" dirty="0" smtClean="0"/>
              <a:t>Stůj, dej </a:t>
            </a:r>
            <a:r>
              <a:rPr lang="cs-CZ" sz="3000" dirty="0"/>
              <a:t>přednost </a:t>
            </a:r>
            <a:r>
              <a:rPr lang="cs-CZ" sz="3000" dirty="0" smtClean="0"/>
              <a:t>16x </a:t>
            </a:r>
            <a:r>
              <a:rPr lang="cs-CZ" sz="2600" dirty="0" smtClean="0"/>
              <a:t>(2T,24L</a:t>
            </a:r>
            <a:r>
              <a:rPr lang="cs-CZ" sz="2600" dirty="0"/>
              <a:t>), </a:t>
            </a:r>
            <a:r>
              <a:rPr lang="cs-CZ" sz="2600" dirty="0" smtClean="0"/>
              <a:t/>
            </a:r>
            <a:br>
              <a:rPr lang="cs-CZ" sz="2600" dirty="0" smtClean="0"/>
            </a:br>
            <a:r>
              <a:rPr lang="cs-CZ" sz="2600" dirty="0" smtClean="0"/>
              <a:t>	Nevěnování se řízení 2x</a:t>
            </a:r>
            <a:r>
              <a:rPr lang="cs-CZ" sz="3000" dirty="0" smtClean="0"/>
              <a:t> </a:t>
            </a:r>
            <a:r>
              <a:rPr lang="cs-CZ" sz="2600" dirty="0" smtClean="0"/>
              <a:t>(1L), při </a:t>
            </a:r>
            <a:r>
              <a:rPr lang="cs-CZ" sz="2600" dirty="0" err="1" smtClean="0"/>
              <a:t>odb</a:t>
            </a:r>
            <a:r>
              <a:rPr lang="cs-CZ" sz="2600" dirty="0" smtClean="0"/>
              <a:t>. vlevo 1x (4L)</a:t>
            </a:r>
            <a:endParaRPr lang="cs-CZ" sz="2600" dirty="0"/>
          </a:p>
          <a:p>
            <a:r>
              <a:rPr lang="cs-CZ" sz="3000" dirty="0" smtClean="0"/>
              <a:t>Ve dne:  14x </a:t>
            </a:r>
            <a:r>
              <a:rPr lang="cs-CZ" sz="2600" dirty="0" smtClean="0"/>
              <a:t>(1T,20L)</a:t>
            </a:r>
            <a:r>
              <a:rPr lang="cs-CZ" sz="3000" dirty="0" smtClean="0"/>
              <a:t>, </a:t>
            </a:r>
            <a:r>
              <a:rPr lang="cs-CZ" sz="2600" dirty="0" smtClean="0"/>
              <a:t>v noci 7x (1T,2L),  	cyklisté 2x (alk.)</a:t>
            </a:r>
          </a:p>
          <a:p>
            <a:r>
              <a:rPr lang="cs-CZ" sz="2600" dirty="0" smtClean="0"/>
              <a:t>2022-23: 6x (1T,6L), v září U</a:t>
            </a:r>
            <a:endParaRPr lang="cs-CZ" sz="2600" dirty="0"/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000" dirty="0" smtClean="0"/>
              <a:t>Intenzity a rychlost na hlavní komunikaci, </a:t>
            </a:r>
            <a:br>
              <a:rPr lang="cs-CZ" sz="3000" dirty="0" smtClean="0"/>
            </a:br>
            <a:r>
              <a:rPr lang="cs-CZ" sz="3000" dirty="0" smtClean="0"/>
              <a:t>psychologické vnímání křižovatky ze silnice II/414</a:t>
            </a:r>
          </a:p>
        </p:txBody>
      </p:sp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54" y="1347521"/>
            <a:ext cx="7781292" cy="514345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54" y="1352922"/>
            <a:ext cx="2952328" cy="682670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079" y="1354089"/>
            <a:ext cx="3918527" cy="60941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484222"/>
            <a:ext cx="9144000" cy="37377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na sil. I/52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Mikulova</a:t>
            </a:r>
          </a:p>
        </p:txBody>
      </p:sp>
      <p:sp>
        <p:nvSpPr>
          <p:cNvPr id="22" name="Symbol „Zákaz“ 21"/>
          <p:cNvSpPr/>
          <p:nvPr/>
        </p:nvSpPr>
        <p:spPr>
          <a:xfrm>
            <a:off x="11124728" y="4437112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42800"/>
            <a:ext cx="9152000" cy="514800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42800"/>
            <a:ext cx="9152000" cy="514800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42800"/>
            <a:ext cx="9152000" cy="5147999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42800"/>
            <a:ext cx="9152000" cy="5147999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42800"/>
            <a:ext cx="9151998" cy="5147999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42800"/>
            <a:ext cx="9151998" cy="51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=""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40" y="1343508"/>
            <a:ext cx="8053498" cy="4530093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3914071" y="1436097"/>
            <a:ext cx="6639033" cy="48073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Úprava VDZ</a:t>
            </a:r>
          </a:p>
          <a:p>
            <a:r>
              <a:rPr lang="cs-CZ" sz="2800" dirty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Dočasné dynamické řízení SSZ</a:t>
            </a:r>
          </a:p>
          <a:p>
            <a:r>
              <a:rPr lang="cs-CZ" sz="2800" dirty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Okružní křižovatka</a:t>
            </a:r>
          </a:p>
          <a:p>
            <a:pPr marL="0" indent="0">
              <a:buNone/>
            </a:pP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 smtClean="0"/>
          </a:p>
        </p:txBody>
      </p:sp>
      <p:sp>
        <p:nvSpPr>
          <p:cNvPr id="13" name="Symbol „Zákaz“ 12"/>
          <p:cNvSpPr/>
          <p:nvPr/>
        </p:nvSpPr>
        <p:spPr>
          <a:xfrm>
            <a:off x="10548664" y="321297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="" xmlns:a16="http://schemas.microsoft.com/office/drawing/2014/main" id="{C275668F-E393-634F-BD30-0758118832E1}"/>
              </a:ext>
            </a:extLst>
          </p:cNvPr>
          <p:cNvSpPr txBox="1"/>
          <p:nvPr/>
        </p:nvSpPr>
        <p:spPr>
          <a:xfrm>
            <a:off x="1331639" y="3409836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</a:t>
            </a:r>
            <a:r>
              <a:rPr lang="cs-CZ" sz="2800" b="1" dirty="0" smtClean="0">
                <a:solidFill>
                  <a:prstClr val="white"/>
                </a:solidFill>
              </a:rPr>
              <a:t>pozornost </a:t>
            </a:r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2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2"/>
            <a:ext cx="1738370" cy="1239670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=""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475854"/>
            <a:ext cx="3816801" cy="187302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8" y="620688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78719</TotalTime>
  <Words>676</Words>
  <Application>Microsoft Office PowerPoint</Application>
  <PresentationFormat>Předvádění na obrazovce (4:3)</PresentationFormat>
  <Paragraphs>71</Paragraphs>
  <Slides>8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1243</cp:revision>
  <cp:lastPrinted>2023-09-25T12:21:11Z</cp:lastPrinted>
  <dcterms:created xsi:type="dcterms:W3CDTF">2017-03-15T09:26:25Z</dcterms:created>
  <dcterms:modified xsi:type="dcterms:W3CDTF">2023-09-25T12:22:00Z</dcterms:modified>
</cp:coreProperties>
</file>