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65" r:id="rId2"/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58" r:id="rId14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514" autoAdjust="0"/>
  </p:normalViewPr>
  <p:slideViewPr>
    <p:cSldViewPr showGuides="1">
      <p:cViewPr varScale="1">
        <p:scale>
          <a:sx n="96" d="100"/>
          <a:sy n="96" d="100"/>
        </p:scale>
        <p:origin x="-10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01/2018 celkem 20 nehod (šetřených PČR) </a:t>
            </a:r>
          </a:p>
          <a:p>
            <a:r>
              <a:rPr lang="cs-CZ" sz="1200" dirty="0" smtClean="0"/>
              <a:t>Následky: 13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 Srážka s voz. 18x (13L), zvěř 2x (0)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DZ 12x (7L), </a:t>
            </a:r>
            <a:r>
              <a:rPr lang="cs-CZ" sz="1200" dirty="0" err="1" smtClean="0"/>
              <a:t>bezp</a:t>
            </a:r>
            <a:r>
              <a:rPr lang="cs-CZ" sz="1200" dirty="0" smtClean="0"/>
              <a:t>. </a:t>
            </a:r>
            <a:r>
              <a:rPr lang="cs-CZ" sz="1200" dirty="0" err="1" smtClean="0"/>
              <a:t>vzd</a:t>
            </a:r>
            <a:r>
              <a:rPr lang="cs-CZ" sz="1200" dirty="0" smtClean="0"/>
              <a:t>. 2x (0L)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rychlosti vlastnostem vozidla a nákladu 2x (4L) </a:t>
            </a:r>
          </a:p>
          <a:p>
            <a:r>
              <a:rPr lang="cs-CZ" sz="1200" dirty="0" smtClean="0"/>
              <a:t>Ve dne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.:  14x (9L), v noci 5x (4L); </a:t>
            </a:r>
            <a:br>
              <a:rPr lang="cs-CZ" sz="1200" dirty="0" smtClean="0"/>
            </a:br>
            <a:r>
              <a:rPr lang="cs-CZ" sz="1200" dirty="0" smtClean="0"/>
              <a:t>od 01/2022 (D11): 11x (7L)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Změny intenzit vozidel, rychlost na hl. komunikaci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14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Radar + 70kmh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smtClean="0"/>
              <a:t>Okružka (vizual 30m)</a:t>
            </a:r>
            <a:endParaRPr lang="pl-PL" i="1" baseline="0" dirty="0" smtClean="0"/>
          </a:p>
          <a:p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Radar + 70kmh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Okružka</a:t>
            </a:r>
          </a:p>
          <a:p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silnice I/37 s křižovatkami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I/37 tvoří v daném úseku spojnici Jaroměře (D11,I/33) s Trutnovem (I/14, I/16).  Úsek se nachází u obce Hajnice, jedná se o dvoupruhovou komunikaci, ve směrově přímém úseku s </a:t>
            </a:r>
            <a:r>
              <a:rPr lang="cs-CZ" sz="1000" i="1" baseline="0" dirty="0" err="1" smtClean="0"/>
              <a:t>údolnicovým</a:t>
            </a:r>
            <a:r>
              <a:rPr lang="cs-CZ" sz="1000" i="1" baseline="0" dirty="0" smtClean="0"/>
              <a:t> obloukem a mírným stoupáním 2%. Křižovatky jsou se silnicemi III. třídy zajišťující spojení sousedních obcí se silnicí I/37.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Úsek je charakterizován přímým úsekem (800m) v mírném stoupání, s navazujícím oblouky. Komunikace na úrovni terénu až mírném násypu, směrové vedení V4 (0,25) + V2a. Směrové sloupky. Křižovatky  trojúhelníkové  se směrovacím ostrůvkem, napojení pod úhlem 40°.  Omezení vjezdu vozidel nad 8t na vedlejší. Rychlost neomezena místní úpravou 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Okolí komunikace otevřená krajina a s vystřídaným stromořadím podél komunikace. Autobusové zastávky na jízdním pruhu hl. komunikace.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I/37	10,4tis voz /24hod, z toho  14%těžkých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cs-CZ" sz="10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i="1" dirty="0" smtClean="0"/>
          </a:p>
          <a:p>
            <a:r>
              <a:rPr lang="cs-CZ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silnice I/37 s křižovatkami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Silnice I/37 tvoří v daném úseku spojnici Jaroměře (D11,I/33) s Trutnovem (I/14, I/16).  Úsek se nachází u obce Hajnice, jedná se o dvoupruhovou komunikaci, ve směrově přímém úseku s </a:t>
            </a:r>
            <a:r>
              <a:rPr lang="cs-CZ" sz="1000" i="1" baseline="0" dirty="0" err="1" smtClean="0"/>
              <a:t>údolnicovým</a:t>
            </a:r>
            <a:r>
              <a:rPr lang="cs-CZ" sz="1000" i="1" baseline="0" dirty="0" smtClean="0"/>
              <a:t> obloukem a mírným stoupáním 2%. Křižovatky jsou se silnicemi III. třídy zajišťující spojení sousedních obcí se silnicí I/37.</a:t>
            </a:r>
          </a:p>
          <a:p>
            <a:r>
              <a:rPr lang="cs-CZ" sz="1000" i="1" baseline="0" dirty="0" smtClean="0"/>
              <a:t>Úsek je charakterizován přímým úsekem (800m) v mírném stoupání, s navazujícím oblouky. Komunikace na úrovni terénu až mírném násypu, směrové vedení V4 (0,25) + V2a. Směrové sloupky. Křižovatky  trojúhelníkové  se směrovacím ostrůvkem, napojení pod úhlem 40°.  Omezení vjezdu vozidel nad 8t na vedlejší. Rychlost neomezena místní úpravou .  </a:t>
            </a:r>
          </a:p>
          <a:p>
            <a:r>
              <a:rPr lang="cs-CZ" sz="1000" i="1" baseline="0" dirty="0" smtClean="0"/>
              <a:t>Okolí komunikace otevřená krajina a s vystřídaným stromořadím podél komunikace. Autobusové zastávky na jízdním pruhu hl. komunikace.</a:t>
            </a:r>
          </a:p>
          <a:p>
            <a:endParaRPr lang="cs-CZ" sz="1000" i="1" baseline="0" dirty="0" smtClean="0"/>
          </a:p>
          <a:p>
            <a:r>
              <a:rPr lang="cs-CZ" sz="1000" b="1" i="1" baseline="0" dirty="0" smtClean="0"/>
              <a:t>Intenzity : 	I/37	10,4tis voz /24hod, z toho  14%těžkých vozidel</a:t>
            </a:r>
          </a:p>
          <a:p>
            <a:endParaRPr lang="cs-CZ" sz="1000" b="1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cs-CZ" sz="10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 smtClean="0"/>
              <a:t>Od 01/2018 celkem 27 nehod (šetřených PČR)</a:t>
            </a:r>
          </a:p>
          <a:p>
            <a:r>
              <a:rPr lang="cs-CZ" sz="1400" dirty="0" smtClean="0"/>
              <a:t>Následky: 1 os. usmrcena, 1 os. těžce a 16 os. lehce zraněno</a:t>
            </a:r>
          </a:p>
          <a:p>
            <a:r>
              <a:rPr lang="cs-CZ" sz="1400" dirty="0" smtClean="0"/>
              <a:t>Nejčastější druh nehody: </a:t>
            </a:r>
            <a:br>
              <a:rPr lang="cs-CZ" sz="1400" dirty="0" smtClean="0"/>
            </a:br>
            <a:r>
              <a:rPr lang="cs-CZ" sz="1400" dirty="0" smtClean="0"/>
              <a:t>	 Srážka s voz 18x (1U,1T,16L), Zvěř 7x (0)</a:t>
            </a:r>
          </a:p>
          <a:p>
            <a:r>
              <a:rPr lang="cs-CZ" sz="1400" dirty="0" smtClean="0"/>
              <a:t>Nejčastější příčina: </a:t>
            </a:r>
            <a:br>
              <a:rPr lang="cs-CZ" sz="1400" dirty="0" smtClean="0"/>
            </a:br>
            <a:r>
              <a:rPr lang="cs-CZ" sz="1400" dirty="0" smtClean="0"/>
              <a:t>	</a:t>
            </a:r>
            <a:r>
              <a:rPr lang="cs-CZ" sz="1400" dirty="0" err="1" smtClean="0"/>
              <a:t>Bezp</a:t>
            </a:r>
            <a:r>
              <a:rPr lang="cs-CZ" sz="1400" dirty="0" smtClean="0"/>
              <a:t>. </a:t>
            </a:r>
            <a:r>
              <a:rPr lang="cs-CZ" sz="1400" dirty="0" err="1" smtClean="0"/>
              <a:t>vzd</a:t>
            </a:r>
            <a:r>
              <a:rPr lang="cs-CZ" sz="1400" dirty="0" smtClean="0"/>
              <a:t>. 5x (5L),  Nedání přednosti 3x (4L), </a:t>
            </a:r>
            <a:br>
              <a:rPr lang="cs-CZ" sz="1400" dirty="0" smtClean="0"/>
            </a:br>
            <a:r>
              <a:rPr lang="cs-CZ" sz="1400" dirty="0" smtClean="0"/>
              <a:t>	při předjíždění 6x (1T,2L)</a:t>
            </a:r>
          </a:p>
          <a:p>
            <a:r>
              <a:rPr lang="cs-CZ" sz="1400" dirty="0" smtClean="0"/>
              <a:t>Den </a:t>
            </a:r>
            <a:r>
              <a:rPr lang="cs-CZ" sz="1400" dirty="0" err="1" smtClean="0"/>
              <a:t>nezhorš</a:t>
            </a:r>
            <a:r>
              <a:rPr lang="cs-CZ" sz="1400" dirty="0" smtClean="0"/>
              <a:t>. Viditelnost: 16x (1U,12L)</a:t>
            </a:r>
          </a:p>
          <a:p>
            <a:r>
              <a:rPr lang="cs-CZ" sz="1400" dirty="0" smtClean="0"/>
              <a:t>Úmrtí cyklista se zaviněním a příčinou chyba při udání směru jízdy</a:t>
            </a:r>
          </a:p>
          <a:p>
            <a:r>
              <a:rPr lang="cs-CZ" sz="1400" dirty="0" smtClean="0"/>
              <a:t>Nebezpečné vlivy, prvky: </a:t>
            </a:r>
            <a:br>
              <a:rPr lang="cs-CZ" sz="1400" dirty="0" smtClean="0"/>
            </a:br>
            <a:r>
              <a:rPr lang="cs-CZ" sz="1400" dirty="0" smtClean="0"/>
              <a:t>Uspořádání stykových křižovatek, možnost předjíždění 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mil.</a:t>
            </a:r>
          </a:p>
          <a:p>
            <a:endParaRPr lang="cs-CZ" sz="11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Dálnice D11</a:t>
            </a:r>
          </a:p>
          <a:p>
            <a:r>
              <a:rPr lang="pl-PL" i="1" baseline="0" dirty="0" smtClean="0"/>
              <a:t>Úprava možnosti předjíždění</a:t>
            </a:r>
            <a:endParaRPr lang="pl-PL" i="1" baseline="0" dirty="0" smtClean="0"/>
          </a:p>
          <a:p>
            <a:r>
              <a:rPr lang="pl-PL" i="1" baseline="0" dirty="0" smtClean="0"/>
              <a:t>Úprava napojení vedl. komunikací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Dálnice D11</a:t>
            </a:r>
          </a:p>
          <a:p>
            <a:r>
              <a:rPr lang="pl-PL" i="1" baseline="0" dirty="0" smtClean="0"/>
              <a:t>Úprava možnosti předjíždění</a:t>
            </a:r>
          </a:p>
          <a:p>
            <a:r>
              <a:rPr lang="pl-PL" i="1" baseline="0" dirty="0" smtClean="0"/>
              <a:t>Úprava napojení vedl. komunikací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silnice I/33 a silnice III/3089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I/33 spojuje Hradec Králové (D11,D35), Jaroměř , Náchod a hr. přechod do PL. Křižovatka se nachází mezi Hradcem Králové a Jaroměří ,který se souběžný s dálnicí D11 u města Smiřice a sjezdu z dálnice D11. Silnice III/3089 propojuje obce v okolí Smiřic a silnicemi II. třídy II/325 u </a:t>
            </a:r>
            <a:r>
              <a:rPr lang="cs-CZ" sz="1000" i="1" baseline="0" dirty="0" err="1" smtClean="0"/>
              <a:t>Hoříněvsi</a:t>
            </a:r>
            <a:r>
              <a:rPr lang="cs-CZ" sz="1000" i="1" baseline="0" dirty="0" smtClean="0"/>
              <a:t> a II/308 u Libřic. Křižovatka leží mezi MUK s D11 a městem Smiřice. Tvoří páteřní komunikaci města Smiřice.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Přednost je určena svislým značením P4 – Dej přednost v jízdě. Úhel křížení 76°. Hlavní komunikaci tvoří silnice I/33, na dlouhém přímém úseku s lomem nivelety. Komunikace dvoupruhová, bez přídatných pruhů, rychlost není omezena místní úpravou pouze doporučená rychlost 70. Cca 300m od výjezdu z obce Holohlavy. Před křižovatkou omezeno předjíždění. Omezení Tranzitu na oba směry. </a:t>
            </a:r>
          </a:p>
          <a:p>
            <a:r>
              <a:rPr lang="cs-CZ" sz="1000" i="1" baseline="0" dirty="0" smtClean="0"/>
              <a:t>Vedlejší komunikace (II/3089) dvoupruhová v křižovatce v přímé, na příjezdu od MUK s D11 (300m) směrovací ostrůvek. Vjezd do města cca 300m od křižovatky.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Bez chodníků, křižovatka na úrovni terénu, okolí křižovatky otevřená krajina (pole) podél hl. komunikace pozůstatky stromořadí.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I/33 	16,1 tis voz /24hod, z toho  30% těžkých vozidel (bez dálnice)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III/3089 	4,4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 voz /24hod, z toho  12%těžkých vozidel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silnice I/33 a silnice III/3089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I/33 spojuje Hradec Králové (D11,D35), Jaroměř , Náchod a hr. přechod do PL. Křižovatka se nachází mezi Hradcem Králové a Jaroměří ,který se souběžný s dálnicí D11 u města Smiřice a sjezdu z dálnice D11. Silnice III/3089 propojuje obce v okolí Smiřic a silnicemi II. třídy II/325 u </a:t>
            </a:r>
            <a:r>
              <a:rPr lang="cs-CZ" sz="1000" i="1" baseline="0" dirty="0" err="1" smtClean="0"/>
              <a:t>Hoříněvsi</a:t>
            </a:r>
            <a:r>
              <a:rPr lang="cs-CZ" sz="1000" i="1" baseline="0" dirty="0" smtClean="0"/>
              <a:t> a II/308 u Libřic. Křižovatka leží mezi MUK s D11 a městem Smiřice. Tvoří páteřní komunikaci města Smiřice.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Přednost je určena svislým značením P4 – Dej přednost v jízdě. Úhel křížení 76°. Hlavní komunikaci tvoří silnice I/33, na dlouhém přímém úseku s lomem nivelety. Komunikace dvoupruhová, bez přídatných pruhů, rychlost není omezena místní úpravou pouze doporučená rychlost 70. Cca 300m od výjezdu z obce Holohlavy. Před křižovatkou omezeno předjíždění. Omezení Tranzitu na oba směry. </a:t>
            </a:r>
          </a:p>
          <a:p>
            <a:r>
              <a:rPr lang="cs-CZ" sz="1000" i="1" baseline="0" dirty="0" smtClean="0"/>
              <a:t>Vedlejší komunikace (II/3089) dvoupruhová v křižovatce v přímé, na příjezdu od MUK s D11 (300m) směrovací ostrůvek. Vjezd do města cca 300m od křižovatky.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Bez chodníků, křižovatka na úrovni terénu, okolí křižovatky otevřená krajina (pole) podél hl. komunikace pozůstatky stromořadí.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I/33 	16,1 tis voz /24hod, z toho  30% těžkých vozidel (bez dálnice)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III/3089 	4,4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 voz /24hod, z toho  12%těžkých vozidel	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15.5.2023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jpe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8.JPG"/><Relationship Id="rId5" Type="http://schemas.openxmlformats.org/officeDocument/2006/relationships/image" Target="../media/image9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9.jpe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7.JPG"/><Relationship Id="rId3" Type="http://schemas.openxmlformats.org/officeDocument/2006/relationships/image" Target="../media/image12.jpeg"/><Relationship Id="rId7" Type="http://schemas.openxmlformats.org/officeDocument/2006/relationships/image" Target="../media/image33.PNG"/><Relationship Id="rId12" Type="http://schemas.openxmlformats.org/officeDocument/2006/relationships/image" Target="../media/image36.JPG"/><Relationship Id="rId17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JPG"/><Relationship Id="rId5" Type="http://schemas.openxmlformats.org/officeDocument/2006/relationships/image" Target="../media/image10.png"/><Relationship Id="rId15" Type="http://schemas.openxmlformats.org/officeDocument/2006/relationships/image" Target="../media/image39.JPG"/><Relationship Id="rId10" Type="http://schemas.openxmlformats.org/officeDocument/2006/relationships/image" Target="../media/image17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01/2018 </a:t>
            </a:r>
            <a:r>
              <a:rPr lang="cs-CZ" sz="3000" dirty="0"/>
              <a:t>celkem </a:t>
            </a:r>
            <a:r>
              <a:rPr lang="cs-CZ" sz="3000" dirty="0" smtClean="0"/>
              <a:t>20 nehod (šetřených PČR) </a:t>
            </a:r>
            <a:endParaRPr lang="cs-CZ" sz="3000" dirty="0"/>
          </a:p>
          <a:p>
            <a:r>
              <a:rPr lang="cs-CZ" sz="3000" dirty="0" smtClean="0"/>
              <a:t>Následky: 13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/>
              <a:t> Srážka s </a:t>
            </a:r>
            <a:r>
              <a:rPr lang="cs-CZ" sz="3000" dirty="0" smtClean="0"/>
              <a:t>voz. 18x </a:t>
            </a:r>
            <a:r>
              <a:rPr lang="cs-CZ" sz="2600" dirty="0" smtClean="0"/>
              <a:t>(13L), </a:t>
            </a:r>
            <a:r>
              <a:rPr lang="cs-CZ" sz="3000" dirty="0" smtClean="0"/>
              <a:t>zvěř 2x </a:t>
            </a:r>
            <a:r>
              <a:rPr lang="cs-CZ" sz="2600" dirty="0" smtClean="0"/>
              <a:t>(0)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smtClean="0"/>
              <a:t>Proti příkazu DZ 12x </a:t>
            </a:r>
            <a:r>
              <a:rPr lang="cs-CZ" sz="2600" dirty="0" smtClean="0"/>
              <a:t>(7L</a:t>
            </a:r>
            <a:r>
              <a:rPr lang="cs-CZ" sz="2600" dirty="0"/>
              <a:t>), </a:t>
            </a:r>
            <a:r>
              <a:rPr lang="cs-CZ" sz="2600" dirty="0" err="1"/>
              <a:t>bezp</a:t>
            </a:r>
            <a:r>
              <a:rPr lang="cs-CZ" sz="2600" dirty="0"/>
              <a:t>. </a:t>
            </a:r>
            <a:r>
              <a:rPr lang="cs-CZ" sz="2600" dirty="0" err="1"/>
              <a:t>vzd</a:t>
            </a:r>
            <a:r>
              <a:rPr lang="cs-CZ" sz="2600" dirty="0"/>
              <a:t>. 2x (</a:t>
            </a:r>
            <a:r>
              <a:rPr lang="cs-CZ" sz="2600" dirty="0" smtClean="0"/>
              <a:t>0L)</a:t>
            </a:r>
            <a:br>
              <a:rPr lang="cs-CZ" sz="2600" dirty="0" smtClean="0"/>
            </a:br>
            <a:r>
              <a:rPr lang="cs-CZ" sz="2600" dirty="0" smtClean="0"/>
              <a:t>	</a:t>
            </a:r>
            <a:r>
              <a:rPr lang="cs-CZ" sz="2600" dirty="0" err="1" smtClean="0"/>
              <a:t>nepřizp</a:t>
            </a:r>
            <a:r>
              <a:rPr lang="cs-CZ" sz="2600" dirty="0" smtClean="0"/>
              <a:t>. rychlosti vlastnostem vozidla a nákladu 2x (4L) </a:t>
            </a:r>
          </a:p>
          <a:p>
            <a:r>
              <a:rPr lang="cs-CZ" sz="3000" dirty="0" smtClean="0"/>
              <a:t>Ve </a:t>
            </a:r>
            <a:r>
              <a:rPr lang="cs-CZ" sz="3000" dirty="0"/>
              <a:t>dne </a:t>
            </a:r>
            <a:r>
              <a:rPr lang="cs-CZ" sz="3000" dirty="0" err="1"/>
              <a:t>nezhorš</a:t>
            </a:r>
            <a:r>
              <a:rPr lang="cs-CZ" sz="3000" dirty="0"/>
              <a:t>.:  </a:t>
            </a:r>
            <a:r>
              <a:rPr lang="cs-CZ" sz="3000" dirty="0" smtClean="0"/>
              <a:t>14x </a:t>
            </a:r>
            <a:r>
              <a:rPr lang="cs-CZ" sz="2600" dirty="0" smtClean="0"/>
              <a:t>(9L</a:t>
            </a:r>
            <a:r>
              <a:rPr lang="cs-CZ" sz="2600" dirty="0"/>
              <a:t>), </a:t>
            </a:r>
            <a:r>
              <a:rPr lang="cs-CZ" sz="3000" dirty="0" smtClean="0"/>
              <a:t>v noci 5x </a:t>
            </a:r>
            <a:r>
              <a:rPr lang="cs-CZ" sz="2600" dirty="0" smtClean="0"/>
              <a:t>(4L)</a:t>
            </a:r>
            <a:r>
              <a:rPr lang="cs-CZ" sz="3000" dirty="0" smtClean="0"/>
              <a:t>; </a:t>
            </a:r>
            <a:br>
              <a:rPr lang="cs-CZ" sz="3000" dirty="0" smtClean="0"/>
            </a:br>
            <a:r>
              <a:rPr lang="cs-CZ" sz="3000" dirty="0" smtClean="0"/>
              <a:t>od 01/2022 (D11): 11x (7L)</a:t>
            </a:r>
            <a:endParaRPr lang="cs-CZ" sz="3000" dirty="0"/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Změny intenzit vozidel, rychlost na hl. komunikaci</a:t>
            </a:r>
          </a:p>
          <a:p>
            <a:pPr marL="0" indent="0">
              <a:buNone/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I/33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Smiřic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" y="1342800"/>
            <a:ext cx="9135911" cy="514142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35911" cy="5141422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9756576" y="2408704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35911" cy="513894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35909" cy="51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4" y="1341678"/>
            <a:ext cx="8060010" cy="4533755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705462" y="4772808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Snížení rychlosti + dohled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Výstavba okružní </a:t>
            </a:r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křižovatky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Přehled úseků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12795" y="2492896"/>
            <a:ext cx="8964488" cy="2016224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46787B"/>
                </a:solidFill>
              </a:rPr>
              <a:t>Úsek sil. I/37 u obce </a:t>
            </a:r>
            <a:r>
              <a:rPr lang="pl-PL" sz="3600" b="1" dirty="0" smtClean="0">
                <a:solidFill>
                  <a:srgbClr val="46787B"/>
                </a:solidFill>
              </a:rPr>
              <a:t>Hajnice (Výšinka)</a:t>
            </a:r>
            <a:endParaRPr lang="pl-PL" sz="3600" b="1" dirty="0" smtClean="0">
              <a:solidFill>
                <a:srgbClr val="46787B"/>
              </a:solidFill>
            </a:endParaRPr>
          </a:p>
          <a:p>
            <a:endParaRPr lang="pl-PL" sz="3600" b="1" dirty="0" smtClean="0">
              <a:solidFill>
                <a:srgbClr val="46787B"/>
              </a:solidFill>
            </a:endParaRPr>
          </a:p>
          <a:p>
            <a:r>
              <a:rPr lang="pl-PL" sz="3600" b="1" dirty="0" smtClean="0">
                <a:solidFill>
                  <a:srgbClr val="46787B"/>
                </a:solidFill>
              </a:rPr>
              <a:t>Křižovatka na sil. I/33 u Smiřic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51520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I/37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obce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Hajnice (Výšinka)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4646"/>
          <a:stretch/>
        </p:blipFill>
        <p:spPr bwMode="auto">
          <a:xfrm>
            <a:off x="1" y="1326869"/>
            <a:ext cx="91440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096147" y="5703091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V="1">
            <a:off x="2483768" y="3469895"/>
            <a:ext cx="749936" cy="2076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3455876" y="3356992"/>
            <a:ext cx="216024" cy="22995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r="8186"/>
          <a:stretch/>
        </p:blipFill>
        <p:spPr>
          <a:xfrm>
            <a:off x="0" y="1326870"/>
            <a:ext cx="9144001" cy="4550402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8" y="1329789"/>
            <a:ext cx="8053825" cy="4530663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28400"/>
            <a:ext cx="8053825" cy="4528446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28400"/>
            <a:ext cx="8053824" cy="4528446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28400"/>
            <a:ext cx="8053824" cy="4528445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28400"/>
            <a:ext cx="8052673" cy="4528445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28400"/>
            <a:ext cx="8052673" cy="4527066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28400"/>
            <a:ext cx="8051369" cy="452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-14604" y="1426302"/>
            <a:ext cx="9144000" cy="4464496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3200" dirty="0" smtClean="0"/>
              <a:t>Přímý úsek sil. I/37 s křižovatkami v </a:t>
            </a:r>
            <a:r>
              <a:rPr lang="cs-CZ" sz="3200" dirty="0" err="1"/>
              <a:t>extravilánu</a:t>
            </a:r>
            <a:endParaRPr lang="cs-CZ" sz="3200" dirty="0"/>
          </a:p>
          <a:p>
            <a:r>
              <a:rPr lang="cs-CZ" sz="2800" dirty="0" smtClean="0"/>
              <a:t>I/37: spojnice Jaroměře </a:t>
            </a:r>
            <a:r>
              <a:rPr lang="cs-CZ" sz="2400" dirty="0"/>
              <a:t>(D11,I/33</a:t>
            </a:r>
            <a:r>
              <a:rPr lang="cs-CZ" sz="2400" dirty="0" smtClean="0"/>
              <a:t>) </a:t>
            </a:r>
            <a:r>
              <a:rPr lang="cs-CZ" sz="2800" dirty="0" smtClean="0"/>
              <a:t>s Trutnovem </a:t>
            </a:r>
            <a:r>
              <a:rPr lang="cs-CZ" sz="2400" dirty="0"/>
              <a:t>(I/14,I/16)</a:t>
            </a:r>
          </a:p>
          <a:p>
            <a:r>
              <a:rPr lang="cs-CZ" sz="2800" dirty="0" smtClean="0"/>
              <a:t>Přímý úsek (800m) pak oblouky </a:t>
            </a:r>
            <a:r>
              <a:rPr lang="cs-CZ" sz="2800" dirty="0" err="1"/>
              <a:t>v</a:t>
            </a:r>
            <a:r>
              <a:rPr lang="cs-CZ" sz="2800" baseline="-25000" dirty="0" err="1"/>
              <a:t>m</a:t>
            </a:r>
            <a:r>
              <a:rPr lang="cs-CZ" sz="2800" dirty="0" smtClean="0"/>
              <a:t> &gt; 90 km/h, stoupání </a:t>
            </a:r>
            <a:r>
              <a:rPr lang="cs-CZ" sz="2400" dirty="0" smtClean="0"/>
              <a:t>(2%)</a:t>
            </a:r>
            <a:r>
              <a:rPr lang="cs-CZ" sz="2800" dirty="0" smtClean="0"/>
              <a:t>, komunikace kopíruje terén, dvě stykové křižovatky</a:t>
            </a:r>
          </a:p>
          <a:p>
            <a:r>
              <a:rPr lang="cs-CZ" sz="2800" dirty="0" smtClean="0"/>
              <a:t>Rychlost </a:t>
            </a:r>
            <a:r>
              <a:rPr lang="cs-CZ" sz="2800" dirty="0"/>
              <a:t>90km/h, </a:t>
            </a:r>
            <a:r>
              <a:rPr lang="cs-CZ" sz="2800" dirty="0" smtClean="0"/>
              <a:t>V4 (0,25), V2a, směrové sloupky</a:t>
            </a:r>
          </a:p>
          <a:p>
            <a:r>
              <a:rPr lang="cs-CZ" sz="2800" dirty="0" smtClean="0"/>
              <a:t>Křižovatky trojúhelníkové směrovací ostrůvky, přednost P4, napojení nájezdů cca 40°, </a:t>
            </a:r>
            <a:endParaRPr lang="cs-CZ" sz="2800" dirty="0"/>
          </a:p>
          <a:p>
            <a:r>
              <a:rPr lang="cs-CZ" sz="3200" dirty="0" smtClean="0"/>
              <a:t>Okolí</a:t>
            </a:r>
            <a:r>
              <a:rPr lang="cs-CZ" sz="3200" dirty="0"/>
              <a:t>: </a:t>
            </a:r>
            <a:r>
              <a:rPr lang="cs-CZ" sz="2800" dirty="0"/>
              <a:t>úsek a křižovatky na úrovni terénu</a:t>
            </a:r>
            <a:r>
              <a:rPr lang="cs-CZ" sz="3200" dirty="0" smtClean="0"/>
              <a:t>, </a:t>
            </a:r>
            <a:r>
              <a:rPr lang="cs-CZ" sz="2800" dirty="0" smtClean="0"/>
              <a:t>otevřená krajina, stromořadí, zastávky na jízdním pruhu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0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01/2018 celkem 27 </a:t>
            </a:r>
            <a:r>
              <a:rPr lang="cs-CZ" sz="3000" dirty="0"/>
              <a:t>nehod (šetřených PČR)</a:t>
            </a:r>
          </a:p>
          <a:p>
            <a:r>
              <a:rPr lang="cs-CZ" sz="2800" dirty="0"/>
              <a:t>Následky</a:t>
            </a:r>
            <a:r>
              <a:rPr lang="cs-CZ" sz="2800" dirty="0" smtClean="0"/>
              <a:t>: 1 os. usmrcena, 1 os. </a:t>
            </a:r>
            <a:r>
              <a:rPr lang="cs-CZ" sz="2800" dirty="0"/>
              <a:t>t</a:t>
            </a:r>
            <a:r>
              <a:rPr lang="cs-CZ" sz="2800" dirty="0" smtClean="0"/>
              <a:t>ěžce a 16 os. lehce zraněno</a:t>
            </a:r>
            <a:endParaRPr lang="cs-CZ" sz="2800" dirty="0"/>
          </a:p>
          <a:p>
            <a:r>
              <a:rPr lang="cs-CZ" sz="2800" dirty="0" smtClean="0"/>
              <a:t>Nejčastější druh nehody: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sz="2800" dirty="0"/>
              <a:t> Srážka s voz </a:t>
            </a:r>
            <a:r>
              <a:rPr lang="cs-CZ" sz="2800" dirty="0" smtClean="0"/>
              <a:t>18x (1U,1T,16L), Zvěř 7x (0)</a:t>
            </a:r>
            <a:endParaRPr lang="cs-CZ" sz="2400" dirty="0" smtClean="0"/>
          </a:p>
          <a:p>
            <a:r>
              <a:rPr lang="cs-CZ" sz="2800" dirty="0" smtClean="0"/>
              <a:t>Nejčastější </a:t>
            </a:r>
            <a:r>
              <a:rPr lang="cs-CZ" sz="2800" dirty="0"/>
              <a:t>příčina: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/>
              <a:t>	</a:t>
            </a:r>
            <a:r>
              <a:rPr lang="cs-CZ" sz="2400" dirty="0" err="1" smtClean="0"/>
              <a:t>Bezp</a:t>
            </a:r>
            <a:r>
              <a:rPr lang="cs-CZ" sz="2400" dirty="0" smtClean="0"/>
              <a:t>. </a:t>
            </a:r>
            <a:r>
              <a:rPr lang="cs-CZ" sz="2400" dirty="0" err="1"/>
              <a:t>v</a:t>
            </a:r>
            <a:r>
              <a:rPr lang="cs-CZ" sz="2400" dirty="0" err="1" smtClean="0"/>
              <a:t>zd</a:t>
            </a:r>
            <a:r>
              <a:rPr lang="cs-CZ" sz="2400" dirty="0" smtClean="0"/>
              <a:t>. 5x (5L),  Nedání přednosti 3x (4L), </a:t>
            </a:r>
            <a:br>
              <a:rPr lang="cs-CZ" sz="2400" dirty="0" smtClean="0"/>
            </a:br>
            <a:r>
              <a:rPr lang="cs-CZ" sz="2400" dirty="0" smtClean="0"/>
              <a:t>	při předjíždění 6x (1T,2L)</a:t>
            </a:r>
          </a:p>
          <a:p>
            <a:r>
              <a:rPr lang="cs-CZ" sz="2600" dirty="0" smtClean="0"/>
              <a:t>Den </a:t>
            </a:r>
            <a:r>
              <a:rPr lang="cs-CZ" sz="2600" dirty="0" smtClean="0"/>
              <a:t>za </a:t>
            </a:r>
            <a:r>
              <a:rPr lang="cs-CZ" sz="2600" dirty="0" err="1" smtClean="0"/>
              <a:t>nez</a:t>
            </a:r>
            <a:r>
              <a:rPr lang="es-ES" sz="2600" dirty="0" smtClean="0"/>
              <a:t>horš. </a:t>
            </a:r>
            <a:r>
              <a:rPr lang="cs-CZ" sz="2600" dirty="0" smtClean="0"/>
              <a:t>viditelnosti: </a:t>
            </a:r>
            <a:r>
              <a:rPr lang="cs-CZ" sz="2600" dirty="0" smtClean="0"/>
              <a:t>16</a:t>
            </a:r>
            <a:r>
              <a:rPr lang="es-ES" sz="2600" dirty="0" smtClean="0"/>
              <a:t>x </a:t>
            </a:r>
            <a:r>
              <a:rPr lang="es-ES" sz="2400" dirty="0" smtClean="0"/>
              <a:t>(</a:t>
            </a:r>
            <a:r>
              <a:rPr lang="cs-CZ" sz="2400" dirty="0" smtClean="0"/>
              <a:t>1U,12</a:t>
            </a:r>
            <a:r>
              <a:rPr lang="es-ES" sz="2400" dirty="0" smtClean="0"/>
              <a:t>L</a:t>
            </a:r>
            <a:r>
              <a:rPr lang="es-ES" sz="2400" dirty="0" smtClean="0"/>
              <a:t>)</a:t>
            </a:r>
            <a:r>
              <a:rPr lang="cs-CZ" sz="2400" dirty="0" smtClean="0"/>
              <a:t>, za zhoršené 3</a:t>
            </a:r>
            <a:r>
              <a:rPr lang="cs-CZ" sz="2400" dirty="0" smtClean="0"/>
              <a:t>x (1T,2L)</a:t>
            </a:r>
            <a:endParaRPr lang="cs-CZ" sz="2400" dirty="0"/>
          </a:p>
          <a:p>
            <a:r>
              <a:rPr lang="cs-CZ" sz="2400" dirty="0" smtClean="0"/>
              <a:t>Úmrtí: </a:t>
            </a:r>
            <a:r>
              <a:rPr lang="cs-CZ" sz="2400" dirty="0" smtClean="0"/>
              <a:t>cyklista se zaviněním a příčinou </a:t>
            </a:r>
            <a:r>
              <a:rPr lang="cs-CZ" sz="2400" dirty="0" smtClean="0"/>
              <a:t>chyby </a:t>
            </a:r>
            <a:r>
              <a:rPr lang="cs-CZ" sz="2400" dirty="0" smtClean="0"/>
              <a:t>při udání směru jízdy</a:t>
            </a:r>
            <a:endParaRPr lang="cs-CZ" sz="2000" dirty="0" smtClean="0"/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Uspořádání stykových křižovatek, možnost předjíždění 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5319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16" r="16706" b="4004"/>
          <a:stretch/>
        </p:blipFill>
        <p:spPr>
          <a:xfrm>
            <a:off x="0" y="6478056"/>
            <a:ext cx="9144000" cy="3799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I/37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obce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Hajnice (Výšinka)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Symbol „Zákaz“ 21"/>
          <p:cNvSpPr/>
          <p:nvPr/>
        </p:nvSpPr>
        <p:spPr>
          <a:xfrm>
            <a:off x="11772800" y="2204864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4" y="1344717"/>
            <a:ext cx="8202690" cy="513230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33" y="5733256"/>
            <a:ext cx="4365812" cy="70164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" y="1345755"/>
            <a:ext cx="9124092" cy="513230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" y="1346400"/>
            <a:ext cx="9124090" cy="513230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" y="1346400"/>
            <a:ext cx="9124090" cy="513230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" y="1346400"/>
            <a:ext cx="9124088" cy="51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5" y="1341684"/>
            <a:ext cx="8061633" cy="4534669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971600" y="4477770"/>
            <a:ext cx="7488832" cy="1871086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Dálnice D11</a:t>
            </a:r>
          </a:p>
          <a:p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možnosti předjíždění</a:t>
            </a:r>
          </a:p>
          <a:p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napojení vedl. </a:t>
            </a:r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komunikací</a:t>
            </a:r>
            <a:endParaRPr lang="cs-CZ" sz="2800" dirty="0"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Symbol „Zákaz“ 12"/>
          <p:cNvSpPr/>
          <p:nvPr/>
        </p:nvSpPr>
        <p:spPr>
          <a:xfrm>
            <a:off x="10188624" y="285293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I/33 </a:t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Smiřic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r="4757"/>
          <a:stretch/>
        </p:blipFill>
        <p:spPr bwMode="auto">
          <a:xfrm>
            <a:off x="0" y="1340768"/>
            <a:ext cx="91440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 flipV="1">
            <a:off x="4499992" y="2852936"/>
            <a:ext cx="936104" cy="16201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218805" y="2755174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t="355" r="1170" b="1262"/>
          <a:stretch/>
        </p:blipFill>
        <p:spPr>
          <a:xfrm>
            <a:off x="0" y="1327553"/>
            <a:ext cx="9144000" cy="4549719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2" y="1340768"/>
            <a:ext cx="8068155" cy="4536503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53" cy="453650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53" cy="4536502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51" cy="4536502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51" cy="4536501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49" cy="4536501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49" cy="453650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48" cy="45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Průsečná křižovatka sil. I/33 a III/3089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I/33 : </a:t>
            </a:r>
            <a:r>
              <a:rPr lang="cs-CZ" sz="2400" dirty="0" err="1" smtClean="0"/>
              <a:t>H.Králové</a:t>
            </a:r>
            <a:r>
              <a:rPr lang="cs-CZ" sz="2400" dirty="0" smtClean="0"/>
              <a:t> (D11,D35), Jaroměř (I/37), Náchod, </a:t>
            </a:r>
            <a:r>
              <a:rPr lang="cs-CZ" sz="2400" dirty="0" smtClean="0"/>
              <a:t>hr. </a:t>
            </a:r>
            <a:r>
              <a:rPr lang="cs-CZ" sz="2400" dirty="0" smtClean="0"/>
              <a:t>přechod s PL</a:t>
            </a:r>
            <a:br>
              <a:rPr lang="cs-CZ" sz="2400" dirty="0" smtClean="0"/>
            </a:br>
            <a:r>
              <a:rPr lang="cs-CZ" sz="2400" dirty="0" smtClean="0"/>
              <a:t>úsek mezi HK a Jaroměří u města Smiřice a sjezdu z D11 (exit Smiřice)</a:t>
            </a:r>
            <a:br>
              <a:rPr lang="cs-CZ" sz="2400" dirty="0" smtClean="0"/>
            </a:br>
            <a:r>
              <a:rPr lang="cs-CZ" sz="2400" dirty="0" smtClean="0"/>
              <a:t>III/3089: spojnice II/325 u </a:t>
            </a:r>
            <a:r>
              <a:rPr lang="cs-CZ" sz="2400" dirty="0" err="1" smtClean="0"/>
              <a:t>Hoříněvsi</a:t>
            </a:r>
            <a:r>
              <a:rPr lang="cs-CZ" sz="2400" dirty="0" smtClean="0"/>
              <a:t> s D11, Smiřicemi a Libřic (II/308)</a:t>
            </a:r>
          </a:p>
          <a:p>
            <a:r>
              <a:rPr lang="cs-CZ" sz="2400" dirty="0" smtClean="0"/>
              <a:t>Přednost určena SDZ P4 Dej přednost, úhel křížení 76°</a:t>
            </a:r>
          </a:p>
          <a:p>
            <a:r>
              <a:rPr lang="cs-CZ" sz="2400" dirty="0" smtClean="0"/>
              <a:t>Hl. kom: I/33 v přímé, dvoupruhová, bez přídatných pruhů, 90 km/h, zakázáno předjíždění, lom nivelety, zákaz vjezdu Tranzitu</a:t>
            </a:r>
          </a:p>
          <a:p>
            <a:r>
              <a:rPr lang="cs-CZ" sz="2400" dirty="0" smtClean="0"/>
              <a:t>Vedl</a:t>
            </a:r>
            <a:r>
              <a:rPr lang="cs-CZ" sz="2400" dirty="0"/>
              <a:t>.. </a:t>
            </a:r>
            <a:r>
              <a:rPr lang="cs-CZ" sz="2400" dirty="0" smtClean="0"/>
              <a:t>dvoupruhová, v přímé, směrovací ostrůvek od D11, </a:t>
            </a:r>
            <a:br>
              <a:rPr lang="cs-CZ" sz="2400" dirty="0" smtClean="0"/>
            </a:br>
            <a:r>
              <a:rPr lang="cs-CZ" sz="2400" dirty="0" smtClean="0"/>
              <a:t>2x300m (město, D11) </a:t>
            </a:r>
          </a:p>
          <a:p>
            <a:r>
              <a:rPr lang="cs-CZ" sz="2400" dirty="0" smtClean="0"/>
              <a:t>Okolí</a:t>
            </a:r>
            <a:r>
              <a:rPr lang="cs-CZ" sz="2400" dirty="0"/>
              <a:t>: </a:t>
            </a:r>
            <a:r>
              <a:rPr lang="cs-CZ" sz="2400" dirty="0" smtClean="0"/>
              <a:t>na úrovni terénu, otevřená krajina (pole), pozůstatky stromořadí, bez chodníků</a:t>
            </a:r>
            <a:endParaRPr lang="cs-CZ" sz="24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71239</TotalTime>
  <Words>1068</Words>
  <Application>Microsoft Office PowerPoint</Application>
  <PresentationFormat>Předvádění na obrazovce (4:3)</PresentationFormat>
  <Paragraphs>129</Paragraphs>
  <Slides>13</Slides>
  <Notes>13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1097</cp:revision>
  <cp:lastPrinted>2019-06-18T09:04:53Z</cp:lastPrinted>
  <dcterms:created xsi:type="dcterms:W3CDTF">2017-03-15T09:26:25Z</dcterms:created>
  <dcterms:modified xsi:type="dcterms:W3CDTF">2023-05-15T08:50:21Z</dcterms:modified>
</cp:coreProperties>
</file>