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96" r:id="rId3"/>
    <p:sldId id="299" r:id="rId4"/>
    <p:sldId id="259" r:id="rId5"/>
    <p:sldId id="322" r:id="rId6"/>
    <p:sldId id="343" r:id="rId7"/>
    <p:sldId id="351" r:id="rId8"/>
    <p:sldId id="348" r:id="rId9"/>
    <p:sldId id="361" r:id="rId10"/>
    <p:sldId id="354" r:id="rId11"/>
    <p:sldId id="362" r:id="rId12"/>
    <p:sldId id="364" r:id="rId13"/>
    <p:sldId id="365" r:id="rId14"/>
    <p:sldId id="355" r:id="rId15"/>
    <p:sldId id="335" r:id="rId16"/>
    <p:sldId id="274" r:id="rId1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učík Jan" initials="FJ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0000CC"/>
    <a:srgbClr val="706F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8" autoAdjust="0"/>
    <p:restoredTop sz="96532" autoAdjust="0"/>
  </p:normalViewPr>
  <p:slideViewPr>
    <p:cSldViewPr snapToGrid="0">
      <p:cViewPr varScale="1">
        <p:scale>
          <a:sx n="103" d="100"/>
          <a:sy n="103" d="100"/>
        </p:scale>
        <p:origin x="858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396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iroky\Documents\Statistics\all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2000"/>
              <a:t>Měsíční počet přestupků a jejich</a:t>
            </a:r>
            <a:r>
              <a:rPr lang="cs-CZ" sz="2000" baseline="0"/>
              <a:t> četnost vzhledem k intenzitě dopravy</a:t>
            </a:r>
            <a:endParaRPr lang="cs-CZ" sz="20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List1!$R$10</c:f>
              <c:strCache>
                <c:ptCount val="1"/>
                <c:pt idx="0">
                  <c:v>Červená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List1!$S$9:$AC$9</c:f>
              <c:numCache>
                <c:formatCode>mmm\-yy</c:formatCode>
                <c:ptCount val="11"/>
                <c:pt idx="0">
                  <c:v>44866</c:v>
                </c:pt>
                <c:pt idx="1">
                  <c:v>44896</c:v>
                </c:pt>
                <c:pt idx="2">
                  <c:v>44927</c:v>
                </c:pt>
                <c:pt idx="3">
                  <c:v>44958</c:v>
                </c:pt>
                <c:pt idx="4">
                  <c:v>44986</c:v>
                </c:pt>
                <c:pt idx="5">
                  <c:v>45017</c:v>
                </c:pt>
                <c:pt idx="6">
                  <c:v>45047</c:v>
                </c:pt>
                <c:pt idx="7">
                  <c:v>45078</c:v>
                </c:pt>
                <c:pt idx="8">
                  <c:v>45108</c:v>
                </c:pt>
                <c:pt idx="9">
                  <c:v>45139</c:v>
                </c:pt>
                <c:pt idx="10">
                  <c:v>45170</c:v>
                </c:pt>
              </c:numCache>
            </c:numRef>
          </c:cat>
          <c:val>
            <c:numRef>
              <c:f>List1!$S$10:$AC$10</c:f>
              <c:numCache>
                <c:formatCode>General</c:formatCode>
                <c:ptCount val="11"/>
                <c:pt idx="0">
                  <c:v>299</c:v>
                </c:pt>
                <c:pt idx="1">
                  <c:v>544</c:v>
                </c:pt>
                <c:pt idx="2">
                  <c:v>308</c:v>
                </c:pt>
                <c:pt idx="3">
                  <c:v>265</c:v>
                </c:pt>
                <c:pt idx="4">
                  <c:v>259</c:v>
                </c:pt>
                <c:pt idx="5">
                  <c:v>334</c:v>
                </c:pt>
                <c:pt idx="6">
                  <c:v>378</c:v>
                </c:pt>
                <c:pt idx="7">
                  <c:v>308</c:v>
                </c:pt>
                <c:pt idx="8">
                  <c:v>219</c:v>
                </c:pt>
                <c:pt idx="9">
                  <c:v>254</c:v>
                </c:pt>
                <c:pt idx="10">
                  <c:v>190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29-4A5C-A24F-17D2224C825C}"/>
            </c:ext>
          </c:extLst>
        </c:ser>
        <c:ser>
          <c:idx val="1"/>
          <c:order val="1"/>
          <c:tx>
            <c:strRef>
              <c:f>List1!$R$11</c:f>
              <c:strCache>
                <c:ptCount val="1"/>
                <c:pt idx="0">
                  <c:v>Rychlost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List1!$S$9:$AC$9</c:f>
              <c:numCache>
                <c:formatCode>mmm\-yy</c:formatCode>
                <c:ptCount val="11"/>
                <c:pt idx="0">
                  <c:v>44866</c:v>
                </c:pt>
                <c:pt idx="1">
                  <c:v>44896</c:v>
                </c:pt>
                <c:pt idx="2">
                  <c:v>44927</c:v>
                </c:pt>
                <c:pt idx="3">
                  <c:v>44958</c:v>
                </c:pt>
                <c:pt idx="4">
                  <c:v>44986</c:v>
                </c:pt>
                <c:pt idx="5">
                  <c:v>45017</c:v>
                </c:pt>
                <c:pt idx="6">
                  <c:v>45047</c:v>
                </c:pt>
                <c:pt idx="7">
                  <c:v>45078</c:v>
                </c:pt>
                <c:pt idx="8">
                  <c:v>45108</c:v>
                </c:pt>
                <c:pt idx="9">
                  <c:v>45139</c:v>
                </c:pt>
                <c:pt idx="10">
                  <c:v>45170</c:v>
                </c:pt>
              </c:numCache>
            </c:numRef>
          </c:cat>
          <c:val>
            <c:numRef>
              <c:f>List1!$S$11:$AC$11</c:f>
              <c:numCache>
                <c:formatCode>General</c:formatCode>
                <c:ptCount val="11"/>
                <c:pt idx="0">
                  <c:v>22</c:v>
                </c:pt>
                <c:pt idx="1">
                  <c:v>153</c:v>
                </c:pt>
                <c:pt idx="2">
                  <c:v>148</c:v>
                </c:pt>
                <c:pt idx="3">
                  <c:v>171</c:v>
                </c:pt>
                <c:pt idx="4">
                  <c:v>219</c:v>
                </c:pt>
                <c:pt idx="5">
                  <c:v>551</c:v>
                </c:pt>
                <c:pt idx="6">
                  <c:v>1046</c:v>
                </c:pt>
                <c:pt idx="7">
                  <c:v>1309</c:v>
                </c:pt>
                <c:pt idx="8">
                  <c:v>1536</c:v>
                </c:pt>
                <c:pt idx="9">
                  <c:v>1381</c:v>
                </c:pt>
                <c:pt idx="10">
                  <c:v>1286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A29-4A5C-A24F-17D2224C82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56450240"/>
        <c:axId val="1956132288"/>
      </c:barChart>
      <c:lineChart>
        <c:grouping val="standard"/>
        <c:varyColors val="0"/>
        <c:ser>
          <c:idx val="2"/>
          <c:order val="2"/>
          <c:tx>
            <c:strRef>
              <c:f>List1!$R$12</c:f>
              <c:strCache>
                <c:ptCount val="1"/>
                <c:pt idx="0">
                  <c:v>Četnost červená</c:v>
                </c:pt>
              </c:strCache>
            </c:strRef>
          </c:tx>
          <c:spPr>
            <a:ln w="15875" cap="rnd">
              <a:solidFill>
                <a:schemeClr val="accent1"/>
              </a:solidFill>
              <a:round/>
            </a:ln>
            <a:effectLst/>
          </c:spPr>
          <c:marker>
            <c:symbol val="x"/>
            <c:size val="8"/>
            <c:spPr>
              <a:solidFill>
                <a:schemeClr val="bg1">
                  <a:alpha val="0"/>
                </a:schemeClr>
              </a:solidFill>
              <a:ln w="9525">
                <a:solidFill>
                  <a:srgbClr val="FF000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1840873634945399E-2"/>
                  <c:y val="-5.84890283179687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A29-4A5C-A24F-17D2224C825C}"/>
                </c:ext>
              </c:extLst>
            </c:dLbl>
            <c:dLbl>
              <c:idx val="1"/>
              <c:layout>
                <c:manualLayout>
                  <c:x val="2.0800832033281143E-3"/>
                  <c:y val="-4.54914664695313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A29-4A5C-A24F-17D2224C825C}"/>
                </c:ext>
              </c:extLst>
            </c:dLbl>
            <c:dLbl>
              <c:idx val="2"/>
              <c:layout>
                <c:manualLayout>
                  <c:x val="-3.1201248049921998E-3"/>
                  <c:y val="-6.282154893411463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3655746229849196E-2"/>
                      <c:h val="3.462775631038450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3A29-4A5C-A24F-17D2224C825C}"/>
                </c:ext>
              </c:extLst>
            </c:dLbl>
            <c:dLbl>
              <c:idx val="3"/>
              <c:layout>
                <c:manualLayout>
                  <c:x val="2.0800832033280952E-3"/>
                  <c:y val="-3.24939046210937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A29-4A5C-A24F-17D2224C825C}"/>
                </c:ext>
              </c:extLst>
            </c:dLbl>
            <c:dLbl>
              <c:idx val="4"/>
              <c:layout>
                <c:manualLayout>
                  <c:x val="-9.3603744149765994E-3"/>
                  <c:y val="-4.76577267776043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A29-4A5C-A24F-17D2224C825C}"/>
                </c:ext>
              </c:extLst>
            </c:dLbl>
            <c:dLbl>
              <c:idx val="5"/>
              <c:layout>
                <c:manualLayout>
                  <c:x val="-6.0237817386711294E-2"/>
                  <c:y val="-0.1169780566359376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A29-4A5C-A24F-17D2224C825C}"/>
                </c:ext>
              </c:extLst>
            </c:dLbl>
            <c:dLbl>
              <c:idx val="6"/>
              <c:layout>
                <c:manualLayout>
                  <c:x val="2.7125717266562415E-2"/>
                  <c:y val="-3.24939046210937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A29-4A5C-A24F-17D2224C825C}"/>
                </c:ext>
              </c:extLst>
            </c:dLbl>
            <c:dLbl>
              <c:idx val="7"/>
              <c:layout>
                <c:manualLayout>
                  <c:x val="2.1909233176838811E-2"/>
                  <c:y val="-2.38288633888021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A29-4A5C-A24F-17D2224C825C}"/>
                </c:ext>
              </c:extLst>
            </c:dLbl>
            <c:dLbl>
              <c:idx val="8"/>
              <c:layout>
                <c:manualLayout>
                  <c:x val="2.2952529994783515E-2"/>
                  <c:y val="-4.982398708567713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271778821074596E-2"/>
                      <c:h val="2.812897538616574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A-3A29-4A5C-A24F-17D2224C825C}"/>
                </c:ext>
              </c:extLst>
            </c:dLbl>
            <c:dLbl>
              <c:idx val="9"/>
              <c:layout>
                <c:manualLayout>
                  <c:x val="2.2952529994783515E-2"/>
                  <c:y val="-2.38288633888021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A29-4A5C-A24F-17D2224C825C}"/>
                </c:ext>
              </c:extLst>
            </c:dLbl>
            <c:dLbl>
              <c:idx val="10"/>
              <c:layout>
                <c:manualLayout>
                  <c:x val="2.2952529994783515E-2"/>
                  <c:y val="-3.24939046210937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A29-4A5C-A24F-17D2224C82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List1!$S$9:$AC$9</c:f>
              <c:numCache>
                <c:formatCode>mmm\-yy</c:formatCode>
                <c:ptCount val="11"/>
                <c:pt idx="0">
                  <c:v>44866</c:v>
                </c:pt>
                <c:pt idx="1">
                  <c:v>44896</c:v>
                </c:pt>
                <c:pt idx="2">
                  <c:v>44927</c:v>
                </c:pt>
                <c:pt idx="3">
                  <c:v>44958</c:v>
                </c:pt>
                <c:pt idx="4">
                  <c:v>44986</c:v>
                </c:pt>
                <c:pt idx="5">
                  <c:v>45017</c:v>
                </c:pt>
                <c:pt idx="6">
                  <c:v>45047</c:v>
                </c:pt>
                <c:pt idx="7">
                  <c:v>45078</c:v>
                </c:pt>
                <c:pt idx="8">
                  <c:v>45108</c:v>
                </c:pt>
                <c:pt idx="9">
                  <c:v>45139</c:v>
                </c:pt>
                <c:pt idx="10">
                  <c:v>45170</c:v>
                </c:pt>
              </c:numCache>
            </c:numRef>
          </c:cat>
          <c:val>
            <c:numRef>
              <c:f>List1!$S$12:$AC$12</c:f>
              <c:numCache>
                <c:formatCode>0.00%</c:formatCode>
                <c:ptCount val="11"/>
                <c:pt idx="0">
                  <c:v>2.4645159163218544E-3</c:v>
                </c:pt>
                <c:pt idx="1">
                  <c:v>3.5389709661260626E-3</c:v>
                </c:pt>
                <c:pt idx="2">
                  <c:v>1.9475674376841653E-3</c:v>
                </c:pt>
                <c:pt idx="3">
                  <c:v>1.7484363041355467E-3</c:v>
                </c:pt>
                <c:pt idx="4">
                  <c:v>1.5148324911098633E-3</c:v>
                </c:pt>
                <c:pt idx="5">
                  <c:v>1.916423288559412E-3</c:v>
                </c:pt>
                <c:pt idx="6">
                  <c:v>2.0522621031886074E-3</c:v>
                </c:pt>
                <c:pt idx="7">
                  <c:v>1.7028428629874939E-3</c:v>
                </c:pt>
                <c:pt idx="8">
                  <c:v>1.2956433253662116E-3</c:v>
                </c:pt>
                <c:pt idx="9">
                  <c:v>1.4216630098956701E-3</c:v>
                </c:pt>
                <c:pt idx="10">
                  <c:v>1.1315248786588452E-3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D-3A29-4A5C-A24F-17D2224C825C}"/>
            </c:ext>
          </c:extLst>
        </c:ser>
        <c:ser>
          <c:idx val="3"/>
          <c:order val="3"/>
          <c:tx>
            <c:strRef>
              <c:f>List1!$R$13</c:f>
              <c:strCache>
                <c:ptCount val="1"/>
                <c:pt idx="0">
                  <c:v>Četnost rychlost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x"/>
            <c:size val="8"/>
            <c:spPr>
              <a:solidFill>
                <a:schemeClr val="bg1">
                  <a:alpha val="0"/>
                </a:schemeClr>
              </a:solidFill>
              <a:ln w="9525">
                <a:solidFill>
                  <a:srgbClr val="FF0000">
                    <a:alpha val="99000"/>
                  </a:srgb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0"/>
                  <c:y val="-5.63227680098958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3A29-4A5C-A24F-17D2224C825C}"/>
                </c:ext>
              </c:extLst>
            </c:dLbl>
            <c:dLbl>
              <c:idx val="1"/>
              <c:layout>
                <c:manualLayout>
                  <c:x val="6.2402496099843614E-3"/>
                  <c:y val="-4.5491466469531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A29-4A5C-A24F-17D2224C825C}"/>
                </c:ext>
              </c:extLst>
            </c:dLbl>
            <c:dLbl>
              <c:idx val="2"/>
              <c:layout>
                <c:manualLayout>
                  <c:x val="4.1601664066562667E-3"/>
                  <c:y val="-3.03276443130208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3A29-4A5C-A24F-17D2224C825C}"/>
                </c:ext>
              </c:extLst>
            </c:dLbl>
            <c:dLbl>
              <c:idx val="3"/>
              <c:layout>
                <c:manualLayout>
                  <c:x val="1.8720748829953199E-2"/>
                  <c:y val="5.84890283179686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3A29-4A5C-A24F-17D2224C825C}"/>
                </c:ext>
              </c:extLst>
            </c:dLbl>
            <c:dLbl>
              <c:idx val="4"/>
              <c:layout>
                <c:manualLayout>
                  <c:x val="2.1840873634945322E-2"/>
                  <c:y val="3.24939046210937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3A29-4A5C-A24F-17D2224C825C}"/>
                </c:ext>
              </c:extLst>
            </c:dLbl>
            <c:dLbl>
              <c:idx val="5"/>
              <c:layout>
                <c:manualLayout>
                  <c:x val="-9.3603744149765994E-3"/>
                  <c:y val="-0.1169780566359376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781591263650546E-2"/>
                      <c:h val="3.679401661845742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3-3A29-4A5C-A24F-17D2224C825C}"/>
                </c:ext>
              </c:extLst>
            </c:dLbl>
            <c:dLbl>
              <c:idx val="6"/>
              <c:layout>
                <c:manualLayout>
                  <c:x val="-2.1840873634945475E-2"/>
                  <c:y val="-6.28215489341146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3A29-4A5C-A24F-17D2224C825C}"/>
                </c:ext>
              </c:extLst>
            </c:dLbl>
            <c:dLbl>
              <c:idx val="7"/>
              <c:layout>
                <c:manualLayout>
                  <c:x val="-2.3920956838273531E-2"/>
                  <c:y val="-8.88166726309897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3A29-4A5C-A24F-17D2224C825C}"/>
                </c:ext>
              </c:extLst>
            </c:dLbl>
            <c:dLbl>
              <c:idx val="8"/>
              <c:layout>
                <c:manualLayout>
                  <c:x val="1.3520540821632865E-2"/>
                  <c:y val="-1.73300824645833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3A29-4A5C-A24F-17D2224C825C}"/>
                </c:ext>
              </c:extLst>
            </c:dLbl>
            <c:dLbl>
              <c:idx val="9"/>
              <c:layout>
                <c:manualLayout>
                  <c:x val="0"/>
                  <c:y val="-3.68264252372396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3A29-4A5C-A24F-17D2224C825C}"/>
                </c:ext>
              </c:extLst>
            </c:dLbl>
            <c:dLbl>
              <c:idx val="10"/>
              <c:layout>
                <c:manualLayout>
                  <c:x val="-1.5253767278251723E-16"/>
                  <c:y val="-6.28215489341146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3A29-4A5C-A24F-17D2224C82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List1!$S$9:$AC$9</c:f>
              <c:numCache>
                <c:formatCode>mmm\-yy</c:formatCode>
                <c:ptCount val="11"/>
                <c:pt idx="0">
                  <c:v>44866</c:v>
                </c:pt>
                <c:pt idx="1">
                  <c:v>44896</c:v>
                </c:pt>
                <c:pt idx="2">
                  <c:v>44927</c:v>
                </c:pt>
                <c:pt idx="3">
                  <c:v>44958</c:v>
                </c:pt>
                <c:pt idx="4">
                  <c:v>44986</c:v>
                </c:pt>
                <c:pt idx="5">
                  <c:v>45017</c:v>
                </c:pt>
                <c:pt idx="6">
                  <c:v>45047</c:v>
                </c:pt>
                <c:pt idx="7">
                  <c:v>45078</c:v>
                </c:pt>
                <c:pt idx="8">
                  <c:v>45108</c:v>
                </c:pt>
                <c:pt idx="9">
                  <c:v>45139</c:v>
                </c:pt>
                <c:pt idx="10">
                  <c:v>45170</c:v>
                </c:pt>
              </c:numCache>
            </c:numRef>
          </c:cat>
          <c:val>
            <c:numRef>
              <c:f>List1!$S$13:$AC$13</c:f>
              <c:numCache>
                <c:formatCode>0.00%</c:formatCode>
                <c:ptCount val="11"/>
                <c:pt idx="0">
                  <c:v>1.8133561926113979E-4</c:v>
                </c:pt>
                <c:pt idx="1">
                  <c:v>9.9533558422295514E-4</c:v>
                </c:pt>
                <c:pt idx="2">
                  <c:v>9.3584409343265085E-4</c:v>
                </c:pt>
                <c:pt idx="3">
                  <c:v>1.1282362566308623E-3</c:v>
                </c:pt>
                <c:pt idx="4">
                  <c:v>1.2808815272318922E-3</c:v>
                </c:pt>
                <c:pt idx="5">
                  <c:v>3.1615246466953173E-3</c:v>
                </c:pt>
                <c:pt idx="6">
                  <c:v>5.6790110051197964E-3</c:v>
                </c:pt>
                <c:pt idx="7">
                  <c:v>7.23708216769685E-3</c:v>
                </c:pt>
                <c:pt idx="8">
                  <c:v>9.0872518162671279E-3</c:v>
                </c:pt>
                <c:pt idx="9">
                  <c:v>7.7295929789996864E-3</c:v>
                </c:pt>
                <c:pt idx="10">
                  <c:v>7.6586368102909211E-3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9-3A29-4A5C-A24F-17D2224C82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16499104"/>
        <c:axId val="558764304"/>
      </c:lineChart>
      <c:dateAx>
        <c:axId val="195645024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Měsíc</a:t>
                </a:r>
                <a:r>
                  <a:rPr lang="cs-CZ"/>
                  <a:t>/rok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956132288"/>
        <c:crosses val="autoZero"/>
        <c:auto val="1"/>
        <c:lblOffset val="100"/>
        <c:baseTimeUnit val="months"/>
      </c:dateAx>
      <c:valAx>
        <c:axId val="1956132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/>
                  <a:t>Počet přestupků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956450240"/>
        <c:crosses val="autoZero"/>
        <c:crossBetween val="between"/>
      </c:valAx>
      <c:valAx>
        <c:axId val="558764304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/>
                  <a:t>četnost</a:t>
                </a:r>
                <a:r>
                  <a:rPr lang="cs-CZ" baseline="0"/>
                  <a:t> přestupků</a:t>
                </a:r>
                <a:endParaRPr lang="cs-CZ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0.0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616499104"/>
        <c:crosses val="max"/>
        <c:crossBetween val="between"/>
      </c:valAx>
      <c:dateAx>
        <c:axId val="1616499104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558764304"/>
        <c:crosses val="autoZero"/>
        <c:auto val="1"/>
        <c:lblOffset val="100"/>
        <c:baseTimeUnit val="months"/>
      </c:date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3372091399373205"/>
          <c:y val="0.95044653959531533"/>
          <c:w val="0.3440010482309056"/>
          <c:h val="3.65558985562472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F9E35-A66F-497A-8A3F-543B19B3EE3F}" type="datetimeFigureOut">
              <a:rPr lang="cs-CZ" smtClean="0"/>
              <a:t>09.10.2023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7656E5-1F49-4353-A28A-0BD645D921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6204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656E5-1F49-4353-A28A-0BD645D92146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6648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73685" y="1789148"/>
            <a:ext cx="9144000" cy="2387600"/>
          </a:xfrm>
          <a:prstGeom prst="rect">
            <a:avLst/>
          </a:prstGeom>
        </p:spPr>
        <p:txBody>
          <a:bodyPr anchor="b"/>
          <a:lstStyle>
            <a:lvl1pPr algn="l">
              <a:defRPr sz="6000">
                <a:latin typeface="AkkuratLightProRegular" panose="02000503030000020004" pitchFamily="50" charset="0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73685" y="4268823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latin typeface="AkkuratLightProRegular" panose="02000503030000020004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6188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838200" y="580888"/>
            <a:ext cx="10515600" cy="1109800"/>
          </a:xfrm>
          <a:prstGeom prst="rect">
            <a:avLst/>
          </a:prstGeom>
        </p:spPr>
        <p:txBody>
          <a:bodyPr anchor="ctr"/>
          <a:lstStyle/>
          <a:p>
            <a:r>
              <a:rPr lang="cs-CZ">
                <a:latin typeface="AkkuratLightProRegular" panose="02000503030000020004" pitchFamily="50" charset="0"/>
              </a:rPr>
              <a:t>Kliknutím lze upravit styl.</a:t>
            </a:r>
            <a:endParaRPr lang="cs-CZ" dirty="0">
              <a:latin typeface="AkkuratLightProRegular" panose="02000503030000020004" pitchFamily="50" charset="0"/>
            </a:endParaRPr>
          </a:p>
        </p:txBody>
      </p:sp>
      <p:sp>
        <p:nvSpPr>
          <p:cNvPr id="8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29845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28C00"/>
              </a:buClr>
              <a:buSzTx/>
              <a:buFont typeface="AkkuratLightProRegular" panose="02000503030000020004" pitchFamily="50" charset="0"/>
              <a:buChar char="»"/>
              <a:tabLst/>
              <a:defRPr/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28C00"/>
              </a:buClr>
              <a:buSzTx/>
              <a:buFont typeface="AkkuratLightProRegular" panose="02000503030000020004" pitchFamily="50" charset="0"/>
              <a:buChar char="»"/>
              <a:tabLst/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>
              <a:buClr>
                <a:srgbClr val="F28C00"/>
              </a:buClr>
              <a:buFont typeface="AkkuratLightProRegular" panose="02000503030000020004" pitchFamily="50" charset="0"/>
              <a:buChar char="»"/>
            </a:pPr>
            <a:r>
              <a:rPr lang="cs-CZ" dirty="0">
                <a:latin typeface="AkkuratLightProRegular" panose="02000503030000020004" pitchFamily="50" charset="0"/>
              </a:rPr>
              <a:t>První úroveň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28C00"/>
              </a:buClr>
              <a:buSzTx/>
              <a:buFont typeface="AkkuratLightProRegular" panose="02000503030000020004" pitchFamily="50" charset="0"/>
              <a:buChar char="»"/>
              <a:tabLst/>
              <a:defRPr/>
            </a:pPr>
            <a:r>
              <a:rPr lang="cs-CZ" dirty="0">
                <a:latin typeface="AkkuratLightProRegular" panose="02000503030000020004" pitchFamily="50" charset="0"/>
              </a:rPr>
              <a:t>Druhá úroveň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28C00"/>
              </a:buClr>
              <a:buSzTx/>
              <a:buFont typeface="AkkuratLightProRegular" panose="02000503030000020004" pitchFamily="50" charset="0"/>
              <a:buChar char="»"/>
              <a:tabLst/>
              <a:defRPr/>
            </a:pPr>
            <a:r>
              <a:rPr lang="cs-CZ" dirty="0">
                <a:latin typeface="AkkuratLightProRegular" panose="02000503030000020004" pitchFamily="50" charset="0"/>
              </a:rPr>
              <a:t>Třetí úroveň</a:t>
            </a:r>
          </a:p>
        </p:txBody>
      </p:sp>
      <p:sp>
        <p:nvSpPr>
          <p:cNvPr id="9" name="Obdélník 8"/>
          <p:cNvSpPr/>
          <p:nvPr userDrawn="1"/>
        </p:nvSpPr>
        <p:spPr>
          <a:xfrm>
            <a:off x="0" y="0"/>
            <a:ext cx="12192000" cy="575945"/>
          </a:xfrm>
          <a:prstGeom prst="rect">
            <a:avLst/>
          </a:prstGeom>
          <a:solidFill>
            <a:srgbClr val="F28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  <p:sp>
        <p:nvSpPr>
          <p:cNvPr id="10" name="Textové pole 79"/>
          <p:cNvSpPr txBox="1"/>
          <p:nvPr userDrawn="1"/>
        </p:nvSpPr>
        <p:spPr>
          <a:xfrm>
            <a:off x="5156462" y="4943"/>
            <a:ext cx="6745997" cy="57594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Bef>
                <a:spcPts val="400"/>
              </a:spcBef>
              <a:spcAft>
                <a:spcPts val="0"/>
              </a:spcAft>
            </a:pPr>
            <a:r>
              <a:rPr lang="cs-CZ" sz="2000" noProof="0" dirty="0">
                <a:solidFill>
                  <a:srgbClr val="FFFFFF"/>
                </a:solidFill>
                <a:effectLst/>
                <a:latin typeface="AkkuratLightProRegular" panose="02000503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Inteligentní dopravní systémy</a:t>
            </a:r>
          </a:p>
        </p:txBody>
      </p:sp>
      <p:pic>
        <p:nvPicPr>
          <p:cNvPr id="11" name="Obrázek 10"/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685" y="153034"/>
            <a:ext cx="1363980" cy="26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036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"/>
          <p:cNvSpPr>
            <a:spLocks noGrp="1"/>
          </p:cNvSpPr>
          <p:nvPr>
            <p:ph type="title"/>
          </p:nvPr>
        </p:nvSpPr>
        <p:spPr>
          <a:xfrm>
            <a:off x="838200" y="580888"/>
            <a:ext cx="10515600" cy="1109800"/>
          </a:xfrm>
          <a:prstGeom prst="rect">
            <a:avLst/>
          </a:prstGeom>
        </p:spPr>
        <p:txBody>
          <a:bodyPr anchor="ctr"/>
          <a:lstStyle/>
          <a:p>
            <a:r>
              <a:rPr lang="cs-CZ">
                <a:latin typeface="AkkuratLightProRegular" panose="02000503030000020004" pitchFamily="50" charset="0"/>
              </a:rPr>
              <a:t>Kliknutím lze upravit styl.</a:t>
            </a:r>
            <a:endParaRPr lang="cs-CZ" dirty="0">
              <a:latin typeface="AkkuratLightProRegular" panose="02000503030000020004" pitchFamily="50" charset="0"/>
            </a:endParaRPr>
          </a:p>
        </p:txBody>
      </p:sp>
      <p:sp>
        <p:nvSpPr>
          <p:cNvPr id="15" name="Obdélník 14"/>
          <p:cNvSpPr/>
          <p:nvPr userDrawn="1"/>
        </p:nvSpPr>
        <p:spPr>
          <a:xfrm>
            <a:off x="0" y="0"/>
            <a:ext cx="12192000" cy="575945"/>
          </a:xfrm>
          <a:prstGeom prst="rect">
            <a:avLst/>
          </a:prstGeom>
          <a:solidFill>
            <a:srgbClr val="F28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  <p:sp>
        <p:nvSpPr>
          <p:cNvPr id="16" name="Textové pole 79"/>
          <p:cNvSpPr txBox="1"/>
          <p:nvPr userDrawn="1"/>
        </p:nvSpPr>
        <p:spPr>
          <a:xfrm>
            <a:off x="5156462" y="4943"/>
            <a:ext cx="6745997" cy="57594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Bef>
                <a:spcPts val="400"/>
              </a:spcBef>
              <a:spcAft>
                <a:spcPts val="0"/>
              </a:spcAft>
            </a:pPr>
            <a:r>
              <a:rPr lang="cs-CZ" sz="2000" noProof="0" dirty="0">
                <a:solidFill>
                  <a:srgbClr val="FFFFFF"/>
                </a:solidFill>
                <a:effectLst/>
                <a:latin typeface="AkkuratLightProRegular" panose="02000503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Inteligentní dopravní systémy</a:t>
            </a:r>
          </a:p>
        </p:txBody>
      </p:sp>
      <p:pic>
        <p:nvPicPr>
          <p:cNvPr id="17" name="Obrázek 16"/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685" y="153034"/>
            <a:ext cx="1363980" cy="269875"/>
          </a:xfrm>
          <a:prstGeom prst="rect">
            <a:avLst/>
          </a:prstGeom>
        </p:spPr>
      </p:pic>
      <p:sp>
        <p:nvSpPr>
          <p:cNvPr id="21" name="Zástupný symbol pro obsah 2"/>
          <p:cNvSpPr>
            <a:spLocks noGrp="1"/>
          </p:cNvSpPr>
          <p:nvPr>
            <p:ph idx="10" hasCustomPrompt="1"/>
          </p:nvPr>
        </p:nvSpPr>
        <p:spPr>
          <a:xfrm>
            <a:off x="838200" y="1825625"/>
            <a:ext cx="5181600" cy="429845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28C00"/>
              </a:buClr>
              <a:buSzTx/>
              <a:buFont typeface="AkkuratLightProRegular" panose="02000503030000020004" pitchFamily="50" charset="0"/>
              <a:buChar char="»"/>
              <a:tabLst/>
              <a:defRPr/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28C00"/>
              </a:buClr>
              <a:buSzTx/>
              <a:buFont typeface="AkkuratLightProRegular" panose="02000503030000020004" pitchFamily="50" charset="0"/>
              <a:buChar char="»"/>
              <a:tabLst/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>
              <a:buClr>
                <a:srgbClr val="F28C00"/>
              </a:buClr>
              <a:buFont typeface="AkkuratLightProRegular" panose="02000503030000020004" pitchFamily="50" charset="0"/>
              <a:buChar char="»"/>
            </a:pPr>
            <a:r>
              <a:rPr lang="cs-CZ" dirty="0">
                <a:latin typeface="AkkuratLightProRegular" panose="02000503030000020004" pitchFamily="50" charset="0"/>
              </a:rPr>
              <a:t>První úroveň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28C00"/>
              </a:buClr>
              <a:buSzTx/>
              <a:buFont typeface="AkkuratLightProRegular" panose="02000503030000020004" pitchFamily="50" charset="0"/>
              <a:buChar char="»"/>
              <a:tabLst/>
              <a:defRPr/>
            </a:pPr>
            <a:r>
              <a:rPr lang="cs-CZ" dirty="0">
                <a:latin typeface="AkkuratLightProRegular" panose="02000503030000020004" pitchFamily="50" charset="0"/>
              </a:rPr>
              <a:t>Druhá úroveň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28C00"/>
              </a:buClr>
              <a:buSzTx/>
              <a:buFont typeface="AkkuratLightProRegular" panose="02000503030000020004" pitchFamily="50" charset="0"/>
              <a:buChar char="»"/>
              <a:tabLst/>
              <a:defRPr/>
            </a:pPr>
            <a:r>
              <a:rPr lang="cs-CZ" dirty="0">
                <a:latin typeface="AkkuratLightProRegular" panose="02000503030000020004" pitchFamily="50" charset="0"/>
              </a:rPr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11" hasCustomPrompt="1"/>
          </p:nvPr>
        </p:nvSpPr>
        <p:spPr>
          <a:xfrm>
            <a:off x="6172200" y="1825624"/>
            <a:ext cx="5181600" cy="429845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28C00"/>
              </a:buClr>
              <a:buSzTx/>
              <a:buFont typeface="AkkuratLightProRegular" panose="02000503030000020004" pitchFamily="50" charset="0"/>
              <a:buChar char="»"/>
              <a:tabLst/>
              <a:defRPr/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28C00"/>
              </a:buClr>
              <a:buSzTx/>
              <a:buFont typeface="AkkuratLightProRegular" panose="02000503030000020004" pitchFamily="50" charset="0"/>
              <a:buChar char="»"/>
              <a:tabLst/>
              <a:defRPr lang="cs-CZ" dirty="0" smtClean="0"/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28C00"/>
              </a:buClr>
              <a:buSzTx/>
              <a:buFont typeface="AkkuratLightProRegular" panose="02000503030000020004" pitchFamily="50" charset="0"/>
              <a:buChar char="»"/>
              <a:tabLst/>
              <a:defRPr baseline="0"/>
            </a:lvl4pPr>
            <a:lvl5pPr>
              <a:defRPr/>
            </a:lvl5pPr>
            <a:lvl6pPr>
              <a:defRPr/>
            </a:lvl6pPr>
          </a:lstStyle>
          <a:p>
            <a:pPr>
              <a:buClr>
                <a:srgbClr val="F28C00"/>
              </a:buClr>
              <a:buFont typeface="AkkuratLightProRegular" panose="02000503030000020004" pitchFamily="50" charset="0"/>
              <a:buChar char="»"/>
            </a:pPr>
            <a:r>
              <a:rPr lang="cs-CZ" dirty="0">
                <a:latin typeface="AkkuratLightProRegular" panose="02000503030000020004" pitchFamily="50" charset="0"/>
              </a:rPr>
              <a:t>První úroveň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28C00"/>
              </a:buClr>
              <a:buSzTx/>
              <a:buFont typeface="AkkuratLightProRegular" panose="02000503030000020004" pitchFamily="50" charset="0"/>
              <a:buChar char="»"/>
              <a:tabLst/>
              <a:defRPr/>
            </a:pPr>
            <a:r>
              <a:rPr lang="cs-CZ" dirty="0">
                <a:latin typeface="AkkuratLightProRegular" panose="02000503030000020004" pitchFamily="50" charset="0"/>
              </a:rPr>
              <a:t>Druhá úroveň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28C00"/>
              </a:buClr>
              <a:buSzTx/>
              <a:buFont typeface="AkkuratLightProRegular" panose="02000503030000020004" pitchFamily="50" charset="0"/>
              <a:buChar char="»"/>
              <a:tabLst/>
              <a:defRPr/>
            </a:pPr>
            <a:r>
              <a:rPr lang="cs-CZ" dirty="0">
                <a:latin typeface="AkkuratLightProRegular" panose="02000503030000020004" pitchFamily="50" charset="0"/>
              </a:rPr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2094259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46137" y="1700213"/>
            <a:ext cx="5173663" cy="804861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0">
                <a:latin typeface="AkkuratProRegular" panose="02000503030000020004" pitchFamily="50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700213"/>
            <a:ext cx="5181600" cy="80486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0">
                <a:latin typeface="AkkuratProRegular" panose="02000503030000020004" pitchFamily="50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838200" y="580888"/>
            <a:ext cx="10515600" cy="1109800"/>
          </a:xfrm>
          <a:prstGeom prst="rect">
            <a:avLst/>
          </a:prstGeom>
        </p:spPr>
        <p:txBody>
          <a:bodyPr anchor="ctr"/>
          <a:lstStyle/>
          <a:p>
            <a:r>
              <a:rPr lang="cs-CZ">
                <a:latin typeface="AkkuratLightProRegular" panose="02000503030000020004" pitchFamily="50" charset="0"/>
              </a:rPr>
              <a:t>Kliknutím lze upravit styl.</a:t>
            </a:r>
            <a:endParaRPr lang="cs-CZ" dirty="0">
              <a:latin typeface="AkkuratLightProRegular" panose="02000503030000020004" pitchFamily="50" charset="0"/>
            </a:endParaRPr>
          </a:p>
        </p:txBody>
      </p:sp>
      <p:sp>
        <p:nvSpPr>
          <p:cNvPr id="11" name="Obdélník 10"/>
          <p:cNvSpPr/>
          <p:nvPr userDrawn="1"/>
        </p:nvSpPr>
        <p:spPr>
          <a:xfrm>
            <a:off x="0" y="0"/>
            <a:ext cx="12192000" cy="575945"/>
          </a:xfrm>
          <a:prstGeom prst="rect">
            <a:avLst/>
          </a:prstGeom>
          <a:solidFill>
            <a:srgbClr val="F28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  <p:sp>
        <p:nvSpPr>
          <p:cNvPr id="12" name="Textové pole 79"/>
          <p:cNvSpPr txBox="1"/>
          <p:nvPr userDrawn="1"/>
        </p:nvSpPr>
        <p:spPr>
          <a:xfrm>
            <a:off x="5156462" y="4943"/>
            <a:ext cx="6745997" cy="57594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Bef>
                <a:spcPts val="400"/>
              </a:spcBef>
              <a:spcAft>
                <a:spcPts val="0"/>
              </a:spcAft>
            </a:pPr>
            <a:r>
              <a:rPr lang="cs-CZ" sz="2000" noProof="0" dirty="0">
                <a:solidFill>
                  <a:srgbClr val="FFFFFF"/>
                </a:solidFill>
                <a:effectLst/>
                <a:latin typeface="AkkuratLightProRegular" panose="02000503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Inteligentní dopravní systémy</a:t>
            </a:r>
          </a:p>
        </p:txBody>
      </p:sp>
      <p:pic>
        <p:nvPicPr>
          <p:cNvPr id="13" name="Obrázek 12"/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685" y="153034"/>
            <a:ext cx="1363980" cy="269875"/>
          </a:xfrm>
          <a:prstGeom prst="rect">
            <a:avLst/>
          </a:prstGeom>
        </p:spPr>
      </p:pic>
      <p:sp>
        <p:nvSpPr>
          <p:cNvPr id="17" name="Zástupný symbol pro obsah 2"/>
          <p:cNvSpPr>
            <a:spLocks noGrp="1"/>
          </p:cNvSpPr>
          <p:nvPr>
            <p:ph idx="10" hasCustomPrompt="1"/>
          </p:nvPr>
        </p:nvSpPr>
        <p:spPr>
          <a:xfrm>
            <a:off x="838200" y="2505075"/>
            <a:ext cx="5181600" cy="361900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28C00"/>
              </a:buClr>
              <a:buSzTx/>
              <a:buFont typeface="AkkuratLightProRegular" panose="02000503030000020004" pitchFamily="50" charset="0"/>
              <a:buChar char="»"/>
              <a:tabLst/>
              <a:defRPr/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28C00"/>
              </a:buClr>
              <a:buSzTx/>
              <a:buFont typeface="AkkuratLightProRegular" panose="02000503030000020004" pitchFamily="50" charset="0"/>
              <a:buChar char="»"/>
              <a:tabLst/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>
              <a:buClr>
                <a:srgbClr val="F28C00"/>
              </a:buClr>
              <a:buFont typeface="AkkuratLightProRegular" panose="02000503030000020004" pitchFamily="50" charset="0"/>
              <a:buChar char="»"/>
            </a:pPr>
            <a:r>
              <a:rPr lang="cs-CZ" dirty="0">
                <a:latin typeface="AkkuratLightProRegular" panose="02000503030000020004" pitchFamily="50" charset="0"/>
              </a:rPr>
              <a:t>První úroveň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28C00"/>
              </a:buClr>
              <a:buSzTx/>
              <a:buFont typeface="AkkuratLightProRegular" panose="02000503030000020004" pitchFamily="50" charset="0"/>
              <a:buChar char="»"/>
              <a:tabLst/>
              <a:defRPr/>
            </a:pPr>
            <a:r>
              <a:rPr lang="cs-CZ" dirty="0">
                <a:latin typeface="AkkuratLightProRegular" panose="02000503030000020004" pitchFamily="50" charset="0"/>
              </a:rPr>
              <a:t>Druhá úroveň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28C00"/>
              </a:buClr>
              <a:buSzTx/>
              <a:buFont typeface="AkkuratLightProRegular" panose="02000503030000020004" pitchFamily="50" charset="0"/>
              <a:buChar char="»"/>
              <a:tabLst/>
              <a:defRPr/>
            </a:pPr>
            <a:r>
              <a:rPr lang="cs-CZ" dirty="0">
                <a:latin typeface="AkkuratLightProRegular" panose="02000503030000020004" pitchFamily="50" charset="0"/>
              </a:rPr>
              <a:t>Třetí úroveň</a:t>
            </a:r>
          </a:p>
        </p:txBody>
      </p:sp>
      <p:sp>
        <p:nvSpPr>
          <p:cNvPr id="18" name="Zástupný symbol pro obsah 2"/>
          <p:cNvSpPr>
            <a:spLocks noGrp="1"/>
          </p:cNvSpPr>
          <p:nvPr>
            <p:ph idx="11" hasCustomPrompt="1"/>
          </p:nvPr>
        </p:nvSpPr>
        <p:spPr>
          <a:xfrm>
            <a:off x="6172200" y="2505075"/>
            <a:ext cx="5181600" cy="3619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28C00"/>
              </a:buClr>
              <a:buSzTx/>
              <a:buFont typeface="AkkuratLightProRegular" panose="02000503030000020004" pitchFamily="50" charset="0"/>
              <a:buChar char="»"/>
              <a:tabLst/>
              <a:defRPr/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28C00"/>
              </a:buClr>
              <a:buSzTx/>
              <a:buFont typeface="AkkuratLightProRegular" panose="02000503030000020004" pitchFamily="50" charset="0"/>
              <a:buChar char="»"/>
              <a:tabLst/>
              <a:defRPr lang="cs-CZ" dirty="0" smtClean="0"/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28C00"/>
              </a:buClr>
              <a:buSzTx/>
              <a:buFont typeface="AkkuratLightProRegular" panose="02000503030000020004" pitchFamily="50" charset="0"/>
              <a:buChar char="»"/>
              <a:tabLst/>
              <a:defRPr baseline="0"/>
            </a:lvl4pPr>
            <a:lvl5pPr>
              <a:defRPr/>
            </a:lvl5pPr>
            <a:lvl6pPr>
              <a:defRPr/>
            </a:lvl6pPr>
          </a:lstStyle>
          <a:p>
            <a:pPr>
              <a:buClr>
                <a:srgbClr val="F28C00"/>
              </a:buClr>
              <a:buFont typeface="AkkuratLightProRegular" panose="02000503030000020004" pitchFamily="50" charset="0"/>
              <a:buChar char="»"/>
            </a:pPr>
            <a:r>
              <a:rPr lang="cs-CZ" dirty="0">
                <a:latin typeface="AkkuratLightProRegular" panose="02000503030000020004" pitchFamily="50" charset="0"/>
              </a:rPr>
              <a:t>První úroveň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28C00"/>
              </a:buClr>
              <a:buSzTx/>
              <a:buFont typeface="AkkuratLightProRegular" panose="02000503030000020004" pitchFamily="50" charset="0"/>
              <a:buChar char="»"/>
              <a:tabLst/>
              <a:defRPr/>
            </a:pPr>
            <a:r>
              <a:rPr lang="cs-CZ" dirty="0">
                <a:latin typeface="AkkuratLightProRegular" panose="02000503030000020004" pitchFamily="50" charset="0"/>
              </a:rPr>
              <a:t>Druhá úroveň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28C00"/>
              </a:buClr>
              <a:buSzTx/>
              <a:buFont typeface="AkkuratLightProRegular" panose="02000503030000020004" pitchFamily="50" charset="0"/>
              <a:buChar char="»"/>
              <a:tabLst/>
              <a:defRPr/>
            </a:pPr>
            <a:r>
              <a:rPr lang="cs-CZ" dirty="0">
                <a:latin typeface="AkkuratLightProRegular" panose="02000503030000020004" pitchFamily="50" charset="0"/>
              </a:rPr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1349856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ové pole 79"/>
          <p:cNvSpPr txBox="1"/>
          <p:nvPr/>
        </p:nvSpPr>
        <p:spPr>
          <a:xfrm>
            <a:off x="5156462" y="4943"/>
            <a:ext cx="6745997" cy="57594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Bef>
                <a:spcPts val="400"/>
              </a:spcBef>
              <a:spcAft>
                <a:spcPts val="0"/>
              </a:spcAft>
            </a:pPr>
            <a:r>
              <a:rPr lang="cs-CZ" sz="2000" noProof="0" dirty="0">
                <a:solidFill>
                  <a:srgbClr val="FFFFFF"/>
                </a:solidFill>
                <a:effectLst/>
                <a:latin typeface="AkkuratLightProRegular" panose="02000503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Inteligentní dopravní systémy</a:t>
            </a:r>
          </a:p>
        </p:txBody>
      </p:sp>
      <p:sp>
        <p:nvSpPr>
          <p:cNvPr id="16" name="Obdélník 15"/>
          <p:cNvSpPr/>
          <p:nvPr/>
        </p:nvSpPr>
        <p:spPr>
          <a:xfrm>
            <a:off x="0" y="6282055"/>
            <a:ext cx="12192000" cy="575945"/>
          </a:xfrm>
          <a:prstGeom prst="rect">
            <a:avLst/>
          </a:prstGeom>
          <a:solidFill>
            <a:srgbClr val="706F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  <p:pic>
        <p:nvPicPr>
          <p:cNvPr id="15" name="Obrázek 14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685" y="153034"/>
            <a:ext cx="1363980" cy="269875"/>
          </a:xfrm>
          <a:prstGeom prst="rect">
            <a:avLst/>
          </a:prstGeom>
        </p:spPr>
      </p:pic>
      <p:sp>
        <p:nvSpPr>
          <p:cNvPr id="18" name="Obdélník 17"/>
          <p:cNvSpPr/>
          <p:nvPr/>
        </p:nvSpPr>
        <p:spPr>
          <a:xfrm>
            <a:off x="8210745" y="6431527"/>
            <a:ext cx="3691715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/>
            <a:r>
              <a:rPr lang="cs-CZ" sz="1200" baseline="0" dirty="0">
                <a:solidFill>
                  <a:schemeClr val="bg1"/>
                </a:solidFill>
                <a:latin typeface="AkkuratLightProRegular" panose="02000503030000020004" pitchFamily="50" charset="0"/>
              </a:rPr>
              <a:t> </a:t>
            </a:r>
            <a:fld id="{1DD6F392-BBC1-4B5A-B7AF-F6837E70E37B}" type="slidenum">
              <a:rPr lang="cs-CZ" sz="1200" baseline="0" smtClean="0">
                <a:solidFill>
                  <a:schemeClr val="bg1"/>
                </a:solidFill>
                <a:latin typeface="AkkuratLightProRegular" panose="02000503030000020004" pitchFamily="50" charset="0"/>
              </a:rPr>
              <a:t>‹#›</a:t>
            </a:fld>
            <a:endParaRPr lang="cs-CZ" sz="1200" dirty="0">
              <a:solidFill>
                <a:schemeClr val="bg1"/>
              </a:solidFill>
              <a:latin typeface="AkkuratLightProRegular" panose="02000503030000020004" pitchFamily="50" charset="0"/>
            </a:endParaRPr>
          </a:p>
        </p:txBody>
      </p:sp>
      <p:sp>
        <p:nvSpPr>
          <p:cNvPr id="20" name="Textové pole 79"/>
          <p:cNvSpPr txBox="1"/>
          <p:nvPr/>
        </p:nvSpPr>
        <p:spPr>
          <a:xfrm>
            <a:off x="5156462" y="4943"/>
            <a:ext cx="6745997" cy="57594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Bef>
                <a:spcPts val="400"/>
              </a:spcBef>
              <a:spcAft>
                <a:spcPts val="0"/>
              </a:spcAft>
            </a:pPr>
            <a:r>
              <a:rPr lang="cs-CZ" sz="2000" noProof="0" dirty="0">
                <a:solidFill>
                  <a:srgbClr val="706F6F"/>
                </a:solidFill>
                <a:effectLst/>
                <a:latin typeface="AkkuratLightProRegular" panose="02000503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Systémy pro monitorování dopravy</a:t>
            </a:r>
          </a:p>
        </p:txBody>
      </p:sp>
      <p:pic>
        <p:nvPicPr>
          <p:cNvPr id="21" name="Obrázek 20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685" y="153784"/>
            <a:ext cx="1363980" cy="268375"/>
          </a:xfrm>
          <a:prstGeom prst="rect">
            <a:avLst/>
          </a:prstGeom>
        </p:spPr>
      </p:pic>
      <p:grpSp>
        <p:nvGrpSpPr>
          <p:cNvPr id="27" name="Skupina 26"/>
          <p:cNvGrpSpPr/>
          <p:nvPr/>
        </p:nvGrpSpPr>
        <p:grpSpPr>
          <a:xfrm>
            <a:off x="273685" y="6431526"/>
            <a:ext cx="8140424" cy="277000"/>
            <a:chOff x="273685" y="6431526"/>
            <a:chExt cx="8140424" cy="277000"/>
          </a:xfrm>
        </p:grpSpPr>
        <p:sp>
          <p:nvSpPr>
            <p:cNvPr id="25" name="Obdélník 24"/>
            <p:cNvSpPr/>
            <p:nvPr userDrawn="1"/>
          </p:nvSpPr>
          <p:spPr>
            <a:xfrm>
              <a:off x="1886114" y="6431526"/>
              <a:ext cx="6527995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r>
                <a:rPr lang="cs-CZ" sz="1200" dirty="0">
                  <a:solidFill>
                    <a:schemeClr val="bg1"/>
                  </a:solidFill>
                  <a:latin typeface="AkkuratLightProRegular" panose="02000503030000020004" pitchFamily="50" charset="0"/>
                </a:rPr>
                <a:t>CAMEA Technology, a. s.  Všechna práva vyhrazena. Specifikace mohou být změněny.</a:t>
              </a:r>
            </a:p>
          </p:txBody>
        </p:sp>
        <p:sp>
          <p:nvSpPr>
            <p:cNvPr id="24" name="Obdélník 23"/>
            <p:cNvSpPr/>
            <p:nvPr userDrawn="1"/>
          </p:nvSpPr>
          <p:spPr>
            <a:xfrm>
              <a:off x="273685" y="6431527"/>
              <a:ext cx="1409065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r>
                <a:rPr lang="cs-CZ" sz="1200" dirty="0">
                  <a:solidFill>
                    <a:schemeClr val="bg1"/>
                  </a:solidFill>
                  <a:latin typeface="AkkuratLightProRegular" panose="02000503030000020004" pitchFamily="50" charset="0"/>
                </a:rPr>
                <a:t>www.camea.cz ©</a:t>
              </a:r>
            </a:p>
          </p:txBody>
        </p:sp>
      </p:grpSp>
      <p:sp>
        <p:nvSpPr>
          <p:cNvPr id="28" name="Zástupný symbol pro text 27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</p:txBody>
      </p:sp>
      <p:sp>
        <p:nvSpPr>
          <p:cNvPr id="30" name="Obdélník 29"/>
          <p:cNvSpPr/>
          <p:nvPr/>
        </p:nvSpPr>
        <p:spPr>
          <a:xfrm>
            <a:off x="628494" y="6432978"/>
            <a:ext cx="1409065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/>
            <a:r>
              <a:rPr lang="cs-CZ" sz="1200" dirty="0">
                <a:solidFill>
                  <a:schemeClr val="bg1"/>
                </a:solidFill>
                <a:latin typeface="AkkuratLightProRegular" panose="02000503030000020004" pitchFamily="50" charset="0"/>
              </a:rPr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3984890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kkuratLightProRegular" panose="02000503030000020004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F28C00"/>
        </a:buClr>
        <a:buFont typeface="AkkuratLightProRegular" panose="02000503030000020004" pitchFamily="50" charset="0"/>
        <a:buChar char="»"/>
        <a:defRPr sz="2800" kern="1200">
          <a:solidFill>
            <a:schemeClr val="tx1"/>
          </a:solidFill>
          <a:latin typeface="AkkuratLightProRegular" panose="02000503030000020004" pitchFamily="50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28C00"/>
        </a:buClr>
        <a:buFont typeface="AkkuratLightProRegular" panose="02000503030000020004" pitchFamily="50" charset="0"/>
        <a:buChar char="»"/>
        <a:defRPr sz="2400" kern="1200">
          <a:solidFill>
            <a:schemeClr val="tx1"/>
          </a:solidFill>
          <a:latin typeface="AkkuratLightProRegular" panose="02000503030000020004" pitchFamily="50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28C00"/>
        </a:buClr>
        <a:buFont typeface="AkkuratLightProRegular" panose="02000503030000020004" pitchFamily="50" charset="0"/>
        <a:buChar char="»"/>
        <a:defRPr sz="2000" kern="1200">
          <a:solidFill>
            <a:schemeClr val="tx1"/>
          </a:solidFill>
          <a:latin typeface="AkkuratLightProRegular" panose="02000503030000020004" pitchFamily="50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28C00"/>
        </a:buClr>
        <a:buFont typeface="AkkuratLightProRegular" panose="02000503030000020004" pitchFamily="50" charset="0"/>
        <a:buChar char="»"/>
        <a:defRPr sz="1800" kern="1200">
          <a:solidFill>
            <a:schemeClr val="tx1"/>
          </a:solidFill>
          <a:latin typeface="AkkuratLightProRegular" panose="02000503030000020004" pitchFamily="50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28C00"/>
        </a:buClr>
        <a:buFont typeface="AkkuratLightProRegular" panose="02000503030000020004" pitchFamily="50" charset="0"/>
        <a:buChar char="»"/>
        <a:defRPr sz="1800" kern="1200">
          <a:solidFill>
            <a:schemeClr val="tx1"/>
          </a:solidFill>
          <a:latin typeface="AkkuratLightProRegular" panose="02000503030000020004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rmy.wikipedia.org/wiki/Chitro:Yes_check.svg" TargetMode="External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hyperlink" Target="http://commons.wikimedia.org/wiki/File:Red_Gallardo.svg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mapy.cz/s/mekekehapo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86895" y="2080557"/>
            <a:ext cx="11003916" cy="1383970"/>
          </a:xfrm>
        </p:spPr>
        <p:txBody>
          <a:bodyPr/>
          <a:lstStyle/>
          <a:p>
            <a:pPr algn="ctr"/>
            <a:r>
              <a:rPr lang="cs-CZ" dirty="0"/>
              <a:t>Snižování rychlosti pomocí represivních systémů v praxi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0" y="4400357"/>
            <a:ext cx="9144000" cy="1655762"/>
          </a:xfrm>
        </p:spPr>
        <p:txBody>
          <a:bodyPr/>
          <a:lstStyle/>
          <a:p>
            <a:endParaRPr lang="cs-CZ" altLang="cs-CZ" dirty="0"/>
          </a:p>
          <a:p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2592307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559324" y="580888"/>
            <a:ext cx="11488132" cy="1109800"/>
          </a:xfrm>
        </p:spPr>
        <p:txBody>
          <a:bodyPr/>
          <a:lstStyle/>
          <a:p>
            <a:r>
              <a:rPr lang="cs-CZ" dirty="0"/>
              <a:t>MUR</a:t>
            </a:r>
            <a:br>
              <a:rPr lang="cs-CZ" dirty="0"/>
            </a:br>
            <a:r>
              <a:rPr lang="cs-CZ" dirty="0"/>
              <a:t> I/6 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0"/>
          </p:nvPr>
        </p:nvSpPr>
        <p:spPr>
          <a:xfrm>
            <a:off x="499622" y="1570009"/>
            <a:ext cx="11133054" cy="4606504"/>
          </a:xfrm>
        </p:spPr>
        <p:txBody>
          <a:bodyPr/>
          <a:lstStyle/>
          <a:p>
            <a:pPr lvl="1"/>
            <a:endParaRPr lang="cs-CZ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F1EA87E-27D2-70C0-2D75-C1764C0F89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714"/>
            <a:ext cx="12192000" cy="6696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9387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179294" y="580887"/>
            <a:ext cx="1963271" cy="3184289"/>
          </a:xfrm>
        </p:spPr>
        <p:txBody>
          <a:bodyPr/>
          <a:lstStyle/>
          <a:p>
            <a:pPr algn="ctr"/>
            <a:r>
              <a:rPr lang="cs-CZ" dirty="0"/>
              <a:t>MUR I/23 </a:t>
            </a:r>
            <a:br>
              <a:rPr lang="cs-CZ" dirty="0"/>
            </a:br>
            <a:r>
              <a:rPr lang="cs-CZ" dirty="0"/>
              <a:t>x </a:t>
            </a:r>
            <a:br>
              <a:rPr lang="cs-CZ" dirty="0"/>
            </a:br>
            <a:r>
              <a:rPr lang="cs-CZ" dirty="0"/>
              <a:t>II/602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F88FED2F-3241-A651-8931-8AC62FEF03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1" t="1838" b="1324"/>
          <a:stretch/>
        </p:blipFill>
        <p:spPr>
          <a:xfrm>
            <a:off x="2277035" y="580887"/>
            <a:ext cx="9914965" cy="568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4812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D01FB1-0553-2BE3-3006-B22076E90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DJČ a MOR Ústí n. L. – Masarykova x </a:t>
            </a:r>
            <a:r>
              <a:rPr lang="cs-CZ" dirty="0" err="1"/>
              <a:t>Sadvá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D13FE12E-2DA2-D119-B312-21F4083961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974" r="1282" b="16497"/>
          <a:stretch/>
        </p:blipFill>
        <p:spPr>
          <a:xfrm>
            <a:off x="229014" y="1371600"/>
            <a:ext cx="11583542" cy="4905512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26939857-96BF-1027-131F-FFDB4BCDC8D4}"/>
              </a:ext>
            </a:extLst>
          </p:cNvPr>
          <p:cNvSpPr/>
          <p:nvPr/>
        </p:nvSpPr>
        <p:spPr>
          <a:xfrm>
            <a:off x="307910" y="4525347"/>
            <a:ext cx="5094514" cy="17517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Detekce přestupků již cca 10 let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Rekonstrukce na podzim 2022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51DA602C-DDE9-10A4-388B-A6E3A69D5438}"/>
              </a:ext>
            </a:extLst>
          </p:cNvPr>
          <p:cNvSpPr/>
          <p:nvPr/>
        </p:nvSpPr>
        <p:spPr>
          <a:xfrm>
            <a:off x="787089" y="1679510"/>
            <a:ext cx="1573764" cy="65314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Přehledová kamera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069F9F36-9E7F-84FF-748E-F942FBECB6E8}"/>
              </a:ext>
            </a:extLst>
          </p:cNvPr>
          <p:cNvSpPr/>
          <p:nvPr/>
        </p:nvSpPr>
        <p:spPr>
          <a:xfrm>
            <a:off x="9780036" y="1703129"/>
            <a:ext cx="1573764" cy="65314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Přehledová kamera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8785CDEA-7179-7E52-E0FD-99F635C90491}"/>
              </a:ext>
            </a:extLst>
          </p:cNvPr>
          <p:cNvSpPr/>
          <p:nvPr/>
        </p:nvSpPr>
        <p:spPr>
          <a:xfrm>
            <a:off x="8010330" y="1711917"/>
            <a:ext cx="1573764" cy="65314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Technologický bod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F2F72BF7-4158-5218-8655-641B179D22A3}"/>
              </a:ext>
            </a:extLst>
          </p:cNvPr>
          <p:cNvSpPr/>
          <p:nvPr/>
        </p:nvSpPr>
        <p:spPr>
          <a:xfrm>
            <a:off x="6167535" y="1703129"/>
            <a:ext cx="1744824" cy="65314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Detailová kamera a radar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893BF1B7-E0D5-2AAB-85A0-03EC19D91BCD}"/>
              </a:ext>
            </a:extLst>
          </p:cNvPr>
          <p:cNvSpPr/>
          <p:nvPr/>
        </p:nvSpPr>
        <p:spPr>
          <a:xfrm>
            <a:off x="3245706" y="1711917"/>
            <a:ext cx="1744824" cy="65314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Detailová kamera a radar</a:t>
            </a:r>
          </a:p>
        </p:txBody>
      </p:sp>
    </p:spTree>
    <p:extLst>
      <p:ext uri="{BB962C8B-B14F-4D97-AF65-F5344CB8AC3E}">
        <p14:creationId xmlns:p14="http://schemas.microsoft.com/office/powerpoint/2010/main" val="19394018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D01FB1-0553-2BE3-3006-B22076E90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DJČ a MOR Ústí n. L. – Masarykova x Sadová</a:t>
            </a:r>
          </a:p>
        </p:txBody>
      </p:sp>
      <p:graphicFrame>
        <p:nvGraphicFramePr>
          <p:cNvPr id="3" name="Graf 2">
            <a:extLst>
              <a:ext uri="{FF2B5EF4-FFF2-40B4-BE49-F238E27FC236}">
                <a16:creationId xmlns:a16="http://schemas.microsoft.com/office/drawing/2014/main" id="{3040F6A4-5FCA-20CD-60DF-907B3224C0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6267142"/>
              </p:ext>
            </p:extLst>
          </p:nvPr>
        </p:nvGraphicFramePr>
        <p:xfrm>
          <a:off x="373225" y="1363038"/>
          <a:ext cx="11277794" cy="4914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179719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559324" y="580888"/>
            <a:ext cx="11488132" cy="1109800"/>
          </a:xfrm>
        </p:spPr>
        <p:txBody>
          <a:bodyPr/>
          <a:lstStyle/>
          <a:p>
            <a:r>
              <a:rPr lang="cs-CZ" dirty="0"/>
              <a:t>MUR – Tunely ŘSD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0"/>
          </p:nvPr>
        </p:nvSpPr>
        <p:spPr>
          <a:xfrm>
            <a:off x="499622" y="1570009"/>
            <a:ext cx="11133054" cy="4606504"/>
          </a:xfrm>
        </p:spPr>
        <p:txBody>
          <a:bodyPr/>
          <a:lstStyle/>
          <a:p>
            <a:r>
              <a:rPr lang="cs-CZ" dirty="0"/>
              <a:t>Měření probíhá</a:t>
            </a:r>
          </a:p>
          <a:p>
            <a:pPr lvl="1"/>
            <a:r>
              <a:rPr lang="cs-CZ" dirty="0"/>
              <a:t>D1 Klimkovice – 0,97 % </a:t>
            </a:r>
          </a:p>
          <a:p>
            <a:pPr lvl="1"/>
            <a:r>
              <a:rPr lang="cs-CZ" dirty="0">
                <a:highlight>
                  <a:srgbClr val="FFFF00"/>
                </a:highlight>
              </a:rPr>
              <a:t>D8 Panenská – 0,77 %</a:t>
            </a:r>
          </a:p>
          <a:p>
            <a:pPr lvl="1"/>
            <a:r>
              <a:rPr lang="cs-CZ" dirty="0">
                <a:highlight>
                  <a:srgbClr val="FFFF00"/>
                </a:highlight>
              </a:rPr>
              <a:t>D8 </a:t>
            </a:r>
            <a:r>
              <a:rPr lang="cs-CZ" dirty="0" err="1">
                <a:highlight>
                  <a:srgbClr val="FFFF00"/>
                </a:highlight>
              </a:rPr>
              <a:t>Radejčín</a:t>
            </a:r>
            <a:r>
              <a:rPr lang="cs-CZ" dirty="0">
                <a:highlight>
                  <a:srgbClr val="FFFF00"/>
                </a:highlight>
              </a:rPr>
              <a:t> – 0,49 %</a:t>
            </a:r>
          </a:p>
          <a:p>
            <a:pPr lvl="1"/>
            <a:r>
              <a:rPr lang="cs-CZ" dirty="0"/>
              <a:t>D0 Cholupice – 0,44 %</a:t>
            </a:r>
          </a:p>
          <a:p>
            <a:pPr lvl="1"/>
            <a:r>
              <a:rPr lang="cs-CZ" dirty="0"/>
              <a:t>D0 Lochkov – 0,49 %</a:t>
            </a:r>
          </a:p>
          <a:p>
            <a:pPr lvl="1"/>
            <a:r>
              <a:rPr lang="cs-CZ" dirty="0"/>
              <a:t>D5 Valík – 0,14%</a:t>
            </a:r>
          </a:p>
          <a:p>
            <a:r>
              <a:rPr lang="cs-CZ" dirty="0"/>
              <a:t>Měření neprobíhá</a:t>
            </a:r>
          </a:p>
          <a:p>
            <a:pPr lvl="1"/>
            <a:r>
              <a:rPr lang="cs-CZ" dirty="0"/>
              <a:t>I/42 Husovice – 3,96% </a:t>
            </a:r>
            <a:r>
              <a:rPr lang="cs-CZ" dirty="0">
                <a:sym typeface="Wingdings" panose="05000000000000000000" pitchFamily="2" charset="2"/>
              </a:rPr>
              <a:t>tj 4x až 28x více než v jiných tunelech (1000-1400 aut denně), město navíc jasně prezentuje, že se neměří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380516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559324" y="580888"/>
            <a:ext cx="11488132" cy="1109800"/>
          </a:xfrm>
        </p:spPr>
        <p:txBody>
          <a:bodyPr/>
          <a:lstStyle/>
          <a:p>
            <a:r>
              <a:rPr lang="cs-CZ" dirty="0"/>
              <a:t>Závěr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0"/>
          </p:nvPr>
        </p:nvSpPr>
        <p:spPr>
          <a:xfrm>
            <a:off x="499622" y="1570009"/>
            <a:ext cx="11133054" cy="4606504"/>
          </a:xfrm>
        </p:spPr>
        <p:txBody>
          <a:bodyPr/>
          <a:lstStyle/>
          <a:p>
            <a:r>
              <a:rPr lang="cs-CZ" dirty="0"/>
              <a:t>Ihned po instalaci měřidla je patrný značný pokles četnosti překračování rychlosti</a:t>
            </a:r>
          </a:p>
          <a:p>
            <a:r>
              <a:rPr lang="cs-CZ" dirty="0"/>
              <a:t>V čase dochází k dalšímu poklesu</a:t>
            </a:r>
          </a:p>
          <a:p>
            <a:r>
              <a:rPr lang="cs-CZ" dirty="0"/>
              <a:t>Funguje to pro radar i úsek</a:t>
            </a:r>
          </a:p>
          <a:p>
            <a:r>
              <a:rPr lang="cs-CZ" dirty="0"/>
              <a:t>Nefunguje to, když se nevymáhají sankce</a:t>
            </a:r>
          </a:p>
          <a:p>
            <a:r>
              <a:rPr lang="cs-CZ" dirty="0"/>
              <a:t>Snížená rychlost pomocí PDZ je respektována málo</a:t>
            </a:r>
          </a:p>
          <a:p>
            <a:pPr lvl="1"/>
            <a:r>
              <a:rPr lang="cs-CZ" dirty="0"/>
              <a:t>Pozor na LŘD, tunely apod</a:t>
            </a:r>
          </a:p>
          <a:p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478473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45291" y="3060477"/>
            <a:ext cx="10515600" cy="1109800"/>
          </a:xfrm>
        </p:spPr>
        <p:txBody>
          <a:bodyPr/>
          <a:lstStyle/>
          <a:p>
            <a:pPr algn="ctr"/>
            <a:r>
              <a:rPr lang="cs-CZ" dirty="0"/>
              <a:t>Děkuji Vám za pozornost.</a:t>
            </a:r>
            <a:br>
              <a:rPr lang="cs-CZ" dirty="0"/>
            </a:br>
            <a:br>
              <a:rPr lang="cs-CZ" dirty="0"/>
            </a:br>
            <a:r>
              <a:rPr lang="cs-CZ"/>
              <a:t>obchodunicam@</a:t>
            </a:r>
            <a:r>
              <a:rPr lang="cs-CZ" dirty="0"/>
              <a:t>camea.cz</a:t>
            </a:r>
          </a:p>
        </p:txBody>
      </p:sp>
    </p:spTree>
    <p:extLst>
      <p:ext uri="{BB962C8B-B14F-4D97-AF65-F5344CB8AC3E}">
        <p14:creationId xmlns:p14="http://schemas.microsoft.com/office/powerpoint/2010/main" val="2087433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DD426B-B24E-4FF7-8781-231FD1979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532" y="614444"/>
            <a:ext cx="10515600" cy="1109800"/>
          </a:xfrm>
        </p:spPr>
        <p:txBody>
          <a:bodyPr/>
          <a:lstStyle/>
          <a:p>
            <a:r>
              <a:rPr lang="cs-CZ" dirty="0"/>
              <a:t>UnicamVELOCITY4</a:t>
            </a:r>
          </a:p>
        </p:txBody>
      </p:sp>
      <p:sp>
        <p:nvSpPr>
          <p:cNvPr id="8" name="Zástupný symbol pro obsah 7">
            <a:extLst>
              <a:ext uri="{FF2B5EF4-FFF2-40B4-BE49-F238E27FC236}">
                <a16:creationId xmlns:a16="http://schemas.microsoft.com/office/drawing/2014/main" id="{39A5D498-4398-4E2D-BEF5-F3EF0D93D241}"/>
              </a:ext>
            </a:extLst>
          </p:cNvPr>
          <p:cNvSpPr txBox="1">
            <a:spLocks/>
          </p:cNvSpPr>
          <p:nvPr/>
        </p:nvSpPr>
        <p:spPr>
          <a:xfrm>
            <a:off x="796506" y="1578635"/>
            <a:ext cx="8039997" cy="4606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28C00"/>
              </a:buClr>
              <a:buFont typeface="AkkuratLightProRegular" panose="02000503030000020004" pitchFamily="50" charset="0"/>
              <a:buChar char="»"/>
              <a:defRPr sz="2800" kern="1200">
                <a:solidFill>
                  <a:schemeClr val="tx1"/>
                </a:solidFill>
                <a:latin typeface="AkkuratLightProRegular" panose="02000503030000020004" pitchFamily="50" charset="0"/>
                <a:ea typeface="+mn-ea"/>
                <a:cs typeface="+mn-cs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28C00"/>
              </a:buClr>
              <a:buSzTx/>
              <a:buFont typeface="AkkuratLightProRegular" panose="02000503030000020004" pitchFamily="50" charset="0"/>
              <a:buChar char="»"/>
              <a:tabLst/>
              <a:defRPr sz="2400" kern="1200">
                <a:solidFill>
                  <a:schemeClr val="tx1"/>
                </a:solidFill>
                <a:latin typeface="AkkuratLightProRegular" panose="02000503030000020004" pitchFamily="50" charset="0"/>
                <a:ea typeface="+mn-ea"/>
                <a:cs typeface="+mn-cs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28C00"/>
              </a:buClr>
              <a:buSzTx/>
              <a:buFont typeface="AkkuratLightProRegular" panose="02000503030000020004" pitchFamily="50" charset="0"/>
              <a:buChar char="»"/>
              <a:tabLst/>
              <a:defRPr sz="2000" kern="1200">
                <a:solidFill>
                  <a:schemeClr val="tx1"/>
                </a:solidFill>
                <a:latin typeface="AkkuratLightProRegular" panose="02000503030000020004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28C00"/>
              </a:buClr>
              <a:buFont typeface="AkkuratLightProRegular" panose="02000503030000020004" pitchFamily="50" charset="0"/>
              <a:buChar char="»"/>
              <a:defRPr sz="1800" kern="1200">
                <a:solidFill>
                  <a:schemeClr val="tx1"/>
                </a:solidFill>
                <a:latin typeface="AkkuratLightProRegular" panose="02000503030000020004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28C00"/>
              </a:buClr>
              <a:buFont typeface="AkkuratLightProRegular" panose="02000503030000020004" pitchFamily="50" charset="0"/>
              <a:buChar char="»"/>
              <a:defRPr sz="1800" kern="1200">
                <a:solidFill>
                  <a:schemeClr val="tx1"/>
                </a:solidFill>
                <a:latin typeface="AkkuratLightProRegular" panose="02000503030000020004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800" dirty="0"/>
              <a:t>Měření úsekové rychlosti </a:t>
            </a:r>
          </a:p>
          <a:p>
            <a:pPr lvl="1"/>
            <a:r>
              <a:rPr lang="cs-CZ" dirty="0"/>
              <a:t>Dvoustopá vozidla</a:t>
            </a:r>
          </a:p>
          <a:p>
            <a:pPr lvl="1"/>
            <a:r>
              <a:rPr lang="cs-CZ" dirty="0"/>
              <a:t>Jednostopá vozidla</a:t>
            </a:r>
          </a:p>
          <a:p>
            <a:pPr lvl="1"/>
            <a:r>
              <a:rPr lang="cs-CZ" dirty="0"/>
              <a:t>Celá šíře vozovky</a:t>
            </a:r>
          </a:p>
        </p:txBody>
      </p:sp>
      <p:sp>
        <p:nvSpPr>
          <p:cNvPr id="41" name="Rectangle 69">
            <a:extLst>
              <a:ext uri="{FF2B5EF4-FFF2-40B4-BE49-F238E27FC236}">
                <a16:creationId xmlns:a16="http://schemas.microsoft.com/office/drawing/2014/main" id="{826B07B8-CD9A-45C6-BAE6-5EFDC7AAD6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pSp>
        <p:nvGrpSpPr>
          <p:cNvPr id="42" name="Plátno 99">
            <a:extLst>
              <a:ext uri="{FF2B5EF4-FFF2-40B4-BE49-F238E27FC236}">
                <a16:creationId xmlns:a16="http://schemas.microsoft.com/office/drawing/2014/main" id="{6F1E8566-697E-4962-BAA1-652BC59ED795}"/>
              </a:ext>
            </a:extLst>
          </p:cNvPr>
          <p:cNvGrpSpPr/>
          <p:nvPr/>
        </p:nvGrpSpPr>
        <p:grpSpPr>
          <a:xfrm>
            <a:off x="798733" y="3294319"/>
            <a:ext cx="6000750" cy="2517528"/>
            <a:chOff x="0" y="0"/>
            <a:chExt cx="6107430" cy="3086100"/>
          </a:xfrm>
        </p:grpSpPr>
        <p:sp>
          <p:nvSpPr>
            <p:cNvPr id="43" name="Obdélník 42">
              <a:extLst>
                <a:ext uri="{FF2B5EF4-FFF2-40B4-BE49-F238E27FC236}">
                  <a16:creationId xmlns:a16="http://schemas.microsoft.com/office/drawing/2014/main" id="{26F83261-DDE6-45E2-9DC6-3F66C04C1E18}"/>
                </a:ext>
              </a:extLst>
            </p:cNvPr>
            <p:cNvSpPr/>
            <p:nvPr/>
          </p:nvSpPr>
          <p:spPr>
            <a:xfrm>
              <a:off x="0" y="0"/>
              <a:ext cx="6107430" cy="3086100"/>
            </a:xfrm>
            <a:prstGeom prst="rect">
              <a:avLst/>
            </a:prstGeom>
            <a:solidFill>
              <a:prstClr val="white"/>
            </a:solidFill>
          </p:spPr>
          <p:txBody>
            <a:bodyPr/>
            <a:lstStyle/>
            <a:p>
              <a:endParaRPr lang="cs-CZ"/>
            </a:p>
          </p:txBody>
        </p:sp>
        <p:pic>
          <p:nvPicPr>
            <p:cNvPr id="44" name="Obrázek 43">
              <a:extLst>
                <a:ext uri="{FF2B5EF4-FFF2-40B4-BE49-F238E27FC236}">
                  <a16:creationId xmlns:a16="http://schemas.microsoft.com/office/drawing/2014/main" id="{AF990EC6-EC73-4412-93FE-FC082EE8C9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6107430" cy="3048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45" name="Ovál 44">
              <a:extLst>
                <a:ext uri="{FF2B5EF4-FFF2-40B4-BE49-F238E27FC236}">
                  <a16:creationId xmlns:a16="http://schemas.microsoft.com/office/drawing/2014/main" id="{D5FB29C3-6C1E-411E-9166-A3B5708928AE}"/>
                </a:ext>
              </a:extLst>
            </p:cNvPr>
            <p:cNvSpPr/>
            <p:nvPr/>
          </p:nvSpPr>
          <p:spPr>
            <a:xfrm>
              <a:off x="1597937" y="1751845"/>
              <a:ext cx="76954" cy="76954"/>
            </a:xfrm>
            <a:prstGeom prst="ellipse">
              <a:avLst/>
            </a:prstGeom>
            <a:solidFill>
              <a:srgbClr val="ED7D31"/>
            </a:solidFill>
            <a:ln w="12700" cap="flat" cmpd="sng" algn="ctr">
              <a:solidFill>
                <a:srgbClr val="ED7D31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  <p:sp>
          <p:nvSpPr>
            <p:cNvPr id="46" name="Ovál 45">
              <a:extLst>
                <a:ext uri="{FF2B5EF4-FFF2-40B4-BE49-F238E27FC236}">
                  <a16:creationId xmlns:a16="http://schemas.microsoft.com/office/drawing/2014/main" id="{22997900-C918-4019-BB4D-DD9BA7806D49}"/>
                </a:ext>
              </a:extLst>
            </p:cNvPr>
            <p:cNvSpPr/>
            <p:nvPr/>
          </p:nvSpPr>
          <p:spPr>
            <a:xfrm>
              <a:off x="5078995" y="1442489"/>
              <a:ext cx="76835" cy="76835"/>
            </a:xfrm>
            <a:prstGeom prst="ellipse">
              <a:avLst/>
            </a:prstGeom>
            <a:solidFill>
              <a:srgbClr val="ED7D31"/>
            </a:solidFill>
            <a:ln w="12700" cap="flat" cmpd="sng" algn="ctr">
              <a:solidFill>
                <a:srgbClr val="ED7D31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  <p:cxnSp>
          <p:nvCxnSpPr>
            <p:cNvPr id="47" name="Přímá spojnice 46">
              <a:extLst>
                <a:ext uri="{FF2B5EF4-FFF2-40B4-BE49-F238E27FC236}">
                  <a16:creationId xmlns:a16="http://schemas.microsoft.com/office/drawing/2014/main" id="{C241FE5E-D28B-40D4-93AA-551E5F4BF8E1}"/>
                </a:ext>
              </a:extLst>
            </p:cNvPr>
            <p:cNvCxnSpPr/>
            <p:nvPr/>
          </p:nvCxnSpPr>
          <p:spPr>
            <a:xfrm flipH="1" flipV="1">
              <a:off x="1154317" y="1308227"/>
              <a:ext cx="9053" cy="425511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  <p:cxnSp>
          <p:nvCxnSpPr>
            <p:cNvPr id="48" name="Přímá spojnice 47">
              <a:extLst>
                <a:ext uri="{FF2B5EF4-FFF2-40B4-BE49-F238E27FC236}">
                  <a16:creationId xmlns:a16="http://schemas.microsoft.com/office/drawing/2014/main" id="{DD7EB047-F237-40FB-B7A2-F1309D814755}"/>
                </a:ext>
              </a:extLst>
            </p:cNvPr>
            <p:cNvCxnSpPr/>
            <p:nvPr/>
          </p:nvCxnSpPr>
          <p:spPr>
            <a:xfrm flipH="1" flipV="1">
              <a:off x="4603687" y="1068310"/>
              <a:ext cx="48153" cy="401357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  <p:cxnSp>
          <p:nvCxnSpPr>
            <p:cNvPr id="49" name="Přímá spojnice se šipkou 48">
              <a:extLst>
                <a:ext uri="{FF2B5EF4-FFF2-40B4-BE49-F238E27FC236}">
                  <a16:creationId xmlns:a16="http://schemas.microsoft.com/office/drawing/2014/main" id="{B6298CAE-03A8-4E3E-BCBA-8D256B52E66B}"/>
                </a:ext>
              </a:extLst>
            </p:cNvPr>
            <p:cNvCxnSpPr/>
            <p:nvPr/>
          </p:nvCxnSpPr>
          <p:spPr>
            <a:xfrm flipV="1">
              <a:off x="440120" y="1621180"/>
              <a:ext cx="321398" cy="36213"/>
            </a:xfrm>
            <a:prstGeom prst="straightConnector1">
              <a:avLst/>
            </a:prstGeom>
            <a:noFill/>
            <a:ln w="6350" cap="flat" cmpd="sng" algn="ctr">
              <a:solidFill>
                <a:srgbClr val="00B05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50" name="Přímá spojnice se šipkou 49">
              <a:extLst>
                <a:ext uri="{FF2B5EF4-FFF2-40B4-BE49-F238E27FC236}">
                  <a16:creationId xmlns:a16="http://schemas.microsoft.com/office/drawing/2014/main" id="{D71EC27A-28D8-4EE1-B424-568BD776C19A}"/>
                </a:ext>
              </a:extLst>
            </p:cNvPr>
            <p:cNvCxnSpPr/>
            <p:nvPr/>
          </p:nvCxnSpPr>
          <p:spPr>
            <a:xfrm flipV="1">
              <a:off x="3347074" y="1531480"/>
              <a:ext cx="440721" cy="36100"/>
            </a:xfrm>
            <a:prstGeom prst="straightConnector1">
              <a:avLst/>
            </a:prstGeom>
            <a:noFill/>
            <a:ln w="6350" cap="flat" cmpd="sng" algn="ctr">
              <a:solidFill>
                <a:srgbClr val="00B05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51" name="Volný tvar: obrazec 50">
              <a:extLst>
                <a:ext uri="{FF2B5EF4-FFF2-40B4-BE49-F238E27FC236}">
                  <a16:creationId xmlns:a16="http://schemas.microsoft.com/office/drawing/2014/main" id="{693008DD-9DF5-4490-8AAF-EA8720614F61}"/>
                </a:ext>
              </a:extLst>
            </p:cNvPr>
            <p:cNvSpPr/>
            <p:nvPr/>
          </p:nvSpPr>
          <p:spPr>
            <a:xfrm>
              <a:off x="1172424" y="1321806"/>
              <a:ext cx="425513" cy="448146"/>
            </a:xfrm>
            <a:custGeom>
              <a:avLst/>
              <a:gdLst>
                <a:gd name="connsiteX0" fmla="*/ 0 w 425513"/>
                <a:gd name="connsiteY0" fmla="*/ 0 h 448146"/>
                <a:gd name="connsiteX1" fmla="*/ 425513 w 425513"/>
                <a:gd name="connsiteY1" fmla="*/ 448146 h 448146"/>
                <a:gd name="connsiteX2" fmla="*/ 9053 w 425513"/>
                <a:gd name="connsiteY2" fmla="*/ 407405 h 448146"/>
                <a:gd name="connsiteX3" fmla="*/ 0 w 425513"/>
                <a:gd name="connsiteY3" fmla="*/ 0 h 448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5513" h="448146">
                  <a:moveTo>
                    <a:pt x="0" y="0"/>
                  </a:moveTo>
                  <a:lnTo>
                    <a:pt x="425513" y="448146"/>
                  </a:lnTo>
                  <a:lnTo>
                    <a:pt x="9053" y="407405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70AD47">
                    <a:satMod val="103000"/>
                    <a:lumMod val="102000"/>
                    <a:tint val="94000"/>
                  </a:srgbClr>
                </a:gs>
                <a:gs pos="50000">
                  <a:srgbClr val="70AD47">
                    <a:satMod val="110000"/>
                    <a:lumMod val="100000"/>
                    <a:shade val="100000"/>
                  </a:srgbClr>
                </a:gs>
                <a:gs pos="100000">
                  <a:srgbClr val="70AD47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  <p:sp>
          <p:nvSpPr>
            <p:cNvPr id="52" name="Volný tvar: obrazec 51">
              <a:extLst>
                <a:ext uri="{FF2B5EF4-FFF2-40B4-BE49-F238E27FC236}">
                  <a16:creationId xmlns:a16="http://schemas.microsoft.com/office/drawing/2014/main" id="{F21B7B7C-0701-4849-925E-17EE60C1AB55}"/>
                </a:ext>
              </a:extLst>
            </p:cNvPr>
            <p:cNvSpPr/>
            <p:nvPr/>
          </p:nvSpPr>
          <p:spPr>
            <a:xfrm>
              <a:off x="4617268" y="1077362"/>
              <a:ext cx="461727" cy="393826"/>
            </a:xfrm>
            <a:custGeom>
              <a:avLst/>
              <a:gdLst>
                <a:gd name="connsiteX0" fmla="*/ 0 w 475307"/>
                <a:gd name="connsiteY0" fmla="*/ 0 h 393826"/>
                <a:gd name="connsiteX1" fmla="*/ 475307 w 475307"/>
                <a:gd name="connsiteY1" fmla="*/ 393826 h 393826"/>
                <a:gd name="connsiteX2" fmla="*/ 49794 w 475307"/>
                <a:gd name="connsiteY2" fmla="*/ 380246 h 393826"/>
                <a:gd name="connsiteX3" fmla="*/ 0 w 475307"/>
                <a:gd name="connsiteY3" fmla="*/ 0 h 393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5307" h="393826">
                  <a:moveTo>
                    <a:pt x="0" y="0"/>
                  </a:moveTo>
                  <a:lnTo>
                    <a:pt x="475307" y="393826"/>
                  </a:lnTo>
                  <a:lnTo>
                    <a:pt x="49794" y="38024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70AD47">
                    <a:satMod val="103000"/>
                    <a:lumMod val="102000"/>
                    <a:tint val="94000"/>
                  </a:srgbClr>
                </a:gs>
                <a:gs pos="50000">
                  <a:srgbClr val="70AD47">
                    <a:satMod val="110000"/>
                    <a:lumMod val="100000"/>
                    <a:shade val="100000"/>
                  </a:srgbClr>
                </a:gs>
                <a:gs pos="100000">
                  <a:srgbClr val="70AD47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  <p:sp>
          <p:nvSpPr>
            <p:cNvPr id="53" name="Textové pole 76">
              <a:extLst>
                <a:ext uri="{FF2B5EF4-FFF2-40B4-BE49-F238E27FC236}">
                  <a16:creationId xmlns:a16="http://schemas.microsoft.com/office/drawing/2014/main" id="{7E2B254E-90A8-4A05-8F10-8AF0F18A72C6}"/>
                </a:ext>
              </a:extLst>
            </p:cNvPr>
            <p:cNvSpPr txBox="1"/>
            <p:nvPr/>
          </p:nvSpPr>
          <p:spPr>
            <a:xfrm>
              <a:off x="891767" y="380245"/>
              <a:ext cx="1742792" cy="239917"/>
            </a:xfrm>
            <a:prstGeom prst="rect">
              <a:avLst/>
            </a:prstGeom>
            <a:solidFill>
              <a:sysClr val="window" lastClr="FFFFFF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lnSpc>
                  <a:spcPct val="107000"/>
                </a:lnSpc>
                <a:spcAft>
                  <a:spcPts val="400"/>
                </a:spcAft>
              </a:pPr>
              <a:r>
                <a:rPr lang="en-US" sz="10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Detekční čára systém MUR</a:t>
              </a:r>
              <a:endParaRPr lang="cs-CZ" sz="1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Textové pole 17">
              <a:extLst>
                <a:ext uri="{FF2B5EF4-FFF2-40B4-BE49-F238E27FC236}">
                  <a16:creationId xmlns:a16="http://schemas.microsoft.com/office/drawing/2014/main" id="{BF60A632-9E70-4991-827E-16967D2B53C9}"/>
                </a:ext>
              </a:extLst>
            </p:cNvPr>
            <p:cNvSpPr txBox="1"/>
            <p:nvPr/>
          </p:nvSpPr>
          <p:spPr>
            <a:xfrm>
              <a:off x="3896448" y="243374"/>
              <a:ext cx="1742440" cy="239395"/>
            </a:xfrm>
            <a:prstGeom prst="rect">
              <a:avLst/>
            </a:prstGeom>
            <a:solidFill>
              <a:sysClr val="window" lastClr="FFFFFF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lnSpc>
                  <a:spcPct val="107000"/>
                </a:lnSpc>
                <a:spcAft>
                  <a:spcPts val="400"/>
                </a:spcAft>
              </a:pPr>
              <a:r>
                <a:rPr lang="en-US" sz="10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Detekční čára systém MUR</a:t>
              </a:r>
              <a:endParaRPr lang="cs-CZ" sz="1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5" name="Přímá spojnice se šipkou 54">
              <a:extLst>
                <a:ext uri="{FF2B5EF4-FFF2-40B4-BE49-F238E27FC236}">
                  <a16:creationId xmlns:a16="http://schemas.microsoft.com/office/drawing/2014/main" id="{337D7E2D-71F7-4B00-BD5F-704E2DFD406A}"/>
                </a:ext>
              </a:extLst>
            </p:cNvPr>
            <p:cNvCxnSpPr/>
            <p:nvPr/>
          </p:nvCxnSpPr>
          <p:spPr>
            <a:xfrm flipH="1">
              <a:off x="1154317" y="620162"/>
              <a:ext cx="608846" cy="701644"/>
            </a:xfrm>
            <a:prstGeom prst="straightConnector1">
              <a:avLst/>
            </a:prstGeom>
            <a:noFill/>
            <a:ln w="6350" cap="flat" cmpd="sng" algn="ctr">
              <a:solidFill>
                <a:srgbClr val="FFC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56" name="Přímá spojnice se šipkou 55">
              <a:extLst>
                <a:ext uri="{FF2B5EF4-FFF2-40B4-BE49-F238E27FC236}">
                  <a16:creationId xmlns:a16="http://schemas.microsoft.com/office/drawing/2014/main" id="{63539615-4BDA-430C-867B-A6F40DB3F759}"/>
                </a:ext>
              </a:extLst>
            </p:cNvPr>
            <p:cNvCxnSpPr/>
            <p:nvPr/>
          </p:nvCxnSpPr>
          <p:spPr>
            <a:xfrm flipH="1">
              <a:off x="4617268" y="482769"/>
              <a:ext cx="150400" cy="594593"/>
            </a:xfrm>
            <a:prstGeom prst="straightConnector1">
              <a:avLst/>
            </a:prstGeom>
            <a:noFill/>
            <a:ln w="6350" cap="flat" cmpd="sng" algn="ctr">
              <a:solidFill>
                <a:srgbClr val="FFC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57" name="Textové pole 17">
              <a:extLst>
                <a:ext uri="{FF2B5EF4-FFF2-40B4-BE49-F238E27FC236}">
                  <a16:creationId xmlns:a16="http://schemas.microsoft.com/office/drawing/2014/main" id="{9B12080E-C00D-488B-83DA-45341603B8A1}"/>
                </a:ext>
              </a:extLst>
            </p:cNvPr>
            <p:cNvSpPr txBox="1"/>
            <p:nvPr/>
          </p:nvSpPr>
          <p:spPr>
            <a:xfrm>
              <a:off x="1154317" y="2728548"/>
              <a:ext cx="1087485" cy="239395"/>
            </a:xfrm>
            <a:prstGeom prst="rect">
              <a:avLst/>
            </a:prstGeom>
            <a:solidFill>
              <a:sysClr val="window" lastClr="FFFFFF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lnSpc>
                  <a:spcPct val="107000"/>
                </a:lnSpc>
                <a:spcAft>
                  <a:spcPts val="400"/>
                </a:spcAft>
              </a:pPr>
              <a:r>
                <a:rPr lang="en-US" sz="10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Pohled kamery</a:t>
              </a:r>
              <a:endParaRPr lang="cs-CZ" sz="1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8" name="Přímá spojnice se šipkou 57">
              <a:extLst>
                <a:ext uri="{FF2B5EF4-FFF2-40B4-BE49-F238E27FC236}">
                  <a16:creationId xmlns:a16="http://schemas.microsoft.com/office/drawing/2014/main" id="{103D6093-BE37-49BD-8E18-6F8CB4FBC552}"/>
                </a:ext>
              </a:extLst>
            </p:cNvPr>
            <p:cNvCxnSpPr/>
            <p:nvPr/>
          </p:nvCxnSpPr>
          <p:spPr>
            <a:xfrm flipH="1" flipV="1">
              <a:off x="1335387" y="1616043"/>
              <a:ext cx="362673" cy="1112504"/>
            </a:xfrm>
            <a:prstGeom prst="straightConnector1">
              <a:avLst/>
            </a:prstGeom>
            <a:noFill/>
            <a:ln w="6350" cap="flat" cmpd="sng" algn="ctr">
              <a:solidFill>
                <a:srgbClr val="FFC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59" name="Textové pole 17">
              <a:extLst>
                <a:ext uri="{FF2B5EF4-FFF2-40B4-BE49-F238E27FC236}">
                  <a16:creationId xmlns:a16="http://schemas.microsoft.com/office/drawing/2014/main" id="{E84DA661-35CF-4C1D-994E-A6C9442AEF2A}"/>
                </a:ext>
              </a:extLst>
            </p:cNvPr>
            <p:cNvSpPr txBox="1"/>
            <p:nvPr/>
          </p:nvSpPr>
          <p:spPr>
            <a:xfrm>
              <a:off x="4286816" y="2220488"/>
              <a:ext cx="1087120" cy="239395"/>
            </a:xfrm>
            <a:prstGeom prst="rect">
              <a:avLst/>
            </a:prstGeom>
            <a:solidFill>
              <a:sysClr val="window" lastClr="FFFFFF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lnSpc>
                  <a:spcPct val="107000"/>
                </a:lnSpc>
                <a:spcAft>
                  <a:spcPts val="400"/>
                </a:spcAft>
              </a:pPr>
              <a:r>
                <a:rPr lang="en-US" sz="10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Pohled kamery</a:t>
              </a:r>
              <a:endParaRPr lang="cs-CZ" sz="1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0" name="Přímá spojnice se šipkou 59">
              <a:extLst>
                <a:ext uri="{FF2B5EF4-FFF2-40B4-BE49-F238E27FC236}">
                  <a16:creationId xmlns:a16="http://schemas.microsoft.com/office/drawing/2014/main" id="{005FF1C3-E564-4F7F-8558-ADA3E617CF1B}"/>
                </a:ext>
              </a:extLst>
            </p:cNvPr>
            <p:cNvCxnSpPr/>
            <p:nvPr/>
          </p:nvCxnSpPr>
          <p:spPr>
            <a:xfrm flipH="1" flipV="1">
              <a:off x="4799896" y="1388638"/>
              <a:ext cx="31115" cy="831215"/>
            </a:xfrm>
            <a:prstGeom prst="straightConnector1">
              <a:avLst/>
            </a:prstGeom>
            <a:noFill/>
            <a:ln w="6350" cap="flat" cmpd="sng" algn="ctr">
              <a:solidFill>
                <a:srgbClr val="FFC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61" name="Přímá spojnice 60">
              <a:extLst>
                <a:ext uri="{FF2B5EF4-FFF2-40B4-BE49-F238E27FC236}">
                  <a16:creationId xmlns:a16="http://schemas.microsoft.com/office/drawing/2014/main" id="{06F773E1-F702-4D09-9C54-494FF60B77A7}"/>
                </a:ext>
              </a:extLst>
            </p:cNvPr>
            <p:cNvCxnSpPr/>
            <p:nvPr/>
          </p:nvCxnSpPr>
          <p:spPr>
            <a:xfrm flipV="1">
              <a:off x="2113056" y="1259122"/>
              <a:ext cx="13065" cy="451461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  <p:cxnSp>
          <p:nvCxnSpPr>
            <p:cNvPr id="62" name="Přímá spojnice 61">
              <a:extLst>
                <a:ext uri="{FF2B5EF4-FFF2-40B4-BE49-F238E27FC236}">
                  <a16:creationId xmlns:a16="http://schemas.microsoft.com/office/drawing/2014/main" id="{5B2CE962-AEB3-4F76-AAE6-54BB8C370369}"/>
                </a:ext>
              </a:extLst>
            </p:cNvPr>
            <p:cNvCxnSpPr/>
            <p:nvPr/>
          </p:nvCxnSpPr>
          <p:spPr>
            <a:xfrm flipH="1" flipV="1">
              <a:off x="5497352" y="925620"/>
              <a:ext cx="65741" cy="446189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  <p:sp>
          <p:nvSpPr>
            <p:cNvPr id="63" name="Volný tvar: obrazec 62">
              <a:extLst>
                <a:ext uri="{FF2B5EF4-FFF2-40B4-BE49-F238E27FC236}">
                  <a16:creationId xmlns:a16="http://schemas.microsoft.com/office/drawing/2014/main" id="{FAD756B3-8472-46B7-860F-2C0BB3DD1821}"/>
                </a:ext>
              </a:extLst>
            </p:cNvPr>
            <p:cNvSpPr/>
            <p:nvPr/>
          </p:nvSpPr>
          <p:spPr>
            <a:xfrm>
              <a:off x="1700259" y="1284189"/>
              <a:ext cx="403907" cy="488054"/>
            </a:xfrm>
            <a:custGeom>
              <a:avLst/>
              <a:gdLst>
                <a:gd name="connsiteX0" fmla="*/ 0 w 403907"/>
                <a:gd name="connsiteY0" fmla="*/ 488054 h 488054"/>
                <a:gd name="connsiteX1" fmla="*/ 403907 w 403907"/>
                <a:gd name="connsiteY1" fmla="*/ 0 h 488054"/>
                <a:gd name="connsiteX2" fmla="*/ 392687 w 403907"/>
                <a:gd name="connsiteY2" fmla="*/ 415126 h 488054"/>
                <a:gd name="connsiteX3" fmla="*/ 0 w 403907"/>
                <a:gd name="connsiteY3" fmla="*/ 488054 h 488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3907" h="488054">
                  <a:moveTo>
                    <a:pt x="0" y="488054"/>
                  </a:moveTo>
                  <a:lnTo>
                    <a:pt x="403907" y="0"/>
                  </a:lnTo>
                  <a:lnTo>
                    <a:pt x="392687" y="415126"/>
                  </a:lnTo>
                  <a:lnTo>
                    <a:pt x="0" y="488054"/>
                  </a:lnTo>
                  <a:close/>
                </a:path>
              </a:pathLst>
            </a:custGeom>
            <a:gradFill rotWithShape="1">
              <a:gsLst>
                <a:gs pos="0">
                  <a:srgbClr val="5B9BD5">
                    <a:satMod val="103000"/>
                    <a:lumMod val="102000"/>
                    <a:tint val="94000"/>
                  </a:srgbClr>
                </a:gs>
                <a:gs pos="50000">
                  <a:srgbClr val="5B9BD5">
                    <a:satMod val="110000"/>
                    <a:lumMod val="100000"/>
                    <a:shade val="100000"/>
                  </a:srgbClr>
                </a:gs>
                <a:gs pos="100000">
                  <a:srgbClr val="5B9BD5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  <p:sp>
          <p:nvSpPr>
            <p:cNvPr id="64" name="Volný tvar: obrazec 63">
              <a:extLst>
                <a:ext uri="{FF2B5EF4-FFF2-40B4-BE49-F238E27FC236}">
                  <a16:creationId xmlns:a16="http://schemas.microsoft.com/office/drawing/2014/main" id="{85CE5AC3-FA18-450D-B1DA-19E68DE843B6}"/>
                </a:ext>
              </a:extLst>
            </p:cNvPr>
            <p:cNvSpPr/>
            <p:nvPr/>
          </p:nvSpPr>
          <p:spPr>
            <a:xfrm>
              <a:off x="5161031" y="948059"/>
              <a:ext cx="392687" cy="510493"/>
            </a:xfrm>
            <a:custGeom>
              <a:avLst/>
              <a:gdLst>
                <a:gd name="connsiteX0" fmla="*/ 0 w 392687"/>
                <a:gd name="connsiteY0" fmla="*/ 510493 h 510493"/>
                <a:gd name="connsiteX1" fmla="*/ 392687 w 392687"/>
                <a:gd name="connsiteY1" fmla="*/ 420736 h 510493"/>
                <a:gd name="connsiteX2" fmla="*/ 325369 w 392687"/>
                <a:gd name="connsiteY2" fmla="*/ 0 h 510493"/>
                <a:gd name="connsiteX3" fmla="*/ 0 w 392687"/>
                <a:gd name="connsiteY3" fmla="*/ 510493 h 510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2687" h="510493">
                  <a:moveTo>
                    <a:pt x="0" y="510493"/>
                  </a:moveTo>
                  <a:lnTo>
                    <a:pt x="392687" y="420736"/>
                  </a:lnTo>
                  <a:lnTo>
                    <a:pt x="325369" y="0"/>
                  </a:lnTo>
                  <a:lnTo>
                    <a:pt x="0" y="510493"/>
                  </a:lnTo>
                  <a:close/>
                </a:path>
              </a:pathLst>
            </a:custGeom>
            <a:gradFill rotWithShape="1">
              <a:gsLst>
                <a:gs pos="0">
                  <a:srgbClr val="5B9BD5">
                    <a:satMod val="103000"/>
                    <a:lumMod val="102000"/>
                    <a:tint val="94000"/>
                  </a:srgbClr>
                </a:gs>
                <a:gs pos="50000">
                  <a:srgbClr val="5B9BD5">
                    <a:satMod val="110000"/>
                    <a:lumMod val="100000"/>
                    <a:shade val="100000"/>
                  </a:srgbClr>
                </a:gs>
                <a:gs pos="100000">
                  <a:srgbClr val="5B9BD5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  <p:cxnSp>
          <p:nvCxnSpPr>
            <p:cNvPr id="65" name="Přímá spojnice se šipkou 64">
              <a:extLst>
                <a:ext uri="{FF2B5EF4-FFF2-40B4-BE49-F238E27FC236}">
                  <a16:creationId xmlns:a16="http://schemas.microsoft.com/office/drawing/2014/main" id="{08F6DBAE-8205-4D69-BCB6-1B4DADCA906E}"/>
                </a:ext>
              </a:extLst>
            </p:cNvPr>
            <p:cNvCxnSpPr/>
            <p:nvPr/>
          </p:nvCxnSpPr>
          <p:spPr>
            <a:xfrm flipV="1">
              <a:off x="4865678" y="1301477"/>
              <a:ext cx="559014" cy="919011"/>
            </a:xfrm>
            <a:prstGeom prst="straightConnector1">
              <a:avLst/>
            </a:prstGeom>
            <a:noFill/>
            <a:ln w="6350" cap="flat" cmpd="sng" algn="ctr">
              <a:solidFill>
                <a:srgbClr val="FFC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66" name="Přímá spojnice se šipkou 65">
              <a:extLst>
                <a:ext uri="{FF2B5EF4-FFF2-40B4-BE49-F238E27FC236}">
                  <a16:creationId xmlns:a16="http://schemas.microsoft.com/office/drawing/2014/main" id="{218216D5-681B-4F2D-AF56-9D1C599F7F43}"/>
                </a:ext>
              </a:extLst>
            </p:cNvPr>
            <p:cNvCxnSpPr/>
            <p:nvPr/>
          </p:nvCxnSpPr>
          <p:spPr>
            <a:xfrm flipV="1">
              <a:off x="1840505" y="1679416"/>
              <a:ext cx="83662" cy="1040666"/>
            </a:xfrm>
            <a:prstGeom prst="straightConnector1">
              <a:avLst/>
            </a:prstGeom>
            <a:noFill/>
            <a:ln w="6350" cap="flat" cmpd="sng" algn="ctr">
              <a:solidFill>
                <a:srgbClr val="FFC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67" name="Přímá spojnice se šipkou 66">
              <a:extLst>
                <a:ext uri="{FF2B5EF4-FFF2-40B4-BE49-F238E27FC236}">
                  <a16:creationId xmlns:a16="http://schemas.microsoft.com/office/drawing/2014/main" id="{55BCEFE4-C584-43AD-B14A-508CE443B7C9}"/>
                </a:ext>
              </a:extLst>
            </p:cNvPr>
            <p:cNvCxnSpPr/>
            <p:nvPr/>
          </p:nvCxnSpPr>
          <p:spPr>
            <a:xfrm flipH="1">
              <a:off x="3309792" y="1276661"/>
              <a:ext cx="426832" cy="31566"/>
            </a:xfrm>
            <a:prstGeom prst="straightConnector1">
              <a:avLst/>
            </a:prstGeom>
            <a:noFill/>
            <a:ln w="6350" cap="flat" cmpd="sng" algn="ctr">
              <a:solidFill>
                <a:srgbClr val="0070C0"/>
              </a:solidFill>
              <a:prstDash val="dash"/>
              <a:miter lim="800000"/>
              <a:tailEnd type="triangle"/>
            </a:ln>
            <a:effectLst/>
          </p:spPr>
        </p:cxnSp>
        <p:cxnSp>
          <p:nvCxnSpPr>
            <p:cNvPr id="68" name="Přímá spojnice se šipkou 67">
              <a:extLst>
                <a:ext uri="{FF2B5EF4-FFF2-40B4-BE49-F238E27FC236}">
                  <a16:creationId xmlns:a16="http://schemas.microsoft.com/office/drawing/2014/main" id="{831D9EC5-910E-41C0-A18E-C82E14B52233}"/>
                </a:ext>
              </a:extLst>
            </p:cNvPr>
            <p:cNvCxnSpPr/>
            <p:nvPr/>
          </p:nvCxnSpPr>
          <p:spPr>
            <a:xfrm flipH="1">
              <a:off x="427475" y="1413790"/>
              <a:ext cx="272326" cy="28699"/>
            </a:xfrm>
            <a:prstGeom prst="straightConnector1">
              <a:avLst/>
            </a:prstGeom>
            <a:noFill/>
            <a:ln w="6350" cap="flat" cmpd="sng" algn="ctr">
              <a:solidFill>
                <a:srgbClr val="0070C0"/>
              </a:solidFill>
              <a:prstDash val="dash"/>
              <a:miter lim="800000"/>
              <a:tailEnd type="triangle"/>
            </a:ln>
            <a:effectLst/>
          </p:spPr>
        </p:cxnSp>
        <p:cxnSp>
          <p:nvCxnSpPr>
            <p:cNvPr id="69" name="Přímá spojnice se šipkou 68">
              <a:extLst>
                <a:ext uri="{FF2B5EF4-FFF2-40B4-BE49-F238E27FC236}">
                  <a16:creationId xmlns:a16="http://schemas.microsoft.com/office/drawing/2014/main" id="{2C4C7020-17B4-4EC0-9317-34426AA06F08}"/>
                </a:ext>
              </a:extLst>
            </p:cNvPr>
            <p:cNvCxnSpPr/>
            <p:nvPr/>
          </p:nvCxnSpPr>
          <p:spPr>
            <a:xfrm flipV="1">
              <a:off x="5711962" y="1182864"/>
              <a:ext cx="303797" cy="56905"/>
            </a:xfrm>
            <a:prstGeom prst="straightConnector1">
              <a:avLst/>
            </a:prstGeom>
            <a:noFill/>
            <a:ln w="6350" cap="flat" cmpd="sng" algn="ctr">
              <a:solidFill>
                <a:srgbClr val="00B05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70" name="Přímá spojnice se šipkou 69">
              <a:extLst>
                <a:ext uri="{FF2B5EF4-FFF2-40B4-BE49-F238E27FC236}">
                  <a16:creationId xmlns:a16="http://schemas.microsoft.com/office/drawing/2014/main" id="{D8D9D223-C4F6-4ABC-8F3E-30D52BE786CA}"/>
                </a:ext>
              </a:extLst>
            </p:cNvPr>
            <p:cNvCxnSpPr/>
            <p:nvPr/>
          </p:nvCxnSpPr>
          <p:spPr>
            <a:xfrm flipH="1">
              <a:off x="5672693" y="982204"/>
              <a:ext cx="297346" cy="61222"/>
            </a:xfrm>
            <a:prstGeom prst="straightConnector1">
              <a:avLst/>
            </a:prstGeom>
            <a:noFill/>
            <a:ln w="6350" cap="flat" cmpd="sng" algn="ctr">
              <a:solidFill>
                <a:srgbClr val="0070C0"/>
              </a:solidFill>
              <a:prstDash val="dash"/>
              <a:miter lim="800000"/>
              <a:tailEnd type="triangle"/>
            </a:ln>
            <a:effectLst/>
          </p:spPr>
        </p:cxnSp>
        <p:cxnSp>
          <p:nvCxnSpPr>
            <p:cNvPr id="71" name="Přímá spojnice se šipkou 70">
              <a:extLst>
                <a:ext uri="{FF2B5EF4-FFF2-40B4-BE49-F238E27FC236}">
                  <a16:creationId xmlns:a16="http://schemas.microsoft.com/office/drawing/2014/main" id="{C9F84741-62D3-4DFF-8B3B-764C4703D268}"/>
                </a:ext>
              </a:extLst>
            </p:cNvPr>
            <p:cNvCxnSpPr/>
            <p:nvPr/>
          </p:nvCxnSpPr>
          <p:spPr>
            <a:xfrm>
              <a:off x="1763163" y="620162"/>
              <a:ext cx="369736" cy="647656"/>
            </a:xfrm>
            <a:prstGeom prst="straightConnector1">
              <a:avLst/>
            </a:prstGeom>
            <a:noFill/>
            <a:ln w="6350" cap="flat" cmpd="sng" algn="ctr">
              <a:solidFill>
                <a:srgbClr val="FFC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72" name="Přímá spojnice se šipkou 71">
              <a:extLst>
                <a:ext uri="{FF2B5EF4-FFF2-40B4-BE49-F238E27FC236}">
                  <a16:creationId xmlns:a16="http://schemas.microsoft.com/office/drawing/2014/main" id="{391F7D19-A8CA-4C15-AE5E-05B2F6371579}"/>
                </a:ext>
              </a:extLst>
            </p:cNvPr>
            <p:cNvCxnSpPr/>
            <p:nvPr/>
          </p:nvCxnSpPr>
          <p:spPr>
            <a:xfrm>
              <a:off x="4767668" y="482769"/>
              <a:ext cx="729684" cy="437241"/>
            </a:xfrm>
            <a:prstGeom prst="straightConnector1">
              <a:avLst/>
            </a:prstGeom>
            <a:noFill/>
            <a:ln w="6350" cap="flat" cmpd="sng" algn="ctr">
              <a:solidFill>
                <a:srgbClr val="FFC000"/>
              </a:solidFill>
              <a:prstDash val="solid"/>
              <a:miter lim="800000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237449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DD426B-B24E-4FF7-8781-231FD1979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532" y="614444"/>
            <a:ext cx="10515600" cy="1109800"/>
          </a:xfrm>
        </p:spPr>
        <p:txBody>
          <a:bodyPr/>
          <a:lstStyle/>
          <a:p>
            <a:r>
              <a:rPr lang="cs-CZ" dirty="0"/>
              <a:t>UnicamVELOCITY4</a:t>
            </a:r>
          </a:p>
        </p:txBody>
      </p:sp>
      <p:sp>
        <p:nvSpPr>
          <p:cNvPr id="8" name="Zástupný symbol pro obsah 7">
            <a:extLst>
              <a:ext uri="{FF2B5EF4-FFF2-40B4-BE49-F238E27FC236}">
                <a16:creationId xmlns:a16="http://schemas.microsoft.com/office/drawing/2014/main" id="{39A5D498-4398-4E2D-BEF5-F3EF0D93D241}"/>
              </a:ext>
            </a:extLst>
          </p:cNvPr>
          <p:cNvSpPr txBox="1">
            <a:spLocks/>
          </p:cNvSpPr>
          <p:nvPr/>
        </p:nvSpPr>
        <p:spPr>
          <a:xfrm>
            <a:off x="796507" y="1578635"/>
            <a:ext cx="6359702" cy="4606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28C00"/>
              </a:buClr>
              <a:buFont typeface="AkkuratLightProRegular" panose="02000503030000020004" pitchFamily="50" charset="0"/>
              <a:buChar char="»"/>
              <a:defRPr sz="2800" kern="1200">
                <a:solidFill>
                  <a:schemeClr val="tx1"/>
                </a:solidFill>
                <a:latin typeface="AkkuratLightProRegular" panose="02000503030000020004" pitchFamily="50" charset="0"/>
                <a:ea typeface="+mn-ea"/>
                <a:cs typeface="+mn-cs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28C00"/>
              </a:buClr>
              <a:buSzTx/>
              <a:buFont typeface="AkkuratLightProRegular" panose="02000503030000020004" pitchFamily="50" charset="0"/>
              <a:buChar char="»"/>
              <a:tabLst/>
              <a:defRPr sz="2400" kern="1200">
                <a:solidFill>
                  <a:schemeClr val="tx1"/>
                </a:solidFill>
                <a:latin typeface="AkkuratLightProRegular" panose="02000503030000020004" pitchFamily="50" charset="0"/>
                <a:ea typeface="+mn-ea"/>
                <a:cs typeface="+mn-cs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28C00"/>
              </a:buClr>
              <a:buSzTx/>
              <a:buFont typeface="AkkuratLightProRegular" panose="02000503030000020004" pitchFamily="50" charset="0"/>
              <a:buChar char="»"/>
              <a:tabLst/>
              <a:defRPr sz="2000" kern="1200">
                <a:solidFill>
                  <a:schemeClr val="tx1"/>
                </a:solidFill>
                <a:latin typeface="AkkuratLightProRegular" panose="02000503030000020004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28C00"/>
              </a:buClr>
              <a:buFont typeface="AkkuratLightProRegular" panose="02000503030000020004" pitchFamily="50" charset="0"/>
              <a:buChar char="»"/>
              <a:defRPr sz="1800" kern="1200">
                <a:solidFill>
                  <a:schemeClr val="tx1"/>
                </a:solidFill>
                <a:latin typeface="AkkuratLightProRegular" panose="02000503030000020004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28C00"/>
              </a:buClr>
              <a:buFont typeface="AkkuratLightProRegular" panose="02000503030000020004" pitchFamily="50" charset="0"/>
              <a:buChar char="»"/>
              <a:defRPr sz="1800" kern="1200">
                <a:solidFill>
                  <a:schemeClr val="tx1"/>
                </a:solidFill>
                <a:latin typeface="AkkuratLightProRegular" panose="02000503030000020004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800" dirty="0"/>
              <a:t>Umožňuje změřit vozidlo, které předjíždí</a:t>
            </a:r>
          </a:p>
          <a:p>
            <a:r>
              <a:rPr lang="cs-CZ" sz="2800" dirty="0"/>
              <a:t>Umožňuje změřit jednostopé vozidlo</a:t>
            </a:r>
          </a:p>
          <a:p>
            <a:endParaRPr lang="cs-CZ" sz="2800" dirty="0"/>
          </a:p>
        </p:txBody>
      </p:sp>
      <p:sp>
        <p:nvSpPr>
          <p:cNvPr id="41" name="Rectangle 69">
            <a:extLst>
              <a:ext uri="{FF2B5EF4-FFF2-40B4-BE49-F238E27FC236}">
                <a16:creationId xmlns:a16="http://schemas.microsoft.com/office/drawing/2014/main" id="{826B07B8-CD9A-45C6-BAE6-5EFDC7AAD6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pSp>
        <p:nvGrpSpPr>
          <p:cNvPr id="36" name="Plátno 7">
            <a:extLst>
              <a:ext uri="{FF2B5EF4-FFF2-40B4-BE49-F238E27FC236}">
                <a16:creationId xmlns:a16="http://schemas.microsoft.com/office/drawing/2014/main" id="{D61A5FB9-51E3-493A-BA2B-F342E039301A}"/>
              </a:ext>
            </a:extLst>
          </p:cNvPr>
          <p:cNvGrpSpPr/>
          <p:nvPr/>
        </p:nvGrpSpPr>
        <p:grpSpPr>
          <a:xfrm>
            <a:off x="-116997" y="3083669"/>
            <a:ext cx="7480835" cy="3037968"/>
            <a:chOff x="0" y="0"/>
            <a:chExt cx="5760720" cy="1988185"/>
          </a:xfrm>
        </p:grpSpPr>
        <p:sp>
          <p:nvSpPr>
            <p:cNvPr id="37" name="Obdélník 36">
              <a:extLst>
                <a:ext uri="{FF2B5EF4-FFF2-40B4-BE49-F238E27FC236}">
                  <a16:creationId xmlns:a16="http://schemas.microsoft.com/office/drawing/2014/main" id="{77FEDEEF-1605-4DEE-A6CC-BE5BC397AB7F}"/>
                </a:ext>
              </a:extLst>
            </p:cNvPr>
            <p:cNvSpPr/>
            <p:nvPr/>
          </p:nvSpPr>
          <p:spPr>
            <a:xfrm>
              <a:off x="0" y="0"/>
              <a:ext cx="5760720" cy="1988185"/>
            </a:xfrm>
            <a:prstGeom prst="rect">
              <a:avLst/>
            </a:prstGeom>
            <a:solidFill>
              <a:prstClr val="white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38" name="Kosoúhelník 37">
              <a:extLst>
                <a:ext uri="{FF2B5EF4-FFF2-40B4-BE49-F238E27FC236}">
                  <a16:creationId xmlns:a16="http://schemas.microsoft.com/office/drawing/2014/main" id="{40401119-9C89-4696-980A-37F435FDCCDB}"/>
                </a:ext>
              </a:extLst>
            </p:cNvPr>
            <p:cNvSpPr/>
            <p:nvPr/>
          </p:nvSpPr>
          <p:spPr>
            <a:xfrm>
              <a:off x="647568" y="402609"/>
              <a:ext cx="5111125" cy="968991"/>
            </a:xfrm>
            <a:prstGeom prst="parallelogram">
              <a:avLst>
                <a:gd name="adj" fmla="val 162754"/>
              </a:avLst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  <p:cxnSp>
          <p:nvCxnSpPr>
            <p:cNvPr id="39" name="Přímá spojnice 38">
              <a:extLst>
                <a:ext uri="{FF2B5EF4-FFF2-40B4-BE49-F238E27FC236}">
                  <a16:creationId xmlns:a16="http://schemas.microsoft.com/office/drawing/2014/main" id="{274DDF91-B33B-4838-9F01-482A5280C891}"/>
                </a:ext>
              </a:extLst>
            </p:cNvPr>
            <p:cNvCxnSpPr/>
            <p:nvPr/>
          </p:nvCxnSpPr>
          <p:spPr>
            <a:xfrm flipV="1">
              <a:off x="2203908" y="327548"/>
              <a:ext cx="1785579" cy="1119114"/>
            </a:xfrm>
            <a:prstGeom prst="line">
              <a:avLst/>
            </a:prstGeom>
            <a:ln w="762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Přímá spojnice 39">
              <a:extLst>
                <a:ext uri="{FF2B5EF4-FFF2-40B4-BE49-F238E27FC236}">
                  <a16:creationId xmlns:a16="http://schemas.microsoft.com/office/drawing/2014/main" id="{D90A353E-C26C-4D18-8D1C-91609D120A1E}"/>
                </a:ext>
              </a:extLst>
            </p:cNvPr>
            <p:cNvCxnSpPr/>
            <p:nvPr/>
          </p:nvCxnSpPr>
          <p:spPr>
            <a:xfrm flipV="1">
              <a:off x="784601" y="327660"/>
              <a:ext cx="1842493" cy="1119002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Přímá spojnice 72">
              <a:extLst>
                <a:ext uri="{FF2B5EF4-FFF2-40B4-BE49-F238E27FC236}">
                  <a16:creationId xmlns:a16="http://schemas.microsoft.com/office/drawing/2014/main" id="{F0F34901-315F-449A-B33E-65CD7318F935}"/>
                </a:ext>
              </a:extLst>
            </p:cNvPr>
            <p:cNvCxnSpPr/>
            <p:nvPr/>
          </p:nvCxnSpPr>
          <p:spPr>
            <a:xfrm flipV="1">
              <a:off x="3794078" y="343659"/>
              <a:ext cx="1806754" cy="1075708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4" name="Obrázek 73">
              <a:extLst>
                <a:ext uri="{FF2B5EF4-FFF2-40B4-BE49-F238E27FC236}">
                  <a16:creationId xmlns:a16="http://schemas.microsoft.com/office/drawing/2014/main" id="{57E779D1-6549-4B83-9F44-C4F1F8F525F1}"/>
                </a:ext>
              </a:extLst>
            </p:cNvPr>
            <p:cNvPicPr/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 rot="21303343">
              <a:off x="1733105" y="402609"/>
              <a:ext cx="1630420" cy="652512"/>
            </a:xfrm>
            <a:prstGeom prst="rect">
              <a:avLst/>
            </a:prstGeom>
          </p:spPr>
        </p:pic>
        <p:pic>
          <p:nvPicPr>
            <p:cNvPr id="75" name="Obrázek 74">
              <a:extLst>
                <a:ext uri="{FF2B5EF4-FFF2-40B4-BE49-F238E27FC236}">
                  <a16:creationId xmlns:a16="http://schemas.microsoft.com/office/drawing/2014/main" id="{25923CF2-B16C-4AB3-99B3-E572F268AC53}"/>
                </a:ext>
              </a:extLst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 rot="21311113">
              <a:off x="3522504" y="323302"/>
              <a:ext cx="1495534" cy="652512"/>
            </a:xfrm>
            <a:prstGeom prst="rect">
              <a:avLst/>
            </a:prstGeom>
          </p:spPr>
        </p:pic>
        <p:cxnSp>
          <p:nvCxnSpPr>
            <p:cNvPr id="76" name="Přímá spojnice 75">
              <a:extLst>
                <a:ext uri="{FF2B5EF4-FFF2-40B4-BE49-F238E27FC236}">
                  <a16:creationId xmlns:a16="http://schemas.microsoft.com/office/drawing/2014/main" id="{577367E2-A3F5-4DE9-955F-5A8C4F27AB09}"/>
                </a:ext>
              </a:extLst>
            </p:cNvPr>
            <p:cNvCxnSpPr/>
            <p:nvPr/>
          </p:nvCxnSpPr>
          <p:spPr>
            <a:xfrm flipV="1">
              <a:off x="1439839" y="1124161"/>
              <a:ext cx="1160060" cy="8603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Přímá spojnice se šipkou 76">
              <a:extLst>
                <a:ext uri="{FF2B5EF4-FFF2-40B4-BE49-F238E27FC236}">
                  <a16:creationId xmlns:a16="http://schemas.microsoft.com/office/drawing/2014/main" id="{8AAA0B50-DFDF-4D01-8272-E7D4FB8569E3}"/>
                </a:ext>
              </a:extLst>
            </p:cNvPr>
            <p:cNvCxnSpPr/>
            <p:nvPr/>
          </p:nvCxnSpPr>
          <p:spPr>
            <a:xfrm flipV="1">
              <a:off x="2859206" y="1160060"/>
              <a:ext cx="716508" cy="402609"/>
            </a:xfrm>
            <a:prstGeom prst="straightConnector1">
              <a:avLst/>
            </a:prstGeom>
            <a:ln w="28575">
              <a:solidFill>
                <a:srgbClr val="92D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Přímá spojnice se šipkou 77">
              <a:extLst>
                <a:ext uri="{FF2B5EF4-FFF2-40B4-BE49-F238E27FC236}">
                  <a16:creationId xmlns:a16="http://schemas.microsoft.com/office/drawing/2014/main" id="{F6DEB8DB-FAA9-4C1C-99F8-0721E5F2EA8E}"/>
                </a:ext>
              </a:extLst>
            </p:cNvPr>
            <p:cNvCxnSpPr/>
            <p:nvPr/>
          </p:nvCxnSpPr>
          <p:spPr>
            <a:xfrm flipH="1">
              <a:off x="1364778" y="1153236"/>
              <a:ext cx="675563" cy="375017"/>
            </a:xfrm>
            <a:prstGeom prst="straightConnector1">
              <a:avLst/>
            </a:prstGeom>
            <a:ln w="28575">
              <a:solidFill>
                <a:srgbClr val="92D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Picture 8" descr="CBR 600 RR 03-06">
            <a:extLst>
              <a:ext uri="{FF2B5EF4-FFF2-40B4-BE49-F238E27FC236}">
                <a16:creationId xmlns:a16="http://schemas.microsoft.com/office/drawing/2014/main" id="{4EF4B0BC-DF8B-4752-9D40-1B9C41D616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251" y="2920190"/>
            <a:ext cx="3037968" cy="30379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C1C50A5D-5F5D-438E-ABB8-803FE487CE6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2932373" y="2731922"/>
            <a:ext cx="842266" cy="842266"/>
          </a:xfrm>
          <a:prstGeom prst="rect">
            <a:avLst/>
          </a:prstGeom>
        </p:spPr>
      </p:pic>
      <p:pic>
        <p:nvPicPr>
          <p:cNvPr id="21" name="Obrázek 20">
            <a:extLst>
              <a:ext uri="{FF2B5EF4-FFF2-40B4-BE49-F238E27FC236}">
                <a16:creationId xmlns:a16="http://schemas.microsoft.com/office/drawing/2014/main" id="{EEB253F9-9F6E-48D1-B6F0-A616E8CF012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8891182" y="2764287"/>
            <a:ext cx="842266" cy="842266"/>
          </a:xfrm>
          <a:prstGeom prst="rect">
            <a:avLst/>
          </a:prstGeom>
        </p:spPr>
      </p:pic>
      <p:pic>
        <p:nvPicPr>
          <p:cNvPr id="23" name="Obrázek 22">
            <a:extLst>
              <a:ext uri="{FF2B5EF4-FFF2-40B4-BE49-F238E27FC236}">
                <a16:creationId xmlns:a16="http://schemas.microsoft.com/office/drawing/2014/main" id="{DA7F88AA-0894-4F8D-95E2-9198C3948AB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5213675" y="2738790"/>
            <a:ext cx="842266" cy="842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028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UnicamSPEED-R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0"/>
          </p:nvPr>
        </p:nvSpPr>
        <p:spPr>
          <a:xfrm>
            <a:off x="838201" y="1570009"/>
            <a:ext cx="10273936" cy="4606504"/>
          </a:xfrm>
        </p:spPr>
        <p:txBody>
          <a:bodyPr/>
          <a:lstStyle/>
          <a:p>
            <a:r>
              <a:rPr lang="cs-CZ" dirty="0"/>
              <a:t>Multifunkční zařízení</a:t>
            </a:r>
          </a:p>
          <a:p>
            <a:pPr lvl="1"/>
            <a:r>
              <a:rPr lang="cs-CZ" dirty="0"/>
              <a:t>Měření okamžité rychlosti</a:t>
            </a:r>
          </a:p>
          <a:p>
            <a:pPr lvl="1"/>
            <a:r>
              <a:rPr lang="cs-CZ" dirty="0"/>
              <a:t>Měření úsekové rychlosti</a:t>
            </a:r>
          </a:p>
          <a:p>
            <a:r>
              <a:rPr lang="cs-CZ" dirty="0"/>
              <a:t>Moderní radarový systém</a:t>
            </a:r>
          </a:p>
          <a:p>
            <a:pPr lvl="1"/>
            <a:r>
              <a:rPr lang="cs-CZ" dirty="0"/>
              <a:t>Nezávislé měření každého vozidla </a:t>
            </a:r>
          </a:p>
          <a:p>
            <a:pPr lvl="1"/>
            <a:r>
              <a:rPr lang="cs-CZ" dirty="0"/>
              <a:t>Současné měření rychlosti všech vozidel v záběru radaru bez ohledu na jejich počet a směr jízdy</a:t>
            </a:r>
          </a:p>
          <a:p>
            <a:r>
              <a:rPr lang="cs-CZ" dirty="0"/>
              <a:t>Lze stěhovat mezi několika stanovišti</a:t>
            </a:r>
          </a:p>
          <a:p>
            <a:r>
              <a:rPr lang="cs-CZ" dirty="0"/>
              <a:t>Lze řešit jako ostrovní systém na solární napájení</a:t>
            </a:r>
          </a:p>
          <a:p>
            <a:r>
              <a:rPr lang="cs-CZ" dirty="0"/>
              <a:t>Snadná instalace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58719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828477" y="468835"/>
            <a:ext cx="10515600" cy="1109800"/>
          </a:xfrm>
        </p:spPr>
        <p:txBody>
          <a:bodyPr/>
          <a:lstStyle/>
          <a:p>
            <a:r>
              <a:rPr lang="cs-CZ" dirty="0"/>
              <a:t>UnicamSPEED-R – příklady aplikace v praxi</a:t>
            </a:r>
          </a:p>
        </p:txBody>
      </p:sp>
      <p:sp>
        <p:nvSpPr>
          <p:cNvPr id="6" name="Rectangle 49">
            <a:extLst>
              <a:ext uri="{FF2B5EF4-FFF2-40B4-BE49-F238E27FC236}">
                <a16:creationId xmlns:a16="http://schemas.microsoft.com/office/drawing/2014/main" id="{A089B390-DC34-4697-97A4-6797A40D89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5655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pSp>
        <p:nvGrpSpPr>
          <p:cNvPr id="13" name="Skupina 12">
            <a:extLst>
              <a:ext uri="{FF2B5EF4-FFF2-40B4-BE49-F238E27FC236}">
                <a16:creationId xmlns:a16="http://schemas.microsoft.com/office/drawing/2014/main" id="{8FBE340B-07B3-436C-9CD8-6C2D42F09D94}"/>
              </a:ext>
            </a:extLst>
          </p:cNvPr>
          <p:cNvGrpSpPr/>
          <p:nvPr/>
        </p:nvGrpSpPr>
        <p:grpSpPr>
          <a:xfrm>
            <a:off x="828476" y="1414880"/>
            <a:ext cx="9553773" cy="4223905"/>
            <a:chOff x="828477" y="1414881"/>
            <a:chExt cx="6858000" cy="3107488"/>
          </a:xfrm>
        </p:grpSpPr>
        <p:pic>
          <p:nvPicPr>
            <p:cNvPr id="10" name="Obrázek 9">
              <a:extLst>
                <a:ext uri="{FF2B5EF4-FFF2-40B4-BE49-F238E27FC236}">
                  <a16:creationId xmlns:a16="http://schemas.microsoft.com/office/drawing/2014/main" id="{286D0DA6-BE1C-D992-552E-129DEB767C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0094"/>
            <a:stretch/>
          </p:blipFill>
          <p:spPr>
            <a:xfrm rot="16200000">
              <a:off x="2703733" y="-460375"/>
              <a:ext cx="3107488" cy="6858000"/>
            </a:xfrm>
            <a:prstGeom prst="rect">
              <a:avLst/>
            </a:prstGeom>
          </p:spPr>
        </p:pic>
        <p:sp>
          <p:nvSpPr>
            <p:cNvPr id="11" name="Obdélník 10">
              <a:extLst>
                <a:ext uri="{FF2B5EF4-FFF2-40B4-BE49-F238E27FC236}">
                  <a16:creationId xmlns:a16="http://schemas.microsoft.com/office/drawing/2014/main" id="{B14A7105-5CAF-C501-5BFA-D08F67F8A089}"/>
                </a:ext>
              </a:extLst>
            </p:cNvPr>
            <p:cNvSpPr/>
            <p:nvPr/>
          </p:nvSpPr>
          <p:spPr>
            <a:xfrm rot="21297188">
              <a:off x="1328974" y="3382683"/>
              <a:ext cx="572122" cy="256324"/>
            </a:xfrm>
            <a:prstGeom prst="rect">
              <a:avLst/>
            </a:prstGeom>
            <a:solidFill>
              <a:srgbClr val="FF0000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  <p:sp>
          <p:nvSpPr>
            <p:cNvPr id="12" name="Obdélník 11">
              <a:extLst>
                <a:ext uri="{FF2B5EF4-FFF2-40B4-BE49-F238E27FC236}">
                  <a16:creationId xmlns:a16="http://schemas.microsoft.com/office/drawing/2014/main" id="{840C1873-EA47-8F40-6168-563A9D717D8F}"/>
                </a:ext>
              </a:extLst>
            </p:cNvPr>
            <p:cNvSpPr/>
            <p:nvPr/>
          </p:nvSpPr>
          <p:spPr>
            <a:xfrm rot="21297188">
              <a:off x="3964388" y="2975895"/>
              <a:ext cx="3577483" cy="283598"/>
            </a:xfrm>
            <a:prstGeom prst="rect">
              <a:avLst/>
            </a:prstGeom>
            <a:solidFill>
              <a:srgbClr val="FF0000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3194097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D769259A-ADDF-4381-ADA9-7E93261F93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t="72057"/>
          <a:stretch/>
        </p:blipFill>
        <p:spPr>
          <a:xfrm>
            <a:off x="-266192" y="443150"/>
            <a:ext cx="5535668" cy="29128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Nadpis 12">
            <a:extLst>
              <a:ext uri="{FF2B5EF4-FFF2-40B4-BE49-F238E27FC236}">
                <a16:creationId xmlns:a16="http://schemas.microsoft.com/office/drawing/2014/main" id="{7D26DB17-5242-4EAF-8B03-18CD00743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MUR</a:t>
            </a:r>
            <a:br>
              <a:rPr lang="cs-CZ" dirty="0"/>
            </a:br>
            <a:r>
              <a:rPr lang="cs-CZ" dirty="0"/>
              <a:t>- výstup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29013D00-98FF-482C-A453-901FED910B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4200" y="3493781"/>
            <a:ext cx="4990492" cy="3513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4748E308-E39A-464F-9894-686C73E776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5923"/>
          <a:stretch/>
        </p:blipFill>
        <p:spPr>
          <a:xfrm>
            <a:off x="4836292" y="3299019"/>
            <a:ext cx="7283669" cy="3708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CB78062F-EE83-4BB2-8950-1EDFD9515A2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544" r="11497" b="51023"/>
          <a:stretch/>
        </p:blipFill>
        <p:spPr>
          <a:xfrm>
            <a:off x="4836292" y="651753"/>
            <a:ext cx="7188717" cy="27042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78518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7">
            <a:extLst>
              <a:ext uri="{FF2B5EF4-FFF2-40B4-BE49-F238E27FC236}">
                <a16:creationId xmlns:a16="http://schemas.microsoft.com/office/drawing/2014/main" id="{39A5D498-4398-4E2D-BEF5-F3EF0D93D241}"/>
              </a:ext>
            </a:extLst>
          </p:cNvPr>
          <p:cNvSpPr txBox="1">
            <a:spLocks/>
          </p:cNvSpPr>
          <p:nvPr/>
        </p:nvSpPr>
        <p:spPr>
          <a:xfrm>
            <a:off x="796506" y="2689411"/>
            <a:ext cx="10552812" cy="34957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28C00"/>
              </a:buClr>
              <a:buFont typeface="AkkuratLightProRegular" panose="02000503030000020004" pitchFamily="50" charset="0"/>
              <a:buChar char="»"/>
              <a:defRPr sz="2800" kern="1200">
                <a:solidFill>
                  <a:schemeClr val="tx1"/>
                </a:solidFill>
                <a:latin typeface="AkkuratLightProRegular" panose="02000503030000020004" pitchFamily="50" charset="0"/>
                <a:ea typeface="+mn-ea"/>
                <a:cs typeface="+mn-cs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28C00"/>
              </a:buClr>
              <a:buSzTx/>
              <a:buFont typeface="AkkuratLightProRegular" panose="02000503030000020004" pitchFamily="50" charset="0"/>
              <a:buChar char="»"/>
              <a:tabLst/>
              <a:defRPr sz="2400" kern="1200">
                <a:solidFill>
                  <a:schemeClr val="tx1"/>
                </a:solidFill>
                <a:latin typeface="AkkuratLightProRegular" panose="02000503030000020004" pitchFamily="50" charset="0"/>
                <a:ea typeface="+mn-ea"/>
                <a:cs typeface="+mn-cs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28C00"/>
              </a:buClr>
              <a:buSzTx/>
              <a:buFont typeface="AkkuratLightProRegular" panose="02000503030000020004" pitchFamily="50" charset="0"/>
              <a:buChar char="»"/>
              <a:tabLst/>
              <a:defRPr sz="2000" kern="1200">
                <a:solidFill>
                  <a:schemeClr val="tx1"/>
                </a:solidFill>
                <a:latin typeface="AkkuratLightProRegular" panose="02000503030000020004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28C00"/>
              </a:buClr>
              <a:buFont typeface="AkkuratLightProRegular" panose="02000503030000020004" pitchFamily="50" charset="0"/>
              <a:buChar char="»"/>
              <a:defRPr sz="1800" kern="1200">
                <a:solidFill>
                  <a:schemeClr val="tx1"/>
                </a:solidFill>
                <a:latin typeface="AkkuratLightProRegular" panose="02000503030000020004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28C00"/>
              </a:buClr>
              <a:buFont typeface="AkkuratLightProRegular" panose="02000503030000020004" pitchFamily="50" charset="0"/>
              <a:buChar char="»"/>
              <a:defRPr sz="1800" kern="1200">
                <a:solidFill>
                  <a:schemeClr val="tx1"/>
                </a:solidFill>
                <a:latin typeface="AkkuratLightProRegular" panose="02000503030000020004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6000" dirty="0"/>
              <a:t>Výsledky implementace systémů</a:t>
            </a:r>
          </a:p>
          <a:p>
            <a:pPr marL="0" indent="0" algn="ctr">
              <a:buNone/>
            </a:pPr>
            <a:endParaRPr lang="cs-CZ" sz="8000" dirty="0"/>
          </a:p>
          <a:p>
            <a:endParaRPr lang="cs-CZ" dirty="0"/>
          </a:p>
        </p:txBody>
      </p:sp>
      <p:sp>
        <p:nvSpPr>
          <p:cNvPr id="41" name="Rectangle 69">
            <a:extLst>
              <a:ext uri="{FF2B5EF4-FFF2-40B4-BE49-F238E27FC236}">
                <a16:creationId xmlns:a16="http://schemas.microsoft.com/office/drawing/2014/main" id="{826B07B8-CD9A-45C6-BAE6-5EFDC7AAD6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9281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559324" y="580888"/>
            <a:ext cx="11488132" cy="1109800"/>
          </a:xfrm>
        </p:spPr>
        <p:txBody>
          <a:bodyPr/>
          <a:lstStyle/>
          <a:p>
            <a:r>
              <a:rPr lang="cs-CZ" dirty="0"/>
              <a:t>MUR – </a:t>
            </a:r>
            <a:r>
              <a:rPr lang="cs-CZ" dirty="0">
                <a:hlinkClick r:id="rId2"/>
              </a:rPr>
              <a:t>Opatov</a:t>
            </a:r>
            <a:r>
              <a:rPr lang="cs-CZ" dirty="0"/>
              <a:t>, Svitavy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0"/>
          </p:nvPr>
        </p:nvSpPr>
        <p:spPr>
          <a:xfrm>
            <a:off x="499622" y="1570009"/>
            <a:ext cx="11133054" cy="4606504"/>
          </a:xfrm>
        </p:spPr>
        <p:txBody>
          <a:bodyPr/>
          <a:lstStyle/>
          <a:p>
            <a:r>
              <a:rPr lang="cs-CZ" dirty="0"/>
              <a:t>Statistické měření  4-5/2019</a:t>
            </a:r>
          </a:p>
          <a:p>
            <a:pPr lvl="1"/>
            <a:r>
              <a:rPr lang="cs-CZ" dirty="0"/>
              <a:t>46 % vozidel jede víc než 60 km/h – 3700 přestupků denně</a:t>
            </a:r>
          </a:p>
          <a:p>
            <a:r>
              <a:rPr lang="cs-CZ" dirty="0"/>
              <a:t>Represivní systém od 7/2020 – četnost dokumentace přestupku</a:t>
            </a:r>
          </a:p>
          <a:p>
            <a:pPr lvl="1"/>
            <a:r>
              <a:rPr lang="cs-CZ" dirty="0"/>
              <a:t>07/2020 – 0,3 % vozidel</a:t>
            </a:r>
          </a:p>
          <a:p>
            <a:pPr lvl="1"/>
            <a:r>
              <a:rPr lang="cs-CZ" dirty="0"/>
              <a:t>08/2020 – 0,3 % vozidel</a:t>
            </a:r>
          </a:p>
          <a:p>
            <a:pPr lvl="1"/>
            <a:r>
              <a:rPr lang="cs-CZ" dirty="0"/>
              <a:t>09/2020 – 0,2 % vozidel</a:t>
            </a:r>
          </a:p>
          <a:p>
            <a:pPr lvl="1"/>
            <a:r>
              <a:rPr lang="cs-CZ" dirty="0"/>
              <a:t>10/2020 – 0,4 % vozidel</a:t>
            </a:r>
          </a:p>
          <a:p>
            <a:pPr lvl="1"/>
            <a:r>
              <a:rPr lang="cs-CZ" dirty="0">
                <a:highlight>
                  <a:srgbClr val="FFFF00"/>
                </a:highlight>
              </a:rPr>
              <a:t>… průměr od 07/2020 do 12/2022 je 0,35 %  </a:t>
            </a:r>
            <a:r>
              <a:rPr lang="cs-CZ" dirty="0">
                <a:highlight>
                  <a:srgbClr val="FFFF00"/>
                </a:highlight>
                <a:sym typeface="Wingdings" panose="05000000000000000000" pitchFamily="2" charset="2"/>
              </a:rPr>
              <a:t> </a:t>
            </a:r>
            <a:r>
              <a:rPr lang="cs-CZ" dirty="0">
                <a:solidFill>
                  <a:srgbClr val="FF0000"/>
                </a:solidFill>
                <a:sym typeface="Wingdings" panose="05000000000000000000" pitchFamily="2" charset="2"/>
              </a:rPr>
              <a:t>130 x</a:t>
            </a:r>
            <a:r>
              <a:rPr lang="cs-CZ" dirty="0">
                <a:sym typeface="Wingdings" panose="05000000000000000000" pitchFamily="2" charset="2"/>
              </a:rPr>
              <a:t> méně než při statistice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Průměrně 29 přestupků denně</a:t>
            </a:r>
          </a:p>
          <a:p>
            <a:pPr marL="0" indent="0">
              <a:buNone/>
            </a:pPr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82707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559324" y="580888"/>
            <a:ext cx="11488132" cy="1109800"/>
          </a:xfrm>
        </p:spPr>
        <p:txBody>
          <a:bodyPr/>
          <a:lstStyle/>
          <a:p>
            <a:r>
              <a:rPr lang="cs-CZ" dirty="0"/>
              <a:t>MUR I/6 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0"/>
          </p:nvPr>
        </p:nvSpPr>
        <p:spPr>
          <a:xfrm>
            <a:off x="499622" y="1570009"/>
            <a:ext cx="11133054" cy="4606504"/>
          </a:xfrm>
        </p:spPr>
        <p:txBody>
          <a:bodyPr/>
          <a:lstStyle/>
          <a:p>
            <a:r>
              <a:rPr lang="cs-CZ" dirty="0"/>
              <a:t>Instalace 11/2021</a:t>
            </a:r>
          </a:p>
          <a:p>
            <a:r>
              <a:rPr lang="cs-CZ" dirty="0"/>
              <a:t>Ověření 3/2022</a:t>
            </a:r>
          </a:p>
          <a:p>
            <a:r>
              <a:rPr lang="cs-CZ" dirty="0"/>
              <a:t>Od 1.1.2021 do 1.11.2021 – 10 měsíců</a:t>
            </a:r>
          </a:p>
          <a:p>
            <a:pPr lvl="1"/>
            <a:r>
              <a:rPr lang="cs-CZ" dirty="0"/>
              <a:t>11x DN s následky na zdraví nebo na životě (4 x U, 3 x TZ, 11 LZ)</a:t>
            </a:r>
          </a:p>
          <a:p>
            <a:pPr lvl="1"/>
            <a:r>
              <a:rPr lang="cs-CZ" dirty="0"/>
              <a:t>8/2021 – 2x DN (4x U, 2 TZ, 3 LZ)</a:t>
            </a:r>
          </a:p>
          <a:p>
            <a:r>
              <a:rPr lang="cs-CZ" dirty="0"/>
              <a:t>Od 1.11/2021 do 31.5.2023  - 19 měsíců</a:t>
            </a:r>
          </a:p>
          <a:p>
            <a:pPr lvl="1"/>
            <a:r>
              <a:rPr lang="cs-CZ" dirty="0"/>
              <a:t>4x DN s následky na zdraví nebo životě (5 x LZ) </a:t>
            </a:r>
          </a:p>
          <a:p>
            <a:pPr lvl="1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38915194"/>
      </p:ext>
    </p:extLst>
  </p:cSld>
  <p:clrMapOvr>
    <a:masterClrMapping/>
  </p:clrMapOvr>
</p:sld>
</file>

<file path=ppt/theme/theme1.xml><?xml version="1.0" encoding="utf-8"?>
<a:theme xmlns:a="http://schemas.openxmlformats.org/drawingml/2006/main" name="servis_prezentace_20170109-00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ísmo CAMEA">
      <a:majorFont>
        <a:latin typeface="AkkuratLightProRegular"/>
        <a:ea typeface=""/>
        <a:cs typeface=""/>
      </a:majorFont>
      <a:minorFont>
        <a:latin typeface="AkkuratLightProRegular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_unicam_cs_20170104.potx" id="{1830D7C3-4FA7-4460-A3B9-C5AB9B1800A1}" vid="{1CA1E332-B3A2-4686-9E03-4729C024BB2F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TM02836342[[fn=Ion]]</Template>
  <TotalTime>17357</TotalTime>
  <Words>469</Words>
  <Application>Microsoft Office PowerPoint</Application>
  <PresentationFormat>Širokoúhlá obrazovka</PresentationFormat>
  <Paragraphs>101</Paragraphs>
  <Slides>16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1" baseType="lpstr">
      <vt:lpstr>AkkuratLightProRegular</vt:lpstr>
      <vt:lpstr>AkkuratProRegular</vt:lpstr>
      <vt:lpstr>Arial</vt:lpstr>
      <vt:lpstr>Calibri</vt:lpstr>
      <vt:lpstr>servis_prezentace_20170109-00</vt:lpstr>
      <vt:lpstr>Snižování rychlosti pomocí represivních systémů v praxi</vt:lpstr>
      <vt:lpstr>UnicamVELOCITY4</vt:lpstr>
      <vt:lpstr>UnicamVELOCITY4</vt:lpstr>
      <vt:lpstr>UnicamSPEED-R</vt:lpstr>
      <vt:lpstr>UnicamSPEED-R – příklady aplikace v praxi</vt:lpstr>
      <vt:lpstr>MUR - výstup</vt:lpstr>
      <vt:lpstr>Prezentace aplikace PowerPoint</vt:lpstr>
      <vt:lpstr>MUR – Opatov, Svitavy</vt:lpstr>
      <vt:lpstr>MUR I/6 </vt:lpstr>
      <vt:lpstr>MUR  I/6 </vt:lpstr>
      <vt:lpstr>MUR I/23  x  II/602</vt:lpstr>
      <vt:lpstr>DJČ a MOR Ústí n. L. – Masarykova x Sadvá</vt:lpstr>
      <vt:lpstr>DJČ a MOR Ústí n. L. – Masarykova x Sadová</vt:lpstr>
      <vt:lpstr>MUR – Tunely ŘSD</vt:lpstr>
      <vt:lpstr>Závěr</vt:lpstr>
      <vt:lpstr>Děkuji Vám za pozornost.  obchodunicam@camea.cz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SERVIS SUPPORT PROJEKCE</dc:title>
  <dc:creator>Kučera Leoš</dc:creator>
  <cp:lastModifiedBy>Vít Široký</cp:lastModifiedBy>
  <cp:revision>210</cp:revision>
  <dcterms:created xsi:type="dcterms:W3CDTF">2017-01-09T05:42:19Z</dcterms:created>
  <dcterms:modified xsi:type="dcterms:W3CDTF">2023-10-09T09:07:28Z</dcterms:modified>
</cp:coreProperties>
</file>