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65" r:id="rId2"/>
    <p:sldId id="257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4" r:id="rId12"/>
    <p:sldId id="282" r:id="rId13"/>
    <p:sldId id="283" r:id="rId14"/>
    <p:sldId id="258" r:id="rId15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07" autoAdjust="0"/>
    <p:restoredTop sz="82514" autoAdjust="0"/>
  </p:normalViewPr>
  <p:slideViewPr>
    <p:cSldViewPr showGuides="1">
      <p:cViewPr varScale="1">
        <p:scale>
          <a:sx n="94" d="100"/>
          <a:sy n="94" d="100"/>
        </p:scale>
        <p:origin x="-10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01/2018 celkem 24 nehod (šetřených PČR) </a:t>
            </a:r>
          </a:p>
          <a:p>
            <a:r>
              <a:rPr lang="cs-CZ" sz="1200" dirty="0" smtClean="0"/>
              <a:t>Následky: 13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 Srážka s voz. 21x (13L), srážka s PP 3x (0)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DZ 20x (13L), způsob jízdy 3x (0)</a:t>
            </a:r>
          </a:p>
          <a:p>
            <a:r>
              <a:rPr lang="cs-CZ" sz="1200" dirty="0" smtClean="0"/>
              <a:t>Ve dne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.:  15x (12L), v noci 5x (0); </a:t>
            </a:r>
            <a:br>
              <a:rPr lang="cs-CZ" sz="1200" dirty="0" smtClean="0"/>
            </a:br>
            <a:r>
              <a:rPr lang="cs-CZ" sz="1200" dirty="0" smtClean="0"/>
              <a:t>OA 33x (6L), jednostopá 7x (7L), NA 4x (0)  2022-23: 8x (6L)	</a:t>
            </a:r>
          </a:p>
          <a:p>
            <a:r>
              <a:rPr lang="cs-CZ" sz="1200" dirty="0" smtClean="0"/>
              <a:t>Nehody 2012 – 2017: 28x (2T,11L)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Stavební stav okružní křižovatky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14,3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dirty="0" smtClean="0"/>
              <a:t>Průřez stavů</a:t>
            </a:r>
            <a:r>
              <a:rPr lang="cs-CZ" sz="1000" baseline="0" dirty="0" smtClean="0"/>
              <a:t> OK v letech 2012,2015,2018,2021 (+ 2012)</a:t>
            </a:r>
            <a:endParaRPr lang="cs-CZ" sz="10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Průsečná křižovatka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Pevná OK</a:t>
            </a:r>
          </a:p>
          <a:p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Průsečná křižovatka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Pevná OK</a:t>
            </a:r>
          </a:p>
          <a:p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silnice II/445 (449) se směrovým obloukem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II/445 tvoří Zlatých Hor , Vrbna </a:t>
            </a:r>
            <a:r>
              <a:rPr lang="cs-CZ" sz="1000" i="1" baseline="0" dirty="0" err="1" smtClean="0"/>
              <a:t>p.P</a:t>
            </a:r>
            <a:r>
              <a:rPr lang="cs-CZ" sz="1000" i="1" baseline="0" dirty="0" smtClean="0"/>
              <a:t>., Rýmařova (I/11) a Šternberka (I/46) . Silnice II/449 tvoří spojnici Rýmařova, Uničova ,Litovle (D35) a Prostějova (D46). Severojižní propojení sousední krajů. Úsek se nachází na výjezdu z Rýmařova směrem na Šternberk.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Úsek je charakterizován přímým úsekem v </a:t>
            </a:r>
            <a:r>
              <a:rPr lang="cs-CZ" sz="1000" i="1" baseline="0" dirty="0" err="1" smtClean="0"/>
              <a:t>údolnicovém</a:t>
            </a:r>
            <a:r>
              <a:rPr lang="cs-CZ" sz="1000" i="1" baseline="0" dirty="0" smtClean="0"/>
              <a:t> oblouku, s navazující vidlicovou křižovatkou a směrovým obloukem menšího poloměru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60 km/h), na který navazuje protisměrný oblouku většího poloměru. Směrové oblouky jsou v klesání ve směru k Rýmařovu (8%, dl. 300m) . Přednost v křižovatce je určena svislým značením P4 , úhel křížení přibližně 45°.  Pravý vjezd do křižovatky o poloměru 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60km/h. Hlavní komunikace je v křižovatce přímá a přechází do směrového oblouku. Komunikace je vedena v úrovni terénu. Dvoupruhová, s minimálními zpevněnými krajnicemi. Směrové vedení je tvořeno V4 (0,25) , dělicí čárou (V1a) a směrovými sloupky v základních rozestupech. V úseku malého směrového oblouku jsou směrové tabule. Rychlost neomezená místní úpravou.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Hornatá oblast &gt; 600 m n.m.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II/445 	3,5tis voz /24hod, z toho  12%těžkých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II/449 	1,7tis voz /24hod, z toho  17%těžkých vozidel</a:t>
            </a: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i="1" dirty="0" smtClean="0"/>
          </a:p>
          <a:p>
            <a:r>
              <a:rPr lang="cs-CZ" sz="12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silnice II/445 (449) se směrovým obloukem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II/445 tvoří Zlatých Hor , Vrbna </a:t>
            </a:r>
            <a:r>
              <a:rPr lang="cs-CZ" sz="1000" i="1" baseline="0" dirty="0" err="1" smtClean="0"/>
              <a:t>p.P</a:t>
            </a:r>
            <a:r>
              <a:rPr lang="cs-CZ" sz="1000" i="1" baseline="0" dirty="0" smtClean="0"/>
              <a:t>., Rýmařova (I/11) a Šternberka (I/46) . Silnice II/449 tvoří spojnici Rýmařova, Uničova ,Litovle (D35) a Prostějova (D46). Severojižní propojení sousední krajů. Úsek se nachází na výjezdu z Rýmařova směrem na Šternberk.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Úsek je charakterizován přímým úsekem v </a:t>
            </a:r>
            <a:r>
              <a:rPr lang="cs-CZ" sz="1000" i="1" baseline="0" dirty="0" err="1" smtClean="0"/>
              <a:t>údolnicovém</a:t>
            </a:r>
            <a:r>
              <a:rPr lang="cs-CZ" sz="1000" i="1" baseline="0" dirty="0" smtClean="0"/>
              <a:t> oblouku, s navazující vidlicovou křižovatkou a směrovým obloukem menšího poloměru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60 km/h), na který navazuje protisměrný oblouku většího poloměru. Směrové oblouky jsou v klesání ve směru k Rýmařovu (8%, dl. 300m) . Přednost v křižovatce je určena svislým značením P4 , úhel křížení přibližně 45°.  Pravý vjezd do křižovatky o poloměru 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60km/h. Hlavní komunikace je v křižovatce přímá a přechází do směrového oblouku. Komunikace je vedena v úrovni terénu. Dvoupruhová, s minimálními zpevněnými krajnicemi. Směrové vedení je tvořeno V4 (0,25) , dělicí čárou (V1a) a směrovými sloupky v základních rozestupech. V úseku malého směrového oblouku jsou směrové tabule. Rychlost neomezená místní úpravou.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Hornatá oblast &gt; 600 m n.m.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II/445 	3,5tis voz /24hod, z toho  12%těžkých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II/449 	1,7tis voz /24hod, z toho  17%těžkých vozidel</a:t>
            </a: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000" b="1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cs-CZ" sz="1000" b="0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dirty="0" smtClean="0"/>
              <a:t>Od 01/2017 celkem 15 nehod (šetřených PČR)</a:t>
            </a:r>
          </a:p>
          <a:p>
            <a:r>
              <a:rPr lang="cs-CZ" sz="1400" dirty="0" smtClean="0"/>
              <a:t>Následky: 1 os. usmrcena a 8 os. lehce zraněno</a:t>
            </a:r>
          </a:p>
          <a:p>
            <a:r>
              <a:rPr lang="cs-CZ" sz="1400" dirty="0" smtClean="0"/>
              <a:t>Nejčastější druh nehody: </a:t>
            </a:r>
            <a:br>
              <a:rPr lang="cs-CZ" sz="1400" dirty="0" smtClean="0"/>
            </a:br>
            <a:r>
              <a:rPr lang="cs-CZ" sz="1400" dirty="0" smtClean="0"/>
              <a:t>	 Havárie 6x (5L), Srážka s PP 5x (1U,2L), Srážka s voz 2x (1L)</a:t>
            </a:r>
          </a:p>
          <a:p>
            <a:r>
              <a:rPr lang="cs-CZ" sz="1400" dirty="0" smtClean="0"/>
              <a:t>Nejčastější příčina: </a:t>
            </a:r>
            <a:br>
              <a:rPr lang="cs-CZ" sz="1400" dirty="0" smtClean="0"/>
            </a:br>
            <a:r>
              <a:rPr lang="cs-CZ" sz="1400" dirty="0" smtClean="0"/>
              <a:t>	</a:t>
            </a:r>
            <a:r>
              <a:rPr lang="cs-CZ" sz="1400" dirty="0" err="1" smtClean="0"/>
              <a:t>Nepř</a:t>
            </a:r>
            <a:r>
              <a:rPr lang="cs-CZ" sz="1400" dirty="0" smtClean="0"/>
              <a:t>. Rychlosti - stavu vozovky 6x (2L), - DT stavu 2x (1T,1L),</a:t>
            </a:r>
            <a:br>
              <a:rPr lang="cs-CZ" sz="1400" dirty="0" smtClean="0"/>
            </a:br>
            <a:r>
              <a:rPr lang="cs-CZ" sz="1400" dirty="0" smtClean="0"/>
              <a:t>	Nezvládnutí řízení vozidla 4x (4L)	</a:t>
            </a:r>
          </a:p>
          <a:p>
            <a:r>
              <a:rPr lang="cs-CZ" sz="1400" dirty="0" smtClean="0"/>
              <a:t>Den </a:t>
            </a:r>
            <a:r>
              <a:rPr lang="cs-CZ" sz="1400" dirty="0" err="1" smtClean="0"/>
              <a:t>nezhorš</a:t>
            </a:r>
            <a:r>
              <a:rPr lang="cs-CZ" sz="1400" dirty="0" smtClean="0"/>
              <a:t>. 7x (1U,3L); v noci 6x (3L), </a:t>
            </a:r>
            <a:br>
              <a:rPr lang="cs-CZ" sz="1400" dirty="0" smtClean="0"/>
            </a:br>
            <a:r>
              <a:rPr lang="cs-CZ" sz="1400" dirty="0" smtClean="0"/>
              <a:t>za sucha 7x (1U,3L), se smykem 10x (1T, 9L), </a:t>
            </a:r>
            <a:br>
              <a:rPr lang="cs-CZ" sz="1400" dirty="0" smtClean="0"/>
            </a:br>
            <a:r>
              <a:rPr lang="cs-CZ" sz="1400" dirty="0" smtClean="0"/>
              <a:t>PP: sloupek DZ 3x (1L), úmrtí: do pevné části mostu apod. 	2022-23: 6x (3L)	</a:t>
            </a:r>
          </a:p>
          <a:p>
            <a:r>
              <a:rPr lang="cs-CZ" sz="1400" dirty="0" smtClean="0"/>
              <a:t>Nebezpečné vlivy, prvky: </a:t>
            </a:r>
            <a:br>
              <a:rPr lang="cs-CZ" sz="1400" dirty="0" smtClean="0"/>
            </a:br>
            <a:r>
              <a:rPr lang="cs-CZ" sz="1400" dirty="0" smtClean="0"/>
              <a:t>Směrový oblouk malého poloměru v kombinaci s klesáním</a:t>
            </a:r>
            <a:br>
              <a:rPr lang="cs-CZ" sz="1400" dirty="0" smtClean="0"/>
            </a:br>
            <a:r>
              <a:rPr lang="cs-CZ" sz="1400" dirty="0" smtClean="0"/>
              <a:t>vliv povětrnostních podmínek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28,2 mil.</a:t>
            </a:r>
          </a:p>
          <a:p>
            <a:endParaRPr lang="cs-CZ" sz="11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Zlepšení protismykových vlastností vozovky</a:t>
            </a:r>
          </a:p>
          <a:p>
            <a:r>
              <a:rPr lang="pl-PL" i="1" baseline="0" dirty="0" smtClean="0"/>
              <a:t>Prodloužení svodidla,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Výstražné značení IP5 (60)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Kontrola příčného sklonu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úhlu připojení</a:t>
            </a:r>
          </a:p>
          <a:p>
            <a:r>
              <a:rPr lang="pl-PL" i="1" baseline="0" dirty="0" smtClean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i="1" baseline="0" dirty="0" smtClean="0"/>
              <a:t>Zlepšení protismykových vlastností vozovky</a:t>
            </a:r>
          </a:p>
          <a:p>
            <a:r>
              <a:rPr lang="pl-PL" i="1" baseline="0" dirty="0" smtClean="0"/>
              <a:t>Prodloužení svodidla,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Výstražné značení IP5 (60)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Kontrola příčného sklonu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úhlu připojení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Okružní křižovatka silnice I/11J a silnic III/01144 mimo obec.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I/11J tvoří doprovodnou komunikaci k SMV I/11 (Třanovice – hr. přechod se SVK), původní komunikace spojující Český Těšín, Třinec, Jablunkov a Slovensko (Čadca). V současnosti slouží komunikace I/11J k vzájemnému propojení obcí, a jako sběrná komunikace ze silnic nižších tříd k MUK na SMV I/11 (E75). Silnice III/01144 spojuje obec Bystřice se silnicí I/11J, s obcemi po pravé straně silnice I/11 (Košařiska, Milíkov a Bocanovice). Současně se jedná o jednu ze dvou komunikací spojující centrum obce se silnicí I/11J  a nedalekou MUK se SMV I/11. Po I/11J zakázána NA &gt;12t a Tranzit.</a:t>
            </a:r>
          </a:p>
          <a:p>
            <a:r>
              <a:rPr lang="cs-CZ" sz="1000" i="1" baseline="0" dirty="0" smtClean="0"/>
              <a:t>Okružní pás je proveden provizorně z betonových vodicích stěn o průměru  okružního pásu 24m. Průměr středového prstence 8m. Vytvořeno na tělese původní průsečné křižovatky s odbočovacími pruhy doleva. Minimální směrovací ostrůvky. Vjezdy a výjezdy jednopruhové šířky cca 5,5m. Navazující komunikace jsou dvoupruhové. Silnice I/11J je v úseku přímá, silnice III/01144 výjezd z podjezdu pod SMV I/11 nebo směrový oblouk na výjezdu z obce Bystřice. Úhel křížení činí cca 90°.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Podél silnice III/01144 jsou chodníky, přes I/11J vedena podchodem. Křižovatka opatřena veřejným osvětlením. V blízkosti křižovatky zálivy autobusových zastávek (I/11J, III/01144). Nájezdy a výjezd z ČSPH v těsné blízkosti OK.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Cyklotrasa a turistická trasa vedena podchodem.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SMV I/11 zprovozněna v říjnu 2017.  Okružní křižovatka vytvořena v roce 2012.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I/11J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3,5 tis voz /24hod, z toho  5%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III/01144 	- tis voz /24hod, z toho  -%těžkých vozidel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Okružní křižovatka silnice I/11J a silnic III/01144 mimo obec.</a:t>
            </a:r>
          </a:p>
          <a:p>
            <a:r>
              <a:rPr lang="cs-CZ" sz="1000" i="1" baseline="0" dirty="0" smtClean="0"/>
              <a:t>Silnice I/11J tvoří doprovodnou komunikaci k SMV I/11 (Třanovice – hr. přechod se SVK), původní komunikace spojující Český Těšín, Třinec, Jablunkov a Slovensko (Čadca). V současnosti slouží komunikace I/11J k vzájemnému propojení obcí, a jako sběrná komunikace ze silnic nižších tříd k MUK na SMV I/11 (E75). Silnice III/01144 spojuje obec Bystřice se silnicí I/11J, s obcemi po pravé straně silnice I/11 (Košařiska, Milíkov a Bocanovice). Současně se jedná o jednu ze dvou komunikací spojující centrum obce se silnicí I/11J  a nedalekou MUK se SMV I/11. Po I/11J zakázána NA &gt;12t a Tranzit.</a:t>
            </a:r>
          </a:p>
          <a:p>
            <a:r>
              <a:rPr lang="cs-CZ" sz="1000" i="1" baseline="0" dirty="0" smtClean="0"/>
              <a:t>Okružní pás je proveden provizorně z betonových vodicích stěn o průměru  okružního pásu 26-30m. Průměr středového prstence 9m. Vytvořeno na tělese původní průsečné křižovatky s odbočovacími pruhy doleva. Minimální směrovací ostrůvky. Vjezdy a výjezdy jednopruhové šířky cca 5,5m. Navazující komunikace jsou dvoupruhové. Silnice I/11J je v úseku přímá, silnice III/01144 výjezd z podjezdu pod SMV I/11 nebo směrový oblouk na výjezdu z obce Bystřice. Úhel křížení činí cca 90°.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Podél silnice III/01144 jsou chodníky, přes I/11J vedena podchodem. Křižovatka opatřena veřejným osvětlením. V blízkosti křižovatky zálivy autobusových zastávek (I/11J, III/01144). Nájezdy a výjezd z ČSPH v těsné blízkosti OK.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Cyklotrasa a turistická trasa vedena podchodem.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SMV I/11 zprovozněna v říjnu 2017.  Okružní křižovatka vytvořena v roce 2012.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I/11J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3,5 tis voz /24hod, z toho  5%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III/01144 	- tis voz /24hod, z toho  -%těžkých vozidel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19.4.2023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39.jpg"/><Relationship Id="rId5" Type="http://schemas.openxmlformats.org/officeDocument/2006/relationships/image" Target="../media/image10.png"/><Relationship Id="rId10" Type="http://schemas.openxmlformats.org/officeDocument/2006/relationships/image" Target="../media/image38.jpg"/><Relationship Id="rId4" Type="http://schemas.openxmlformats.org/officeDocument/2006/relationships/image" Target="../media/image9.jpeg"/><Relationship Id="rId9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jpe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7.jpeg"/><Relationship Id="rId5" Type="http://schemas.openxmlformats.org/officeDocument/2006/relationships/image" Target="../media/image9.jpeg"/><Relationship Id="rId15" Type="http://schemas.openxmlformats.org/officeDocument/2006/relationships/image" Target="../media/image19.JP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6.jpe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10.png"/><Relationship Id="rId10" Type="http://schemas.openxmlformats.org/officeDocument/2006/relationships/image" Target="../media/image27.jpg"/><Relationship Id="rId4" Type="http://schemas.openxmlformats.org/officeDocument/2006/relationships/image" Target="../media/image9.jpe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4.JPG"/><Relationship Id="rId3" Type="http://schemas.openxmlformats.org/officeDocument/2006/relationships/image" Target="../media/image12.jpeg"/><Relationship Id="rId7" Type="http://schemas.openxmlformats.org/officeDocument/2006/relationships/image" Target="../media/image30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JP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01/2018 </a:t>
            </a:r>
            <a:r>
              <a:rPr lang="cs-CZ" sz="3000" dirty="0"/>
              <a:t>celkem </a:t>
            </a:r>
            <a:r>
              <a:rPr lang="cs-CZ" sz="3000" dirty="0" smtClean="0"/>
              <a:t>24 nehod (šetřených PČR) </a:t>
            </a:r>
            <a:endParaRPr lang="cs-CZ" sz="3000" dirty="0"/>
          </a:p>
          <a:p>
            <a:r>
              <a:rPr lang="cs-CZ" sz="3000" dirty="0" smtClean="0"/>
              <a:t>Následky: 13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/>
              <a:t> Srážka s </a:t>
            </a:r>
            <a:r>
              <a:rPr lang="cs-CZ" sz="3000" dirty="0" smtClean="0"/>
              <a:t>voz. 21x </a:t>
            </a:r>
            <a:r>
              <a:rPr lang="cs-CZ" sz="2600" dirty="0" smtClean="0"/>
              <a:t>(13L), </a:t>
            </a:r>
            <a:r>
              <a:rPr lang="cs-CZ" sz="3000" dirty="0" smtClean="0"/>
              <a:t>srážka s PP 3x </a:t>
            </a:r>
            <a:r>
              <a:rPr lang="cs-CZ" sz="2600" dirty="0" smtClean="0"/>
              <a:t>(0)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smtClean="0"/>
              <a:t>Proti příkazu DZ 20x </a:t>
            </a:r>
            <a:r>
              <a:rPr lang="cs-CZ" sz="2600" dirty="0"/>
              <a:t>(13L), </a:t>
            </a:r>
            <a:r>
              <a:rPr lang="cs-CZ" sz="3000" dirty="0" smtClean="0"/>
              <a:t>způsob jízdy 3x </a:t>
            </a:r>
            <a:r>
              <a:rPr lang="cs-CZ" sz="2600" dirty="0"/>
              <a:t>(0)</a:t>
            </a:r>
          </a:p>
          <a:p>
            <a:r>
              <a:rPr lang="cs-CZ" sz="3000" dirty="0" smtClean="0"/>
              <a:t>Ve </a:t>
            </a:r>
            <a:r>
              <a:rPr lang="cs-CZ" sz="3000" dirty="0"/>
              <a:t>dne </a:t>
            </a:r>
            <a:r>
              <a:rPr lang="cs-CZ" sz="3000" dirty="0" err="1"/>
              <a:t>nezhorš</a:t>
            </a:r>
            <a:r>
              <a:rPr lang="cs-CZ" sz="3000" dirty="0"/>
              <a:t>.:  </a:t>
            </a:r>
            <a:r>
              <a:rPr lang="cs-CZ" sz="3000" dirty="0" smtClean="0"/>
              <a:t>15x </a:t>
            </a:r>
            <a:r>
              <a:rPr lang="cs-CZ" sz="2600" dirty="0"/>
              <a:t>(12L), </a:t>
            </a:r>
            <a:r>
              <a:rPr lang="cs-CZ" sz="3000" dirty="0" smtClean="0"/>
              <a:t>v noci 5x </a:t>
            </a:r>
            <a:r>
              <a:rPr lang="cs-CZ" sz="2600" dirty="0"/>
              <a:t>(0)</a:t>
            </a:r>
            <a:r>
              <a:rPr lang="cs-CZ" sz="3000" dirty="0" smtClean="0"/>
              <a:t>; </a:t>
            </a:r>
            <a:br>
              <a:rPr lang="cs-CZ" sz="3000" dirty="0" smtClean="0"/>
            </a:br>
            <a:r>
              <a:rPr lang="cs-CZ" sz="3000" dirty="0" smtClean="0"/>
              <a:t>OA 33x </a:t>
            </a:r>
            <a:r>
              <a:rPr lang="cs-CZ" sz="2600" dirty="0"/>
              <a:t>(6L), </a:t>
            </a:r>
            <a:r>
              <a:rPr lang="cs-CZ" sz="3000" dirty="0" smtClean="0"/>
              <a:t>jednostopá 7x </a:t>
            </a:r>
            <a:r>
              <a:rPr lang="cs-CZ" sz="2600" dirty="0"/>
              <a:t>(7L), </a:t>
            </a:r>
            <a:r>
              <a:rPr lang="cs-CZ" sz="3000" dirty="0" smtClean="0"/>
              <a:t>NA 4x </a:t>
            </a:r>
            <a:r>
              <a:rPr lang="cs-CZ" sz="2600" dirty="0"/>
              <a:t>(0)</a:t>
            </a:r>
            <a:r>
              <a:rPr lang="cs-CZ" sz="3000" dirty="0" smtClean="0"/>
              <a:t>  2022-23</a:t>
            </a:r>
            <a:r>
              <a:rPr lang="cs-CZ" sz="3000" dirty="0"/>
              <a:t>: </a:t>
            </a:r>
            <a:r>
              <a:rPr lang="cs-CZ" sz="3000" dirty="0" smtClean="0"/>
              <a:t>8x </a:t>
            </a:r>
            <a:r>
              <a:rPr lang="cs-CZ" sz="2600" dirty="0" smtClean="0"/>
              <a:t>(6L)</a:t>
            </a:r>
            <a:r>
              <a:rPr lang="cs-CZ" sz="3000" dirty="0" smtClean="0"/>
              <a:t>	</a:t>
            </a:r>
            <a:endParaRPr lang="cs-CZ" sz="3000" dirty="0"/>
          </a:p>
          <a:p>
            <a:r>
              <a:rPr lang="cs-CZ" sz="3000" dirty="0" smtClean="0"/>
              <a:t>Nehody 2012 – 2017: 28x </a:t>
            </a:r>
            <a:r>
              <a:rPr lang="cs-CZ" sz="2600" dirty="0"/>
              <a:t>(2T,11L</a:t>
            </a:r>
            <a:r>
              <a:rPr lang="cs-CZ" sz="2600" dirty="0" smtClean="0"/>
              <a:t>)   při 11,1 tis /24h (TV 33%)</a:t>
            </a:r>
            <a:endParaRPr lang="cs-CZ" sz="2600" dirty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Stavební stav okružní křižovatky</a:t>
            </a:r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9756576" y="5754177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1" y="1340981"/>
            <a:ext cx="8068157" cy="4536291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1" y="1340981"/>
            <a:ext cx="8063677" cy="4536504"/>
          </a:xfrm>
          <a:prstGeom prst="rect">
            <a:avLst/>
          </a:prstGeom>
        </p:spPr>
      </p:pic>
      <p:sp>
        <p:nvSpPr>
          <p:cNvPr id="2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1" y="1340768"/>
            <a:ext cx="8063677" cy="4535134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6" y="1340768"/>
            <a:ext cx="8058205" cy="4535134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3" y="1295049"/>
            <a:ext cx="8058205" cy="453069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31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I/11J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v Bystřici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0"/>
            <a:ext cx="9140306" cy="514142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0"/>
            <a:ext cx="9140305" cy="5141422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9756576" y="2408704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0"/>
            <a:ext cx="9140305" cy="514142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800"/>
            <a:ext cx="9140304" cy="51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4" y="1341678"/>
            <a:ext cx="8060010" cy="4533756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705462" y="4772808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Průsečná křižovatka </a:t>
            </a: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Stavební provedení okružní křižovatky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Přehled úseků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12795" y="2492896"/>
            <a:ext cx="8964488" cy="2016224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46787B"/>
                </a:solidFill>
              </a:rPr>
              <a:t>Úsek sil. II/449 </a:t>
            </a:r>
            <a:r>
              <a:rPr lang="pl-PL" sz="3600" b="1" dirty="0">
                <a:solidFill>
                  <a:srgbClr val="46787B"/>
                </a:solidFill>
              </a:rPr>
              <a:t>u </a:t>
            </a:r>
            <a:r>
              <a:rPr lang="pl-PL" sz="3600" b="1" dirty="0" smtClean="0">
                <a:solidFill>
                  <a:srgbClr val="46787B"/>
                </a:solidFill>
              </a:rPr>
              <a:t>Ondřejova</a:t>
            </a:r>
          </a:p>
          <a:p>
            <a:endParaRPr lang="pl-PL" sz="3600" b="1" dirty="0" smtClean="0">
              <a:solidFill>
                <a:srgbClr val="46787B"/>
              </a:solidFill>
            </a:endParaRPr>
          </a:p>
          <a:p>
            <a:r>
              <a:rPr lang="pl-PL" sz="3600" b="1" dirty="0" smtClean="0">
                <a:solidFill>
                  <a:srgbClr val="46787B"/>
                </a:solidFill>
              </a:rPr>
              <a:t>Křižovatka na sil. I/11J v Bystřici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51520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II/449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Ondřejova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868" y="1340768"/>
            <a:ext cx="855826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096147" y="5703091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V="1">
            <a:off x="3828531" y="2992512"/>
            <a:ext cx="743469" cy="43204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4788024" y="2726105"/>
            <a:ext cx="216024" cy="22995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4331"/>
          <a:stretch/>
        </p:blipFill>
        <p:spPr>
          <a:xfrm>
            <a:off x="0" y="1344867"/>
            <a:ext cx="9144000" cy="4520937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7" y="1346609"/>
            <a:ext cx="8057768" cy="4530663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7767" cy="4530663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7767" cy="4530662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" y="1346400"/>
            <a:ext cx="8057765" cy="4530662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0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-14604" y="1426302"/>
            <a:ext cx="9144000" cy="446449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3200" dirty="0" smtClean="0"/>
              <a:t>Úsek sil. II/445 (449) s křižovatkou a směrovým obloukem malého poloměru v </a:t>
            </a:r>
            <a:r>
              <a:rPr lang="cs-CZ" sz="3200" dirty="0" err="1"/>
              <a:t>extravilánu</a:t>
            </a:r>
            <a:endParaRPr lang="cs-CZ" sz="3200" dirty="0"/>
          </a:p>
          <a:p>
            <a:r>
              <a:rPr lang="cs-CZ" sz="2800" dirty="0" smtClean="0"/>
              <a:t>II/445: </a:t>
            </a:r>
            <a:r>
              <a:rPr lang="cs-CZ" sz="2800" dirty="0" err="1" smtClean="0"/>
              <a:t>Zl</a:t>
            </a:r>
            <a:r>
              <a:rPr lang="cs-CZ" sz="2800" dirty="0" smtClean="0"/>
              <a:t>. </a:t>
            </a:r>
            <a:r>
              <a:rPr lang="cs-CZ" sz="2800" dirty="0"/>
              <a:t>Hory, Vrbno </a:t>
            </a:r>
            <a:r>
              <a:rPr lang="cs-CZ" sz="2800" dirty="0" err="1"/>
              <a:t>p.P</a:t>
            </a:r>
            <a:r>
              <a:rPr lang="cs-CZ" sz="2800" dirty="0" smtClean="0"/>
              <a:t>., </a:t>
            </a:r>
            <a:r>
              <a:rPr lang="cs-CZ" sz="2800" dirty="0"/>
              <a:t>Rýmařov </a:t>
            </a:r>
            <a:r>
              <a:rPr lang="cs-CZ" sz="2000" dirty="0" smtClean="0"/>
              <a:t>(I/11)</a:t>
            </a:r>
            <a:r>
              <a:rPr lang="cs-CZ" sz="2800" dirty="0" smtClean="0"/>
              <a:t>,Šternberk </a:t>
            </a:r>
            <a:r>
              <a:rPr lang="cs-CZ" sz="2000" dirty="0" smtClean="0"/>
              <a:t>(I/46), </a:t>
            </a:r>
            <a:r>
              <a:rPr lang="cs-CZ" sz="2800" dirty="0" smtClean="0"/>
              <a:t>II/449: Rýmařov, Uničov, Litovel </a:t>
            </a:r>
            <a:r>
              <a:rPr lang="cs-CZ" sz="2000" dirty="0"/>
              <a:t>(D35), </a:t>
            </a:r>
            <a:r>
              <a:rPr lang="cs-CZ" sz="2800" dirty="0" smtClean="0"/>
              <a:t>Prostějov </a:t>
            </a:r>
            <a:r>
              <a:rPr lang="cs-CZ" sz="2000" dirty="0"/>
              <a:t>(D46)</a:t>
            </a:r>
            <a:br>
              <a:rPr lang="cs-CZ" sz="2000" dirty="0"/>
            </a:br>
            <a:r>
              <a:rPr lang="cs-CZ" sz="2800" dirty="0" smtClean="0"/>
              <a:t>úsek na výjezdu z Rýmařova směrem Šternberk</a:t>
            </a:r>
            <a:endParaRPr lang="cs-CZ" sz="2000" dirty="0"/>
          </a:p>
          <a:p>
            <a:r>
              <a:rPr lang="cs-CZ" sz="2800" dirty="0" smtClean="0"/>
              <a:t>Přímý úsek -&gt; oblouku (</a:t>
            </a:r>
            <a:r>
              <a:rPr lang="cs-CZ" sz="2800" dirty="0" err="1" smtClean="0"/>
              <a:t>v</a:t>
            </a:r>
            <a:r>
              <a:rPr lang="cs-CZ" sz="2800" baseline="-25000" dirty="0" err="1" smtClean="0"/>
              <a:t>m</a:t>
            </a:r>
            <a:r>
              <a:rPr lang="cs-CZ" sz="2800" dirty="0" smtClean="0"/>
              <a:t> 60km/h), následný </a:t>
            </a:r>
            <a:r>
              <a:rPr lang="cs-CZ" sz="2800" dirty="0"/>
              <a:t>oblouk </a:t>
            </a:r>
            <a:r>
              <a:rPr lang="cs-CZ" sz="2800" dirty="0" err="1"/>
              <a:t>v</a:t>
            </a:r>
            <a:r>
              <a:rPr lang="cs-CZ" sz="2800" baseline="-25000" dirty="0" err="1"/>
              <a:t>m</a:t>
            </a:r>
            <a:r>
              <a:rPr lang="cs-CZ" sz="2800" dirty="0" smtClean="0"/>
              <a:t> &gt; 90 km/h, klesání (8%), komunikace kopíruje terén, křížení 45°</a:t>
            </a:r>
          </a:p>
          <a:p>
            <a:r>
              <a:rPr lang="cs-CZ" sz="2800" dirty="0" smtClean="0"/>
              <a:t>Rychlost </a:t>
            </a:r>
            <a:r>
              <a:rPr lang="cs-CZ" sz="2800" dirty="0"/>
              <a:t>90km/h, V4 (</a:t>
            </a:r>
            <a:r>
              <a:rPr lang="cs-CZ" sz="2800" dirty="0" smtClean="0"/>
              <a:t>0,25</a:t>
            </a:r>
            <a:r>
              <a:rPr lang="cs-CZ" sz="2800" dirty="0" smtClean="0"/>
              <a:t>)+V1a; směrové sloupky, Z3, </a:t>
            </a:r>
            <a:endParaRPr lang="cs-CZ" sz="2800" dirty="0"/>
          </a:p>
          <a:p>
            <a:r>
              <a:rPr lang="cs-CZ" sz="3200" dirty="0" smtClean="0"/>
              <a:t>Okolí</a:t>
            </a:r>
            <a:r>
              <a:rPr lang="cs-CZ" sz="3200" dirty="0"/>
              <a:t>: </a:t>
            </a:r>
            <a:r>
              <a:rPr lang="cs-CZ" sz="2800" dirty="0" smtClean="0"/>
              <a:t>otevřená krajina, propustky, souběžná cyklostezka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7" y="5997265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0" y="1508104"/>
            <a:ext cx="9144000" cy="5349896"/>
          </a:xfrm>
          <a:ln>
            <a:noFill/>
          </a:ln>
        </p:spPr>
        <p:txBody>
          <a:bodyPr>
            <a:normAutofit fontScale="92500"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01/2018 celkem 15 </a:t>
            </a:r>
            <a:r>
              <a:rPr lang="cs-CZ" sz="3000" dirty="0"/>
              <a:t>nehod (šetřených PČR)</a:t>
            </a:r>
          </a:p>
          <a:p>
            <a:r>
              <a:rPr lang="cs-CZ" sz="2800" dirty="0"/>
              <a:t>Následky</a:t>
            </a:r>
            <a:r>
              <a:rPr lang="cs-CZ" sz="2800" dirty="0" smtClean="0"/>
              <a:t>: 1 os. usmrcena a 8 os. lehce zraněno</a:t>
            </a:r>
            <a:endParaRPr lang="cs-CZ" sz="2800" dirty="0"/>
          </a:p>
          <a:p>
            <a:r>
              <a:rPr lang="cs-CZ" sz="2800" dirty="0" smtClean="0"/>
              <a:t>Nejčastější druh nehody: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sz="2800" dirty="0"/>
              <a:t> Havárie </a:t>
            </a:r>
            <a:r>
              <a:rPr lang="cs-CZ" sz="2800" dirty="0" smtClean="0"/>
              <a:t>6x (5L</a:t>
            </a:r>
            <a:r>
              <a:rPr lang="cs-CZ" sz="2800" dirty="0"/>
              <a:t>), </a:t>
            </a:r>
            <a:r>
              <a:rPr lang="cs-CZ" sz="2600" dirty="0"/>
              <a:t>Srážka s PP </a:t>
            </a:r>
            <a:r>
              <a:rPr lang="cs-CZ" sz="2600" dirty="0" smtClean="0"/>
              <a:t>5x (1U,2L</a:t>
            </a:r>
            <a:r>
              <a:rPr lang="cs-CZ" sz="2600" dirty="0"/>
              <a:t>), </a:t>
            </a:r>
            <a:r>
              <a:rPr lang="cs-CZ" sz="2400" dirty="0" smtClean="0"/>
              <a:t>Srážka </a:t>
            </a:r>
            <a:r>
              <a:rPr lang="cs-CZ" sz="2400" dirty="0"/>
              <a:t>s voz </a:t>
            </a:r>
            <a:r>
              <a:rPr lang="cs-CZ" sz="2400" dirty="0" smtClean="0"/>
              <a:t>2x (1L)</a:t>
            </a:r>
          </a:p>
          <a:p>
            <a:r>
              <a:rPr lang="cs-CZ" sz="2800" dirty="0" smtClean="0"/>
              <a:t>Nejčastější </a:t>
            </a:r>
            <a:r>
              <a:rPr lang="cs-CZ" sz="2800" dirty="0"/>
              <a:t>příčina: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/>
              <a:t>	</a:t>
            </a:r>
            <a:r>
              <a:rPr lang="cs-CZ" sz="2400" dirty="0" err="1" smtClean="0"/>
              <a:t>Nepř</a:t>
            </a:r>
            <a:r>
              <a:rPr lang="cs-CZ" sz="2400" dirty="0" smtClean="0"/>
              <a:t>. Rychlosti - stavu vozovky 6x (</a:t>
            </a:r>
            <a:r>
              <a:rPr lang="cs-CZ" sz="2400" dirty="0"/>
              <a:t>2L), - DT stavu 2x (1T,1L),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	Nezvládnutí řízení vozidla 4x (4L)	</a:t>
            </a:r>
            <a:endParaRPr lang="cs-CZ" sz="2400" dirty="0"/>
          </a:p>
          <a:p>
            <a:r>
              <a:rPr lang="cs-CZ" sz="2600" dirty="0" smtClean="0"/>
              <a:t>Den </a:t>
            </a:r>
            <a:r>
              <a:rPr lang="es-ES" sz="2600" dirty="0" smtClean="0"/>
              <a:t>nezhorš</a:t>
            </a:r>
            <a:r>
              <a:rPr lang="es-ES" sz="2600" dirty="0"/>
              <a:t>. </a:t>
            </a:r>
            <a:r>
              <a:rPr lang="cs-CZ" sz="2600" dirty="0" smtClean="0"/>
              <a:t>7</a:t>
            </a:r>
            <a:r>
              <a:rPr lang="es-ES" sz="2600" dirty="0" smtClean="0"/>
              <a:t>x </a:t>
            </a:r>
            <a:r>
              <a:rPr lang="es-ES" sz="2400" dirty="0" smtClean="0"/>
              <a:t>(</a:t>
            </a:r>
            <a:r>
              <a:rPr lang="cs-CZ" sz="2400" dirty="0" smtClean="0"/>
              <a:t>1U,3</a:t>
            </a:r>
            <a:r>
              <a:rPr lang="es-ES" sz="2400" dirty="0" smtClean="0"/>
              <a:t>L</a:t>
            </a:r>
            <a:r>
              <a:rPr lang="es-ES" sz="2400" dirty="0"/>
              <a:t>)</a:t>
            </a:r>
            <a:r>
              <a:rPr lang="cs-CZ" sz="2400" dirty="0" smtClean="0"/>
              <a:t>; v noci 6x (3L), </a:t>
            </a:r>
            <a:br>
              <a:rPr lang="cs-CZ" sz="2400" dirty="0" smtClean="0"/>
            </a:br>
            <a:r>
              <a:rPr lang="cs-CZ" sz="2600" dirty="0"/>
              <a:t>za </a:t>
            </a:r>
            <a:r>
              <a:rPr lang="cs-CZ" sz="2600" dirty="0" smtClean="0"/>
              <a:t>sucha 7x </a:t>
            </a:r>
            <a:r>
              <a:rPr lang="cs-CZ" sz="2000" dirty="0" smtClean="0"/>
              <a:t>(1U,3L), </a:t>
            </a:r>
            <a:r>
              <a:rPr lang="cs-CZ" sz="2600" dirty="0"/>
              <a:t>se smykem </a:t>
            </a:r>
            <a:r>
              <a:rPr lang="cs-CZ" sz="2600" dirty="0" smtClean="0"/>
              <a:t>10x </a:t>
            </a:r>
            <a:r>
              <a:rPr lang="cs-CZ" sz="2000" dirty="0" smtClean="0"/>
              <a:t>(1T, 9L), </a:t>
            </a:r>
            <a:br>
              <a:rPr lang="cs-CZ" sz="2000" dirty="0" smtClean="0"/>
            </a:br>
            <a:r>
              <a:rPr lang="cs-CZ" sz="2600" dirty="0"/>
              <a:t>PP: </a:t>
            </a:r>
            <a:r>
              <a:rPr lang="cs-CZ" sz="2600" dirty="0" smtClean="0"/>
              <a:t>sloupek DZ 3x </a:t>
            </a:r>
            <a:r>
              <a:rPr lang="cs-CZ" sz="2000" dirty="0"/>
              <a:t>(1L), </a:t>
            </a:r>
            <a:r>
              <a:rPr lang="cs-CZ" sz="2000" dirty="0" smtClean="0"/>
              <a:t>úmrtí: do pevné části mostu apod. </a:t>
            </a:r>
            <a:r>
              <a:rPr lang="cs-CZ" sz="2400" dirty="0" smtClean="0"/>
              <a:t>	2022-23: 6x (3L)	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Směrový oblouk malého poloměru</a:t>
            </a:r>
            <a:r>
              <a:rPr lang="cs-CZ" sz="3000" dirty="0"/>
              <a:t> </a:t>
            </a:r>
            <a:r>
              <a:rPr lang="cs-CZ" sz="3000" dirty="0" smtClean="0"/>
              <a:t>v kombinaci s </a:t>
            </a:r>
            <a:r>
              <a:rPr lang="cs-CZ" sz="3000" dirty="0" smtClean="0"/>
              <a:t>klesáním,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proměnný příčný sklon, vliv povětrnostních podmínek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35319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6" r="16706" b="4004"/>
          <a:stretch/>
        </p:blipFill>
        <p:spPr>
          <a:xfrm>
            <a:off x="0" y="6478056"/>
            <a:ext cx="9144000" cy="3799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II/449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Ondřejova</a:t>
            </a:r>
          </a:p>
        </p:txBody>
      </p:sp>
      <p:sp>
        <p:nvSpPr>
          <p:cNvPr id="22" name="Symbol „Zákaz“ 21"/>
          <p:cNvSpPr/>
          <p:nvPr/>
        </p:nvSpPr>
        <p:spPr>
          <a:xfrm>
            <a:off x="10692680" y="1451118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" y="1344717"/>
            <a:ext cx="9127781" cy="5132302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27779" cy="5132302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27779" cy="5132301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27778" cy="5132301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" y="1346400"/>
            <a:ext cx="9127778" cy="51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5" y="1341684"/>
            <a:ext cx="8064893" cy="4534669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1043608" y="3933056"/>
            <a:ext cx="7488832" cy="1871086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Zlepšení protismykových vlastností </a:t>
            </a:r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vozovky</a:t>
            </a:r>
          </a:p>
          <a:p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Instalace svodidla před propustkem (moto)</a:t>
            </a:r>
          </a:p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Výstražné </a:t>
            </a:r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značení </a:t>
            </a:r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 Doporučená rychlost </a:t>
            </a:r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(60)</a:t>
            </a:r>
          </a:p>
          <a:p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Prověření </a:t>
            </a:r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příčného </a:t>
            </a:r>
            <a:r>
              <a:rPr lang="cs-CZ" sz="2800" dirty="0" smtClean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sklonu, úprava </a:t>
            </a:r>
            <a:r>
              <a:rPr lang="cs-CZ" sz="2800" dirty="0">
                <a:ln w="1270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úhlu připojení</a:t>
            </a: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188624" y="285293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Křižovatka na sil. I/11J</a:t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v Bystřici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 b="14314"/>
          <a:stretch/>
        </p:blipFill>
        <p:spPr bwMode="auto">
          <a:xfrm>
            <a:off x="0" y="1347531"/>
            <a:ext cx="9144000" cy="452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5266748" y="3573016"/>
            <a:ext cx="936104" cy="32403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905906" y="3369117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r="3363" b="166"/>
          <a:stretch/>
        </p:blipFill>
        <p:spPr>
          <a:xfrm>
            <a:off x="0" y="1349989"/>
            <a:ext cx="9144000" cy="4527283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1" y="1340768"/>
            <a:ext cx="8068157" cy="453650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1" y="1347531"/>
            <a:ext cx="8068155" cy="4536504"/>
          </a:xfrm>
          <a:prstGeom prst="rect">
            <a:avLst/>
          </a:prstGeom>
        </p:spPr>
      </p:pic>
      <p:pic>
        <p:nvPicPr>
          <p:cNvPr id="35" name="Obrázek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3" y="1349989"/>
            <a:ext cx="8068155" cy="4536503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5" y="1347531"/>
            <a:ext cx="8068153" cy="4536503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1" y="1351623"/>
            <a:ext cx="8068153" cy="453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Okružní křiž. sil. I/11J a III/01144 mimo obec</a:t>
            </a:r>
          </a:p>
          <a:p>
            <a:r>
              <a:rPr lang="cs-CZ" sz="2400" dirty="0" smtClean="0"/>
              <a:t>I/11J : původní I/11, spojnice </a:t>
            </a:r>
            <a:r>
              <a:rPr lang="cs-CZ" sz="2400" dirty="0" err="1" smtClean="0"/>
              <a:t>Č.Těšína</a:t>
            </a:r>
            <a:r>
              <a:rPr lang="cs-CZ" sz="2400" dirty="0" smtClean="0"/>
              <a:t>, Třince, Jablunkova a SVK (Čadca) nyní doprovodná k SMV I/11, propojení obcí + napojení na SMV I/11</a:t>
            </a:r>
            <a:br>
              <a:rPr lang="cs-CZ" sz="2400" dirty="0" smtClean="0"/>
            </a:br>
            <a:r>
              <a:rPr lang="cs-CZ" sz="2400" dirty="0" smtClean="0"/>
              <a:t>III/01144: propojení obce Bystřice s I/11J, a obcemi Košařiska, Milíkov a Bocanovice, </a:t>
            </a:r>
            <a:r>
              <a:rPr lang="cs-CZ" sz="2400" dirty="0" smtClean="0"/>
              <a:t>jedno </a:t>
            </a:r>
            <a:r>
              <a:rPr lang="cs-CZ" sz="2400" dirty="0" smtClean="0"/>
              <a:t>ze dvou napojení </a:t>
            </a:r>
            <a:r>
              <a:rPr lang="cs-CZ" sz="2400" dirty="0" smtClean="0"/>
              <a:t>obce Bystřice </a:t>
            </a:r>
            <a:r>
              <a:rPr lang="cs-CZ" sz="2400" dirty="0" smtClean="0"/>
              <a:t>na silnici I/11J </a:t>
            </a:r>
          </a:p>
          <a:p>
            <a:r>
              <a:rPr lang="cs-CZ" sz="2400" dirty="0" smtClean="0"/>
              <a:t>OK provedena provizor. z bet. vodicích stěn (2012), jednopruhové nájezdy, výjezdy, křížení cca 90°, </a:t>
            </a:r>
          </a:p>
          <a:p>
            <a:r>
              <a:rPr lang="cs-CZ" sz="2400" dirty="0" smtClean="0"/>
              <a:t>I/11J v přímé, III/01144 z podjezdu a oblouk na výjezdu z obce, </a:t>
            </a:r>
            <a:r>
              <a:rPr lang="cs-CZ" sz="2400" dirty="0" smtClean="0"/>
              <a:t>B4 </a:t>
            </a:r>
            <a:r>
              <a:rPr lang="cs-CZ" sz="2400" dirty="0" smtClean="0"/>
              <a:t>(12t - Tranzit), osvětlena, chodníky podél III/01144 + podchod pod I/11J</a:t>
            </a:r>
          </a:p>
          <a:p>
            <a:r>
              <a:rPr lang="cs-CZ" sz="2400" dirty="0"/>
              <a:t>Okolí</a:t>
            </a:r>
            <a:r>
              <a:rPr lang="cs-CZ" sz="2400" dirty="0"/>
              <a:t>: </a:t>
            </a:r>
            <a:r>
              <a:rPr lang="cs-CZ" sz="2400" dirty="0"/>
              <a:t>křižovatka na kraji obce, zálivy zastávek autobusů, ČSPH, turistická a cyklotrasa podél III/01144.    SMV 10/2017</a:t>
            </a:r>
            <a:endParaRPr lang="cs-CZ" sz="2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68042</TotalTime>
  <Words>1286</Words>
  <Application>Microsoft Office PowerPoint</Application>
  <PresentationFormat>Předvádění na obrazovce (4:3)</PresentationFormat>
  <Paragraphs>143</Paragraphs>
  <Slides>14</Slides>
  <Notes>14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1023</cp:revision>
  <cp:lastPrinted>2019-06-18T09:04:53Z</cp:lastPrinted>
  <dcterms:created xsi:type="dcterms:W3CDTF">2017-03-15T09:26:25Z</dcterms:created>
  <dcterms:modified xsi:type="dcterms:W3CDTF">2023-04-19T08:18:29Z</dcterms:modified>
</cp:coreProperties>
</file>