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6"/>
  </p:notesMasterIdLst>
  <p:sldIdLst>
    <p:sldId id="344" r:id="rId2"/>
    <p:sldId id="268" r:id="rId3"/>
    <p:sldId id="269" r:id="rId4"/>
    <p:sldId id="261" r:id="rId5"/>
    <p:sldId id="271" r:id="rId6"/>
    <p:sldId id="272" r:id="rId7"/>
    <p:sldId id="274" r:id="rId8"/>
    <p:sldId id="302" r:id="rId9"/>
    <p:sldId id="303" r:id="rId10"/>
    <p:sldId id="330" r:id="rId11"/>
    <p:sldId id="331" r:id="rId12"/>
    <p:sldId id="332" r:id="rId13"/>
    <p:sldId id="336" r:id="rId14"/>
    <p:sldId id="343" r:id="rId15"/>
    <p:sldId id="347" r:id="rId16"/>
    <p:sldId id="348" r:id="rId17"/>
    <p:sldId id="349" r:id="rId18"/>
    <p:sldId id="278" r:id="rId19"/>
    <p:sldId id="284" r:id="rId20"/>
    <p:sldId id="289" r:id="rId21"/>
    <p:sldId id="294" r:id="rId22"/>
    <p:sldId id="297" r:id="rId23"/>
    <p:sldId id="285" r:id="rId24"/>
    <p:sldId id="300" r:id="rId25"/>
    <p:sldId id="305" r:id="rId26"/>
    <p:sldId id="346" r:id="rId27"/>
    <p:sldId id="293" r:id="rId28"/>
    <p:sldId id="299" r:id="rId29"/>
    <p:sldId id="304" r:id="rId30"/>
    <p:sldId id="341" r:id="rId31"/>
    <p:sldId id="342" r:id="rId32"/>
    <p:sldId id="345" r:id="rId33"/>
    <p:sldId id="324" r:id="rId34"/>
    <p:sldId id="256" r:id="rId3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878"/>
    <a:srgbClr val="467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62" autoAdjust="0"/>
    <p:restoredTop sz="93483" autoAdjust="0"/>
  </p:normalViewPr>
  <p:slideViewPr>
    <p:cSldViewPr showGuides="1">
      <p:cViewPr varScale="1">
        <p:scale>
          <a:sx n="77" d="100"/>
          <a:sy n="77" d="100"/>
        </p:scale>
        <p:origin x="131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18.05.2023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7561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0514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4239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0109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67103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4150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56360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8392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21725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3836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17135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81908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0747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37507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79476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4981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90722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13536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72860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36681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7150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8511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74717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58948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34525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530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9380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916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1174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6881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1561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83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18.05.2023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18.05.2023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18.05.2023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18.05.2023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2.jp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6.JP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9.JP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2.JP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5.jp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8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1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4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jp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4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7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70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73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76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hyperlink" Target="http://www.dopravnikonference.com/" TargetMode="Externa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2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-13692"/>
            <a:ext cx="9144000" cy="6885384"/>
          </a:xfrm>
          <a:prstGeom prst="rect">
            <a:avLst/>
          </a:prstGeom>
          <a:solidFill>
            <a:srgbClr val="46787B"/>
          </a:solidFill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815301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869937"/>
            <a:ext cx="1374826" cy="4017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39552" y="4322317"/>
            <a:ext cx="79928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Zhodnocení vývoje opatření </a:t>
            </a:r>
            <a:b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rizikových místech 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DK 2014 – 2022</a:t>
            </a: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 5. 2023, Pardubický kraj</a:t>
            </a: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RSE Project s.r.o.</a:t>
            </a: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54E88EB7-6401-4BBA-A168-F99AD399FC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82" y="2439997"/>
            <a:ext cx="1725542" cy="1230522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0C8702C-114D-4B7C-7E72-4CAFC5AA2B79}"/>
              </a:ext>
            </a:extLst>
          </p:cNvPr>
          <p:cNvSpPr/>
          <p:nvPr/>
        </p:nvSpPr>
        <p:spPr>
          <a:xfrm>
            <a:off x="2627784" y="1628800"/>
            <a:ext cx="720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4" name="Obrázek 23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925756D4-956E-DDD1-091E-63CA043BB3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23" y="116632"/>
            <a:ext cx="3816801" cy="1873026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59CA283-C91E-9D93-9F6F-330C7C799933}"/>
              </a:ext>
            </a:extLst>
          </p:cNvPr>
          <p:cNvSpPr/>
          <p:nvPr/>
        </p:nvSpPr>
        <p:spPr>
          <a:xfrm>
            <a:off x="0" y="548680"/>
            <a:ext cx="5487623" cy="1125839"/>
          </a:xfrm>
          <a:prstGeom prst="rect">
            <a:avLst/>
          </a:prstGeom>
          <a:solidFill>
            <a:srgbClr val="0B5254"/>
          </a:solidFill>
          <a:ln>
            <a:solidFill>
              <a:srgbClr val="0B52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Obrázek 24" descr="Obsah obrázku text&#10;&#10;Popis byl vytvořen automaticky">
            <a:extLst>
              <a:ext uri="{FF2B5EF4-FFF2-40B4-BE49-F238E27FC236}">
                <a16:creationId xmlns:a16="http://schemas.microsoft.com/office/drawing/2014/main" id="{F548F947-4FF0-F725-3E6B-B9F88F046C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7270"/>
            <a:ext cx="3963319" cy="128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3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přejezd P6477 na silnici I/43 v lanškrouně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A3BCB32-8704-266D-C02B-A84562EF11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879" t="4892" r="10626" b="18327"/>
          <a:stretch/>
        </p:blipFill>
        <p:spPr>
          <a:xfrm>
            <a:off x="0" y="1322820"/>
            <a:ext cx="9144000" cy="5558673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D26C65C6-82E2-5D32-2277-D9E859EAFB7A}"/>
              </a:ext>
            </a:extLst>
          </p:cNvPr>
          <p:cNvSpPr/>
          <p:nvPr/>
        </p:nvSpPr>
        <p:spPr>
          <a:xfrm>
            <a:off x="5724128" y="3861048"/>
            <a:ext cx="2808312" cy="144016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přejezd P6477 na silnici I/43 v lanškrouně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7176E769-75A6-4BEE-935E-9305CF2B3A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6"/>
          <a:stretch/>
        </p:blipFill>
        <p:spPr>
          <a:xfrm>
            <a:off x="-2" y="1322820"/>
            <a:ext cx="9144000" cy="5558673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996860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Bylo provedeno vybudování chodníků a trasy pro cyklisty, došlo k odstranění jedné koleje a modernizaci železničního zabezpečení. </a:t>
            </a:r>
          </a:p>
        </p:txBody>
      </p:sp>
    </p:spTree>
    <p:extLst>
      <p:ext uri="{BB962C8B-B14F-4D97-AF65-F5344CB8AC3E}">
        <p14:creationId xmlns:p14="http://schemas.microsoft.com/office/powerpoint/2010/main" val="32735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I/34  u Vítanova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484E227-6F19-35C2-7817-E8669FAEA2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879" t="4892" r="10626" b="18327"/>
          <a:stretch/>
        </p:blipFill>
        <p:spPr>
          <a:xfrm>
            <a:off x="0" y="1336834"/>
            <a:ext cx="9144000" cy="5558673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458795DD-0ED4-A7FA-4BDF-EDFF9FDBCA7B}"/>
              </a:ext>
            </a:extLst>
          </p:cNvPr>
          <p:cNvSpPr/>
          <p:nvPr/>
        </p:nvSpPr>
        <p:spPr>
          <a:xfrm>
            <a:off x="1835696" y="5384909"/>
            <a:ext cx="2520280" cy="136815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I/34  u Vítanova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0C3761B-9E65-45FF-9028-F8D9542330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r="3110"/>
          <a:stretch/>
        </p:blipFill>
        <p:spPr>
          <a:xfrm>
            <a:off x="0" y="1336834"/>
            <a:ext cx="9144002" cy="5558673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682416" y="5882467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Byla provedena obnova živičného krytu komunikace, došlo k doplnění svodidel 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motosvodidel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byla provedena BPU.</a:t>
            </a:r>
          </a:p>
        </p:txBody>
      </p:sp>
    </p:spTree>
    <p:extLst>
      <p:ext uri="{BB962C8B-B14F-4D97-AF65-F5344CB8AC3E}">
        <p14:creationId xmlns:p14="http://schemas.microsoft.com/office/powerpoint/2010/main" val="337307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II/360 u Letohradu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9279A28D-00C6-D004-EBC7-BB6540E376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879" t="4892" r="10626" b="18327"/>
          <a:stretch/>
        </p:blipFill>
        <p:spPr>
          <a:xfrm>
            <a:off x="0" y="1322820"/>
            <a:ext cx="9144000" cy="5558673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A2C0385A-AB42-8203-BEE7-6A0A016D1B68}"/>
              </a:ext>
            </a:extLst>
          </p:cNvPr>
          <p:cNvSpPr/>
          <p:nvPr/>
        </p:nvSpPr>
        <p:spPr>
          <a:xfrm>
            <a:off x="5466150" y="2727188"/>
            <a:ext cx="2520280" cy="115212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II/360 u Letohradu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0C3761B-9E65-45FF-9028-F8D9542330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r="3110"/>
          <a:stretch/>
        </p:blipFill>
        <p:spPr>
          <a:xfrm>
            <a:off x="-4" y="1310244"/>
            <a:ext cx="9144002" cy="5571249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964467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Provedena BPU v červeném provedení, došlo k úpravě VDZ a bylo provedeno snížení rychlosti na 70 km/h pomocí SDZ v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retrorefelxi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850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ul. Anenská a S.K. Neumana, Pardubice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E44F9919-FEE5-ABB3-B91B-7B670E70F0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879" t="4892" r="10626" b="18327"/>
          <a:stretch/>
        </p:blipFill>
        <p:spPr>
          <a:xfrm>
            <a:off x="0" y="1299327"/>
            <a:ext cx="9144000" cy="5558673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A093E354-F102-6CC5-45DC-9ED979A51E17}"/>
              </a:ext>
            </a:extLst>
          </p:cNvPr>
          <p:cNvSpPr/>
          <p:nvPr/>
        </p:nvSpPr>
        <p:spPr>
          <a:xfrm>
            <a:off x="1475656" y="2492896"/>
            <a:ext cx="2236448" cy="1944216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ul. Anenská a S.K. Neumana, Pardubice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0C3761B-9E65-45FF-9028-F8D9542330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r="3110"/>
          <a:stretch/>
        </p:blipFill>
        <p:spPr>
          <a:xfrm>
            <a:off x="0" y="1299327"/>
            <a:ext cx="9144002" cy="5558673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89" y="6165304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Proběhla výměna světelného signalizačního zařízení .</a:t>
            </a:r>
          </a:p>
        </p:txBody>
      </p:sp>
    </p:spTree>
    <p:extLst>
      <p:ext uri="{BB962C8B-B14F-4D97-AF65-F5344CB8AC3E}">
        <p14:creationId xmlns:p14="http://schemas.microsoft.com/office/powerpoint/2010/main" val="366613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ul. Anenská a S.K. Neumana, Pardubice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E44F9919-FEE5-ABB3-B91B-7B670E70F0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879" t="4892" r="10626" b="18327"/>
          <a:stretch/>
        </p:blipFill>
        <p:spPr>
          <a:xfrm>
            <a:off x="0" y="1299327"/>
            <a:ext cx="9144000" cy="5558673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A093E354-F102-6CC5-45DC-9ED979A51E17}"/>
              </a:ext>
            </a:extLst>
          </p:cNvPr>
          <p:cNvSpPr/>
          <p:nvPr/>
        </p:nvSpPr>
        <p:spPr>
          <a:xfrm>
            <a:off x="5547558" y="5085184"/>
            <a:ext cx="2236448" cy="108012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I/35 a I/43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F9CD067B-DFC9-0EE0-7D92-9298636B52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3" b="9673"/>
          <a:stretch/>
        </p:blipFill>
        <p:spPr>
          <a:xfrm>
            <a:off x="-2" y="1280384"/>
            <a:ext cx="9143820" cy="557761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89" y="6165304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Byla provedena dočasná úprava okružní křižovatky z LEGO prvků. </a:t>
            </a:r>
          </a:p>
        </p:txBody>
      </p:sp>
    </p:spTree>
    <p:extLst>
      <p:ext uri="{BB962C8B-B14F-4D97-AF65-F5344CB8AC3E}">
        <p14:creationId xmlns:p14="http://schemas.microsoft.com/office/powerpoint/2010/main" val="367464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ul. Anenská a S.K. Neumana, Pardubice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0014510-4996-00B9-94A8-E35F61F9D3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356" b="13023"/>
          <a:stretch/>
        </p:blipFill>
        <p:spPr>
          <a:xfrm>
            <a:off x="-11798" y="1332103"/>
            <a:ext cx="9155796" cy="5554586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A093E354-F102-6CC5-45DC-9ED979A51E17}"/>
              </a:ext>
            </a:extLst>
          </p:cNvPr>
          <p:cNvSpPr/>
          <p:nvPr/>
        </p:nvSpPr>
        <p:spPr>
          <a:xfrm>
            <a:off x="2411760" y="4031531"/>
            <a:ext cx="2452472" cy="108559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II/358 u města chrast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9200013-A405-43D3-C361-853988B183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" r="3388"/>
          <a:stretch/>
        </p:blipFill>
        <p:spPr>
          <a:xfrm>
            <a:off x="-18648" y="1327911"/>
            <a:ext cx="9193128" cy="5620857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0490" y="6016512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2023 – Provedeny úpravy – doplnění SDZ - Z3, VDZ, zdrsněný povrch v oblouku</a:t>
            </a:r>
          </a:p>
        </p:txBody>
      </p:sp>
    </p:spTree>
    <p:extLst>
      <p:ext uri="{BB962C8B-B14F-4D97-AF65-F5344CB8AC3E}">
        <p14:creationId xmlns:p14="http://schemas.microsoft.com/office/powerpoint/2010/main" val="199597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ul. Anenská a S.K. Neumana, Pardubice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0014510-4996-00B9-94A8-E35F61F9D3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356" b="13023"/>
          <a:stretch/>
        </p:blipFill>
        <p:spPr>
          <a:xfrm>
            <a:off x="-11798" y="1332103"/>
            <a:ext cx="9155796" cy="5554586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A093E354-F102-6CC5-45DC-9ED979A51E17}"/>
              </a:ext>
            </a:extLst>
          </p:cNvPr>
          <p:cNvSpPr/>
          <p:nvPr/>
        </p:nvSpPr>
        <p:spPr>
          <a:xfrm>
            <a:off x="6118260" y="5374538"/>
            <a:ext cx="2452472" cy="1494366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II/360 u obce Sebranice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9200013-A405-43D3-C361-853988B183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" r="3969"/>
          <a:stretch/>
        </p:blipFill>
        <p:spPr>
          <a:xfrm>
            <a:off x="-15326" y="1280385"/>
            <a:ext cx="9193128" cy="5620857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0490" y="6016512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2023 - Provedeny úpravy – doplnění SDZ včetně Z3, VDZ</a:t>
            </a:r>
          </a:p>
        </p:txBody>
      </p:sp>
    </p:spTree>
    <p:extLst>
      <p:ext uri="{BB962C8B-B14F-4D97-AF65-F5344CB8AC3E}">
        <p14:creationId xmlns:p14="http://schemas.microsoft.com/office/powerpoint/2010/main" val="265287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ul. Anenská a S.K. Neumana, Pardubice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EA9D403-43F0-DEE0-FE38-41D1ADCC4F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747" b="13740"/>
          <a:stretch/>
        </p:blipFill>
        <p:spPr>
          <a:xfrm>
            <a:off x="-5901" y="1345140"/>
            <a:ext cx="9143999" cy="5528510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A093E354-F102-6CC5-45DC-9ED979A51E17}"/>
              </a:ext>
            </a:extLst>
          </p:cNvPr>
          <p:cNvSpPr/>
          <p:nvPr/>
        </p:nvSpPr>
        <p:spPr>
          <a:xfrm>
            <a:off x="2699792" y="3284984"/>
            <a:ext cx="2598551" cy="1494366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II/324 v dražkovicích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9200013-A405-43D3-C361-853988B183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" r="3969"/>
          <a:stretch/>
        </p:blipFill>
        <p:spPr>
          <a:xfrm>
            <a:off x="-30466" y="1298966"/>
            <a:ext cx="9193128" cy="5620857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719587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2023 – Úprava realizována, na základě provozních zkušeností, budou odstraněny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balisety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ze stínu na nárožích (nevychází vlečné křivky pro autobusy)</a:t>
            </a:r>
          </a:p>
        </p:txBody>
      </p:sp>
    </p:spTree>
    <p:extLst>
      <p:ext uri="{BB962C8B-B14F-4D97-AF65-F5344CB8AC3E}">
        <p14:creationId xmlns:p14="http://schemas.microsoft.com/office/powerpoint/2010/main" val="48543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2" r="4524"/>
          <a:stretch/>
        </p:blipFill>
        <p:spPr bwMode="auto">
          <a:xfrm>
            <a:off x="0" y="1340768"/>
            <a:ext cx="9144000" cy="550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" r="3293"/>
          <a:stretch/>
        </p:blipFill>
        <p:spPr>
          <a:xfrm>
            <a:off x="-2" y="1383892"/>
            <a:ext cx="9144000" cy="5501991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" r="3054"/>
          <a:stretch/>
        </p:blipFill>
        <p:spPr>
          <a:xfrm>
            <a:off x="0" y="1412776"/>
            <a:ext cx="9156610" cy="5481543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 pro chodce na silnici I/43, Lanškroun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63924" y="1841439"/>
            <a:ext cx="8482584" cy="83099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- dlouhý přechod pro chodce přes silnici I. třídy, který spojuje centrum města s rezidenční oblastí, přilehlé chodníkové plochy jsou neodpovídající, v blízkosti se nachází střední odborná škola.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2746" y="2787297"/>
            <a:ext cx="8558503" cy="403187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realizace ve spolupráci města Lanškroun a ŘSD. V měsíci dubnu byly projednány varianty řešení křižovatek.  Křižovatka s ul. Lidickou bude řešena OK , přechody budou rozděleny ostrůvkem.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Provedena první etapa stavebních úprav na silnici I/43 od železničního přejezdu až po kruhový objezd a poté od restaurace „Krčma až na konec zástavby. V daném úseku se dokončuje studie který by již v letošním roce měla být schválena a mělo by se začít pracovat na DSP. Možný termín realizace rok 2021.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Studie je již dokončená proběhlo schvalovací řízení, již byla zadána DSP. V úseku bude vybudována jedna OK, dojde k úpravě přechodů pro chodce. Možná realizace v roce 2022.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 - Projektová dokumentace jejíž součástí je výstavba okružní křižovatky včetně přechodu pro chodce je ve fázi rozpracovanosti. Realizace stavby možná v roce 2023.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Příprava okružní křižovatky zastavena, ŘSD plánuje pouze opravu stávajícího povrchu</a:t>
            </a:r>
          </a:p>
        </p:txBody>
      </p:sp>
    </p:spTree>
    <p:extLst>
      <p:ext uri="{BB962C8B-B14F-4D97-AF65-F5344CB8AC3E}">
        <p14:creationId xmlns:p14="http://schemas.microsoft.com/office/powerpoint/2010/main" val="424715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" r="5975"/>
          <a:stretch/>
        </p:blipFill>
        <p:spPr bwMode="auto">
          <a:xfrm>
            <a:off x="0" y="1340767"/>
            <a:ext cx="9143999" cy="553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r="3538"/>
          <a:stretch/>
        </p:blipFill>
        <p:spPr>
          <a:xfrm>
            <a:off x="-4" y="1348315"/>
            <a:ext cx="9144004" cy="5528764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r="3175"/>
          <a:stretch/>
        </p:blipFill>
        <p:spPr>
          <a:xfrm>
            <a:off x="-6" y="1403701"/>
            <a:ext cx="9143998" cy="5488072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I/34 a II/355 v Hlinsku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velká plocha křižovatky, blíže neusměrněné proudy, úhel napojení, začátek obce, absence trasy pro chodce.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2741" y="2785182"/>
            <a:ext cx="8558503" cy="378565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KÚ PAK konzultoval varianty úpravy VDZ se SÚS PAK -&gt; úprava rozlehlé plochy křižovatky -&gt; realizace posunuta na 2017.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ŘSD neuvažuje o přestavbě na OK (jeden z návrhů na DK).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Problém přechodu chodců přes tyto komunikace.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Leden 2017 – vydáno stavební povolení na stavbu chodníku podél silnice I/34 od objektu praktické ZŠ směrem k této křižovatce a dále podél II/355 směrem k obci Holetín. Podána žádost o dotaci na SFDI -&gt; termín výstavby zatím není znám.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proběhla výstavby chodníků, ze strany Pardubického kraje byl dán příslib úpravy VDZ , zatím se ještě nestalo.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Připravuje se projekt okružní křižovatky. Možná realizace v roce 2021.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V současné době se projektu OK zpracovává se PD DUR a následně DSP. Možná realizace v roce 2023.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ŘSD- V současné době je projekt pozastavený.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Stav nezměněn, pouze drobné úpravy VDZ pro organizaci dopravy v křižovatce</a:t>
            </a:r>
          </a:p>
        </p:txBody>
      </p:sp>
    </p:spTree>
    <p:extLst>
      <p:ext uri="{BB962C8B-B14F-4D97-AF65-F5344CB8AC3E}">
        <p14:creationId xmlns:p14="http://schemas.microsoft.com/office/powerpoint/2010/main" val="338376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B65B8C9E-E138-4656-5AEB-0B5F7B4D1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4012697"/>
            <a:ext cx="3807544" cy="263048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E15AFB0-BA59-7DB2-89AF-FA35ACE0F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54" y="3966555"/>
            <a:ext cx="3817763" cy="263048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216024" y="1790474"/>
            <a:ext cx="5868144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Celkem představeno na DK 2014 - 2022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362 rizikových míst.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Stav duben 2023: 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Opatření realizováno na 176 místech.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Opatření se připravuje na 137 místech.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Neřeší se zatím 49 míst.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4686197" y="1540823"/>
            <a:ext cx="44156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Na místech došlo v minulosti k </a:t>
            </a:r>
            <a:r>
              <a:rPr lang="cs-CZ" sz="2000" b="1" dirty="0">
                <a:solidFill>
                  <a:srgbClr val="FF0000"/>
                </a:solidFill>
              </a:rPr>
              <a:t>7 225 </a:t>
            </a:r>
            <a:r>
              <a:rPr lang="cs-CZ" sz="2000" dirty="0"/>
              <a:t>dopravním nehodám.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Dle údajů CDV v. v. i. činí socioekonomická ztráta z nehodovosti na místech částku</a:t>
            </a:r>
          </a:p>
          <a:p>
            <a:r>
              <a:rPr lang="cs-CZ" sz="2000" b="1" dirty="0">
                <a:solidFill>
                  <a:srgbClr val="C00000"/>
                </a:solidFill>
              </a:rPr>
              <a:t>	12 mld. Kč.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EE48E71-AA99-4115-8537-E986142AEE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" r="3701" b="531"/>
          <a:stretch/>
        </p:blipFill>
        <p:spPr>
          <a:xfrm>
            <a:off x="-1" y="1364434"/>
            <a:ext cx="9144001" cy="549356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446646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míst z DK 2014 – 2022 Česká republika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295636" y="4373028"/>
            <a:ext cx="7272808" cy="156966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9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mld. Kč</a:t>
            </a:r>
          </a:p>
        </p:txBody>
      </p:sp>
      <p:pic>
        <p:nvPicPr>
          <p:cNvPr id="19" name="Obrázek 18" descr="Obsah obrázku text&#10;&#10;Popis byl vytvořen automaticky">
            <a:extLst>
              <a:ext uri="{FF2B5EF4-FFF2-40B4-BE49-F238E27FC236}">
                <a16:creationId xmlns:a16="http://schemas.microsoft.com/office/drawing/2014/main" id="{6A736E35-DD51-CC0F-F58C-3C728253C8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4" y="24124"/>
            <a:ext cx="3815407" cy="123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1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93"/>
          <a:stretch/>
        </p:blipFill>
        <p:spPr bwMode="auto">
          <a:xfrm>
            <a:off x="-1981" y="1352573"/>
            <a:ext cx="9145979" cy="550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" r="3545"/>
          <a:stretch/>
        </p:blipFill>
        <p:spPr>
          <a:xfrm>
            <a:off x="1" y="1367283"/>
            <a:ext cx="9143999" cy="5529531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r="3479"/>
          <a:stretch/>
        </p:blipFill>
        <p:spPr>
          <a:xfrm>
            <a:off x="-2408" y="1355479"/>
            <a:ext cx="9156089" cy="552903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silnici I/2 ve Starých Čívicích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83099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velký počet kolizních bodů, celková rozlehlost a složitost křižovatky, nevhodné úhly styku jednotlivých větví křižovatky, umístění reklamních zařízení v ochranném pásmu komunikací.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98652" y="3832326"/>
            <a:ext cx="8558503" cy="304698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mělo proběhnout zpracování bezpečnostní inspekce -&gt; čeká se na výstavbu nového prodejního areálu -&gt; poté je z ŘSD přislíbeno řešení této křižovatky.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Probíhá zpracování studie křižovatky, PD.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2020- Probíhá příprava PD DUR na OK, problémy s vlastníky pozemků.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2021 - Je vydané územní rozhodnutí s podmínkami. Vlastníci sousedních pozemků nesouhlasí z důvodu zvýšení hluku. Řeší se jiné možnosti úpravy křižovatky.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Projekt je zastaven, v současné době je to neprůchodné přes vlastníka pozemku.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ÚR vydáno, v červnu propadne, vypracováno DSP, vlastník pozemku požaduje hlukové studie, nesouhlasí se záměrem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7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r="5650"/>
          <a:stretch/>
        </p:blipFill>
        <p:spPr bwMode="auto">
          <a:xfrm>
            <a:off x="-1" y="1340768"/>
            <a:ext cx="9144001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r="2757"/>
          <a:stretch/>
        </p:blipFill>
        <p:spPr>
          <a:xfrm>
            <a:off x="-4" y="1416208"/>
            <a:ext cx="9143999" cy="5441792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r="3175"/>
          <a:stretch/>
        </p:blipFill>
        <p:spPr>
          <a:xfrm>
            <a:off x="-17" y="1425162"/>
            <a:ext cx="9144010" cy="5488079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silnici I/36, Semtín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83099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neoddělený pohyb chodců v oblasti přechodu pro chodce, nevyhovující nástupní plocha zastávky, vedení cyklistů přes křižovatku, špatný stav a délka bezpečnostní protismykové úpravy u přechodu.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64756" y="4653136"/>
            <a:ext cx="8558503" cy="206210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2015 - Město Pardubice zadalo vypracování PD k úpravám -&gt; plochy pro pěší včetně přechodu, nástupiště a zálivu MHD, doplnění DZ, posunutí BUS zastávky.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Provedena 1 etapa stavby zálivu BUS zastávky a přechodu pro chodce. 2 etapa stavebních prací na zastávce a cyklostezce zatím nebyla provedena.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2021 - Semtín částečně zrealizováno.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Město připravuje novou zastávku na pravé straně, soutěžilo projekt, do řízení se nikdo nepřihlásil. Komplikace s prostorem, kolize s cyklostezkou. Letos další pokus o vysoutěžení projektanta. Realizace nejdříve 2024.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" t="169" r="6615" b="-169"/>
          <a:stretch/>
        </p:blipFill>
        <p:spPr bwMode="auto">
          <a:xfrm>
            <a:off x="0" y="1350061"/>
            <a:ext cx="9143998" cy="549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" r="3427"/>
          <a:stretch/>
        </p:blipFill>
        <p:spPr>
          <a:xfrm>
            <a:off x="-10464" y="1371603"/>
            <a:ext cx="9154464" cy="5535323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" r="3179"/>
          <a:stretch/>
        </p:blipFill>
        <p:spPr>
          <a:xfrm>
            <a:off x="-9525" y="1420787"/>
            <a:ext cx="9153525" cy="549431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I/35 a III/32256 u Holic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rozlehlost křižovatky a vysoká intenzita provozu na sil. I/35, důležitost vedlejších komunikací.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90018" y="4732402"/>
            <a:ext cx="8558503" cy="181588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2017 -  dokončuje se studie na optimální řešení křižovatky.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Byla dokončena studie optimálního řešení z které vzniklo řešení vybudování OK. Připravuje se výběrové řízení na PD DUR a DSP.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2021 - je zadaná projektová dokumentace na realizaci okružní křižovatky. Termín odevzdání je 11/2021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2022 - PD DUR je již hotové, připravuje se PD DSP.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Dokončuje se DSP, probíhá zpracování BA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3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42913" t="37917" r="30313" b="642"/>
          <a:stretch/>
        </p:blipFill>
        <p:spPr>
          <a:xfrm>
            <a:off x="-18257" y="1415289"/>
            <a:ext cx="9162255" cy="548094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" r="3292"/>
          <a:stretch/>
        </p:blipFill>
        <p:spPr>
          <a:xfrm>
            <a:off x="-18257" y="1391977"/>
            <a:ext cx="9162257" cy="5510577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r="3108"/>
          <a:stretch/>
        </p:blipFill>
        <p:spPr>
          <a:xfrm>
            <a:off x="-18257" y="1366883"/>
            <a:ext cx="9176450" cy="5500955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II/322 u Dašic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směrový oblouk malého poloměru v návaznosti na přímý úsek a oblouky většího poloměru.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0716" y="4869160"/>
            <a:ext cx="8558503" cy="181588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 Ověření protismykových vlastností, Zvýšení protismykových vlastností, Omezení rychlosti.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SUS Pardubického kraje připravuje obchvat Dašic který bude řešit dopravu v tomto úseku.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Dodělaly   se archeologické práce, příprava obchvatu realizace do konce roku 2022.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Doplněny směrové sloupky a SDZ Z3, v realizaci je obchvat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0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7D9FAC0-CB99-40BF-ACEE-CCB57F2F98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62" r="4726" b="8275"/>
          <a:stretch/>
        </p:blipFill>
        <p:spPr>
          <a:xfrm>
            <a:off x="-3" y="1360676"/>
            <a:ext cx="9144003" cy="549732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" r="3218"/>
          <a:stretch/>
        </p:blipFill>
        <p:spPr>
          <a:xfrm>
            <a:off x="-5" y="1364890"/>
            <a:ext cx="9143998" cy="5493110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r="3239"/>
          <a:stretch/>
        </p:blipFill>
        <p:spPr>
          <a:xfrm>
            <a:off x="-12" y="1340767"/>
            <a:ext cx="9143998" cy="5495635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III. třídy v Ostřešanech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omezené rozhledy,  průběh hl. komunikace a intenzity vozidel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64756" y="3688262"/>
            <a:ext cx="8558503" cy="304698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2018 - Petr Novotný, projektant dopravních staveb – Na místě je již vyprojektované řešení, udělat z této křižovatky dvě odsazené křižovatky. V tomto severojižním směru by to znamenalo i částečné snížení intenzity dopravy, projekt řešil i oblast autobusové zastávky včetně děleného přechodu pro chodce a také i komunikaci před školou. Řešení je zpracované ve formě studie, kterou mám k dispozici. Zda-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bude nějaká realizace zatím není známo.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Ostřešany připravuje světelně řízenou křižovatku.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Obec Ostřešany má žádost SFDI na světelně řízenou křižovatku v rámce projektu bude probíhat úprava živičného krytu.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Vydáno společné povolení na úpravu komunikace v rámci obce (chodníky, VDZ, zastávky, úprava AB), obec nemá na celý projekt peníze. Žádá o prodloužení platnosti společného povolení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7461F15-CE92-47AB-B2B9-CF0FEED999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2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F5B22A2-19BA-1A3B-60E0-746549518E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37" t="13691" r="7018" b="5201"/>
          <a:stretch/>
        </p:blipFill>
        <p:spPr>
          <a:xfrm>
            <a:off x="-2" y="1515700"/>
            <a:ext cx="9143999" cy="53423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 r="3351"/>
          <a:stretch/>
        </p:blipFill>
        <p:spPr>
          <a:xfrm>
            <a:off x="539" y="1363227"/>
            <a:ext cx="9144002" cy="5506538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" r="3388"/>
          <a:stretch/>
        </p:blipFill>
        <p:spPr>
          <a:xfrm>
            <a:off x="-546" y="1561418"/>
            <a:ext cx="9144002" cy="5510969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na II/360 u Lanšperku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Kombinace směrových a výškových oblouků, pevné překážky, minimální nezpevněné krajnice.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17744" y="5479079"/>
            <a:ext cx="8507421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PD z Ústi až Letohrad tenhle úsek od žel. Přejezdu po Dolní Dobrouč je  fázi společného stavebního a územního řízení žádost květen 2022, Pardubický kraj by měl řešit dle evropského projektu termín 2024-2025.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Probíhá příprava celkové modernizace silnice, aktuálně upraveno VDZ a přidány směrové sloupky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BB5A5B02-111E-58B6-F118-A9C8C27D29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0" y="67620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1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B01B2D5-2FD9-E127-4A33-1AD76EA5F2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80" r="14263" b="12779"/>
          <a:stretch/>
        </p:blipFill>
        <p:spPr>
          <a:xfrm>
            <a:off x="-11797" y="1646879"/>
            <a:ext cx="9155797" cy="5211121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" r="3291"/>
          <a:stretch/>
        </p:blipFill>
        <p:spPr>
          <a:xfrm>
            <a:off x="-11796" y="1386487"/>
            <a:ext cx="9155796" cy="5506538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 r="3328"/>
          <a:stretch/>
        </p:blipFill>
        <p:spPr>
          <a:xfrm>
            <a:off x="-3424" y="1386487"/>
            <a:ext cx="9143998" cy="5510969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Problematický úsek Palackého, Smilova až po podjezd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Intenzita provozu na komunikaci a uspořádání přechodu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64756" y="5805264"/>
            <a:ext cx="8558503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Od ulice Smilovy po podjezd hotový projekt na VDZ, bez větších stavebních úprav. Od Smilovy ulice dál bude větší úprava v režii SÚS, i s doplněním poptávkového SSZ u přechodu, včetně nasvícení.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85CF4F6-7B23-2C31-0828-6625B98E39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0" y="67620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63" r="7619" b="-63"/>
          <a:stretch/>
        </p:blipFill>
        <p:spPr bwMode="auto">
          <a:xfrm>
            <a:off x="0" y="1344243"/>
            <a:ext cx="9143999" cy="551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" r="3379"/>
          <a:stretch/>
        </p:blipFill>
        <p:spPr>
          <a:xfrm>
            <a:off x="0" y="1373921"/>
            <a:ext cx="9143998" cy="5509896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66"/>
          <a:stretch/>
        </p:blipFill>
        <p:spPr>
          <a:xfrm>
            <a:off x="-13998" y="1375315"/>
            <a:ext cx="9157997" cy="5520190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 pro chodce na ul. S.K. Neumana v Pardubicích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uspořádání a význam přechodu,  manévry vozidel před přechodem pro chodce.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64756" y="5373216"/>
            <a:ext cx="8558503" cy="135421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 Zabezpečení SSZ, Úprava uspořádání jízdních pruhů 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2021 - nerealizováno</a:t>
            </a:r>
            <a:r>
              <a:rPr lang="cs-CZ" dirty="0"/>
              <a:t>. 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Odstraněna zeleň. Přehledná situace. Zvýrazněno svislým DZ. Zatím nebudeme realizovat.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Město vyhodnotilo, že SSZ umístěné ve směru pohledu zklidnilo dopravu a další úpravy nebudou třeba. Dojde pouze k úpravě zeleně v blízkosti přechodu.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0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42913" t="9065" r="31043" b="22844"/>
          <a:stretch/>
        </p:blipFill>
        <p:spPr>
          <a:xfrm>
            <a:off x="14045" y="1353070"/>
            <a:ext cx="9129955" cy="553231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" r="3117"/>
          <a:stretch/>
        </p:blipFill>
        <p:spPr>
          <a:xfrm>
            <a:off x="-1" y="1416350"/>
            <a:ext cx="9144001" cy="5481335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" r="3178"/>
          <a:stretch/>
        </p:blipFill>
        <p:spPr>
          <a:xfrm>
            <a:off x="-8428" y="1350848"/>
            <a:ext cx="9160853" cy="5498527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II/358 u Hroubovic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oblouky menších poloměrů, změna okolí komunikace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64756" y="4533709"/>
            <a:ext cx="8558503" cy="206210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PČR -  Rozumím tomu, že navržené opatření je nízkonákladové a na některých jiných místech by to určitě pomohlo a to poměrně výrazně. Díky vedení komunikace a průběhu úseků, které jsou před tímto obloukem, kde se rychlost vozidel pohybuje i 150 km/h, jsou zde dlouhé roviny po úsecích, kde se nedá předjíždět, takže tady by ta stavební úprava určitě pomohla a vyplatila by se. Spíše stavební úpravy prosazovat jako prioritní a další úpravy jako dočasné.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2022 - ???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zatím bez informace o dalším postupu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3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F37D725-2293-4531-84B2-C93727A5E3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0" r="3538" b="8235"/>
          <a:stretch/>
        </p:blipFill>
        <p:spPr>
          <a:xfrm>
            <a:off x="0" y="1409215"/>
            <a:ext cx="9144000" cy="544878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 r="3457"/>
          <a:stretch/>
        </p:blipFill>
        <p:spPr>
          <a:xfrm>
            <a:off x="-1" y="1363496"/>
            <a:ext cx="9144001" cy="5519085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" r="3415"/>
          <a:stretch/>
        </p:blipFill>
        <p:spPr>
          <a:xfrm>
            <a:off x="-3" y="1414216"/>
            <a:ext cx="9143999" cy="5514084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II/358 u Předhradí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Malý poloměr oblouku za horizontem, vliv vodní plochy.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83063" y="6363243"/>
            <a:ext cx="8558503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2023 - ???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8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400600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Riziková místa na typech komunikací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4545F6E9-1268-E12E-C1A8-0352F52D80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4" y="24124"/>
            <a:ext cx="3815407" cy="123937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6962197-C424-553F-C7B1-ACA981231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638" y="1988840"/>
            <a:ext cx="7700739" cy="442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8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BEEBC18-0335-47D8-8685-DF8993EB13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0" r="3106" b="9936"/>
          <a:stretch/>
        </p:blipFill>
        <p:spPr>
          <a:xfrm>
            <a:off x="-2" y="1562972"/>
            <a:ext cx="9144002" cy="529502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 r="3351"/>
          <a:stretch/>
        </p:blipFill>
        <p:spPr>
          <a:xfrm>
            <a:off x="-4" y="1372988"/>
            <a:ext cx="9144002" cy="5506538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" r="3388"/>
          <a:stretch/>
        </p:blipFill>
        <p:spPr>
          <a:xfrm>
            <a:off x="-6" y="1409215"/>
            <a:ext cx="9144002" cy="5510969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sil. III/3587 u Vlčnova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Úhel křížení, omezená přehlednost.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64756" y="5877272"/>
            <a:ext cx="855850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2022 - ???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Bude připraveno doplnění VDZ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1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8F3F3D9-829A-44C7-9FEF-8AF73DA0EC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24" t="9882" r="4326" b="8000"/>
          <a:stretch/>
        </p:blipFill>
        <p:spPr>
          <a:xfrm>
            <a:off x="-11798" y="1700808"/>
            <a:ext cx="9143998" cy="515719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" r="3291"/>
          <a:stretch/>
        </p:blipFill>
        <p:spPr>
          <a:xfrm>
            <a:off x="-11798" y="1351462"/>
            <a:ext cx="9155796" cy="5506538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" r="3388"/>
          <a:stretch/>
        </p:blipFill>
        <p:spPr>
          <a:xfrm>
            <a:off x="-11803" y="1495106"/>
            <a:ext cx="9155803" cy="5510969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II/315 u obce Sruby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Nedostatečné směrové vedení, stav povrchu vozovky, pevné překážky kolem vozovky.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64756" y="5904253"/>
            <a:ext cx="8558503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2022 - ???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PAK zadána PD na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přetrasování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II/315 z D35 až do Chocně, SÚS zajistí doplnění VDZ a SDZ (Z3)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4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49F84C3-EE10-41AE-29B1-DDCE7B586C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37" r="4762" b="13768"/>
          <a:stretch/>
        </p:blipFill>
        <p:spPr>
          <a:xfrm>
            <a:off x="0" y="1481399"/>
            <a:ext cx="9155796" cy="537660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" r="3291"/>
          <a:stretch/>
        </p:blipFill>
        <p:spPr>
          <a:xfrm>
            <a:off x="-2" y="1386487"/>
            <a:ext cx="9155796" cy="5506538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" r="3388"/>
          <a:stretch/>
        </p:blipFill>
        <p:spPr>
          <a:xfrm>
            <a:off x="-11796" y="1377320"/>
            <a:ext cx="9167590" cy="5510969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sil. II/358 u Lažan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Směrový oblouk malého poloměru, omezení výhledu na vnitřní straně oblouku.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01457" y="6187826"/>
            <a:ext cx="855850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SÚS prověří doplnění opatření – VDZ,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Rocbinda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odstranění stromů ve výhledu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1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976664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k vývoji opatření na místech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idx="1"/>
          </p:nvPr>
        </p:nvSpPr>
        <p:spPr>
          <a:xfrm>
            <a:off x="251520" y="1916832"/>
            <a:ext cx="8298308" cy="4527557"/>
          </a:xfrm>
        </p:spPr>
        <p:txBody>
          <a:bodyPr>
            <a:normAutofit/>
          </a:bodyPr>
          <a:lstStyle/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Průběžně zveřejňujeme nově zjištěné informace</a:t>
            </a:r>
          </a:p>
          <a:p>
            <a:pPr marL="0" indent="0" algn="just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     k vývoji opatření na místech na </a:t>
            </a: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webových stránkách</a:t>
            </a:r>
          </a:p>
          <a:p>
            <a:pPr marL="0" indent="0" algn="just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Dopravní konference.</a:t>
            </a:r>
          </a:p>
          <a:p>
            <a:pPr marL="0" indent="0" algn="ctr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www.dopravnikonference.com</a:t>
            </a: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Sdělte nám prosím nové informace k RM: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Martin Landsfeld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601 367 009 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info@dopravnikoference.cz</a:t>
            </a: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stránky:</a:t>
            </a:r>
          </a:p>
          <a:p>
            <a:pPr marL="0" indent="0" algn="just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- vyhledat Dopravní konference s BESIPEM.</a:t>
            </a:r>
          </a:p>
          <a:p>
            <a:pPr marL="0" indent="0" algn="ctr">
              <a:buNone/>
            </a:pPr>
            <a:endParaRPr lang="cs-CZ" sz="2800" b="1" dirty="0"/>
          </a:p>
          <a:p>
            <a:pPr algn="just"/>
            <a:endParaRPr lang="cs-CZ" sz="2800" b="1" dirty="0">
              <a:solidFill>
                <a:srgbClr val="00B0F0"/>
              </a:solidFill>
            </a:endParaRPr>
          </a:p>
          <a:p>
            <a:pPr algn="just"/>
            <a:endParaRPr lang="cs-CZ" sz="2800" b="1" dirty="0">
              <a:solidFill>
                <a:srgbClr val="00B0F0"/>
              </a:solidFill>
            </a:endParaRPr>
          </a:p>
        </p:txBody>
      </p:sp>
      <p:pic>
        <p:nvPicPr>
          <p:cNvPr id="15" name="Obrázek 14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066B74CE-9ED5-445A-BEBC-72F9A2C7D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613" y="4077072"/>
            <a:ext cx="2234128" cy="267106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/>
          <a:srcRect l="7475" t="9982" r="67325"/>
          <a:stretch/>
        </p:blipFill>
        <p:spPr>
          <a:xfrm>
            <a:off x="6372200" y="1806411"/>
            <a:ext cx="2448272" cy="2237315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45D573CF-F81B-91B9-4862-A38BAC8D5A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4" y="24124"/>
            <a:ext cx="3815407" cy="123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4DDB6E66-B01F-7941-AF1D-E8E00ADF5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441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08B5A331-135A-704A-8023-D4942898B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12" y="1155277"/>
            <a:ext cx="8164541" cy="40066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A2C0746-A86D-DE41-A8A5-AD8BDC5984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706" y="5685191"/>
            <a:ext cx="537376" cy="47991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80A33C6-E316-A044-9A2E-969EE40E78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83" y="5763330"/>
            <a:ext cx="1374826" cy="40177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E9EF6BB-15EC-FA40-87E4-A6FC511765EE}"/>
              </a:ext>
            </a:extLst>
          </p:cNvPr>
          <p:cNvSpPr txBox="1"/>
          <p:nvPr/>
        </p:nvSpPr>
        <p:spPr>
          <a:xfrm>
            <a:off x="1166377" y="4197844"/>
            <a:ext cx="6706290" cy="707886"/>
          </a:xfrm>
          <a:prstGeom prst="rect">
            <a:avLst/>
          </a:prstGeom>
          <a:solidFill>
            <a:srgbClr val="4678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Martin Landsfeld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7257276-14FA-42A7-A0CC-73CA7626AA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683520"/>
            <a:ext cx="1487427" cy="481585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A97E0527-704A-4095-82B5-2C2B5B230D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763" y="5148069"/>
            <a:ext cx="1725542" cy="1230522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7CA37A79-B0EC-A5AF-CB9C-F77E9F8AAC3D}"/>
              </a:ext>
            </a:extLst>
          </p:cNvPr>
          <p:cNvSpPr/>
          <p:nvPr/>
        </p:nvSpPr>
        <p:spPr>
          <a:xfrm>
            <a:off x="0" y="620688"/>
            <a:ext cx="5580112" cy="1075435"/>
          </a:xfrm>
          <a:prstGeom prst="rect">
            <a:avLst/>
          </a:prstGeom>
          <a:solidFill>
            <a:srgbClr val="0B5254"/>
          </a:solidFill>
          <a:ln>
            <a:solidFill>
              <a:srgbClr val="0B52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469C26A5-E47C-0F0D-ACBA-58A248808C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296" y="234861"/>
            <a:ext cx="3815407" cy="123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9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vod, elektronika&#10;&#10;Popis byl vytvořen automaticky">
            <a:extLst>
              <a:ext uri="{FF2B5EF4-FFF2-40B4-BE49-F238E27FC236}">
                <a16:creationId xmlns:a16="http://schemas.microsoft.com/office/drawing/2014/main" id="{C12E318B-CD7F-3A46-B8B1-7C5807FC14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8816"/>
          <a:stretch/>
        </p:blipFill>
        <p:spPr>
          <a:xfrm>
            <a:off x="0" y="0"/>
            <a:ext cx="9144000" cy="68927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EE284A2-4839-5442-AFD8-CD992628F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48680"/>
            <a:ext cx="1552571" cy="1523820"/>
          </a:xfrm>
          <a:prstGeom prst="rect">
            <a:avLst/>
          </a:prstGeom>
        </p:spPr>
      </p:pic>
      <p:pic>
        <p:nvPicPr>
          <p:cNvPr id="32" name="Obrázek 31" descr="Obsah obrázku LEGO, hračka&#10;&#10;Popis byl vytvořen automaticky">
            <a:extLst>
              <a:ext uri="{FF2B5EF4-FFF2-40B4-BE49-F238E27FC236}">
                <a16:creationId xmlns:a16="http://schemas.microsoft.com/office/drawing/2014/main" id="{49EFE489-C200-4048-8CEC-6ECB4E63F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2731541"/>
            <a:ext cx="10153128" cy="351674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E9EF6BB-15EC-FA40-87E4-A6FC511765EE}"/>
              </a:ext>
            </a:extLst>
          </p:cNvPr>
          <p:cNvSpPr txBox="1"/>
          <p:nvPr/>
        </p:nvSpPr>
        <p:spPr>
          <a:xfrm>
            <a:off x="1331640" y="2306840"/>
            <a:ext cx="6706290" cy="707886"/>
          </a:xfrm>
          <a:prstGeom prst="rect">
            <a:avLst/>
          </a:prstGeom>
          <a:solidFill>
            <a:srgbClr val="4678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roce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byla provedena nebo dokončena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realizace opatření na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lokalitách!</a:t>
            </a:r>
          </a:p>
        </p:txBody>
      </p:sp>
    </p:spTree>
    <p:extLst>
      <p:ext uri="{BB962C8B-B14F-4D97-AF65-F5344CB8AC3E}">
        <p14:creationId xmlns:p14="http://schemas.microsoft.com/office/powerpoint/2010/main" val="177026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475252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Počty rizikových míst v krajích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7614AB61-068E-DF2E-BE57-A8A4518632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4" y="24124"/>
            <a:ext cx="3815407" cy="123937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0C37810-B08A-1A7A-E821-ABF52BAA58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157" y="1740878"/>
            <a:ext cx="8297685" cy="4909417"/>
          </a:xfrm>
          <a:prstGeom prst="rect">
            <a:avLst/>
          </a:prstGeom>
        </p:spPr>
      </p:pic>
      <p:sp>
        <p:nvSpPr>
          <p:cNvPr id="12" name="Zaoblený obdélník 11"/>
          <p:cNvSpPr/>
          <p:nvPr/>
        </p:nvSpPr>
        <p:spPr>
          <a:xfrm rot="18918014">
            <a:off x="2560155" y="5859927"/>
            <a:ext cx="1077486" cy="25071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07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I/34 x I/35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51C40C6-6F42-601D-DE6A-7BC40AD2C7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879" t="4892" r="10626" b="18327"/>
          <a:stretch/>
        </p:blipFill>
        <p:spPr>
          <a:xfrm>
            <a:off x="0" y="1322820"/>
            <a:ext cx="9144000" cy="5558673"/>
          </a:xfrm>
          <a:prstGeom prst="rect">
            <a:avLst/>
          </a:prstGeom>
        </p:spPr>
      </p:pic>
      <p:sp>
        <p:nvSpPr>
          <p:cNvPr id="4" name="Šipka: doprava 3">
            <a:extLst>
              <a:ext uri="{FF2B5EF4-FFF2-40B4-BE49-F238E27FC236}">
                <a16:creationId xmlns:a16="http://schemas.microsoft.com/office/drawing/2014/main" id="{257D00C7-CF80-302C-398A-43EE4EE444FF}"/>
              </a:ext>
            </a:extLst>
          </p:cNvPr>
          <p:cNvSpPr/>
          <p:nvPr/>
        </p:nvSpPr>
        <p:spPr>
          <a:xfrm>
            <a:off x="5786659" y="5155628"/>
            <a:ext cx="2214689" cy="1440160"/>
          </a:xfrm>
          <a:prstGeom prst="rightArrow">
            <a:avLst>
              <a:gd name="adj1" fmla="val 50000"/>
              <a:gd name="adj2" fmla="val 3491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800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18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</a:t>
            </a:r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</a:t>
            </a:r>
            <a:r>
              <a:rPr lang="pl-PL" sz="18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I/34 x I/35</a:t>
            </a:r>
          </a:p>
          <a:p>
            <a:pPr algn="ctr"/>
            <a:endParaRPr lang="cs-CZ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0" r="2417"/>
          <a:stretch/>
        </p:blipFill>
        <p:spPr>
          <a:xfrm>
            <a:off x="-2" y="1320950"/>
            <a:ext cx="9143999" cy="5560543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611560" y="5272349"/>
            <a:ext cx="8211219" cy="132343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2016 - Úprava SDZ a VDZ v plastu, postupné odtěžování skládky vyfrézované obalované směsi pro zlepšení rozhledových poměrů. Zpracovává se studie dalších úprav křižovatky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 roku 2015 9CN 3U 1TZ 4LZ  2016-2021 21 CN  1U 20 LZ</a:t>
            </a:r>
          </a:p>
        </p:txBody>
      </p:sp>
    </p:spTree>
    <p:extLst>
      <p:ext uri="{BB962C8B-B14F-4D97-AF65-F5344CB8AC3E}">
        <p14:creationId xmlns:p14="http://schemas.microsoft.com/office/powerpoint/2010/main" val="16991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Podjezd na silnici II/355 v obci Holetín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E98CB94B-A4F7-9648-93E8-1A395222DD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879" t="4892" r="10626" b="18327"/>
          <a:stretch/>
        </p:blipFill>
        <p:spPr>
          <a:xfrm>
            <a:off x="-1" y="1334870"/>
            <a:ext cx="9144000" cy="5558673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A68CA430-55D5-DE0A-26F2-A7C097772A8D}"/>
              </a:ext>
            </a:extLst>
          </p:cNvPr>
          <p:cNvSpPr/>
          <p:nvPr/>
        </p:nvSpPr>
        <p:spPr>
          <a:xfrm>
            <a:off x="1879430" y="5134708"/>
            <a:ext cx="2664296" cy="1152128"/>
          </a:xfrm>
          <a:prstGeom prst="rightArrow">
            <a:avLst>
              <a:gd name="adj1" fmla="val 50000"/>
              <a:gd name="adj2" fmla="val 4160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Podjezd na silnici II/355 v obci Holetín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" t="-71" r="5878" b="71"/>
          <a:stretch/>
        </p:blipFill>
        <p:spPr>
          <a:xfrm>
            <a:off x="-1218" y="1334870"/>
            <a:ext cx="9143999" cy="5574272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5171" y="5134708"/>
            <a:ext cx="8211219" cy="163121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Stanovení místní úpravy provozu na pozemních komunikacích -&gt; změny DZ (instalace IS9c „Návěst před křižovatkou“ na reflex. podkladě s výraznějším vyobrazením zákazové značky B16 „Zákaz vjezdu vozidel, jejichž výška přesahuje vyznačenou mez“), doplnění DZ Z9 „Žluté a černé pruhy“ na mostní konstrukci z obou směrů.</a:t>
            </a:r>
          </a:p>
        </p:txBody>
      </p:sp>
    </p:spTree>
    <p:extLst>
      <p:ext uri="{BB962C8B-B14F-4D97-AF65-F5344CB8AC3E}">
        <p14:creationId xmlns:p14="http://schemas.microsoft.com/office/powerpoint/2010/main" val="192121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I/35 Litomyšl - Gajer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2CA9887-AD27-0580-8139-EDA1042EDD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879" t="4892" r="10626" b="18327"/>
          <a:stretch/>
        </p:blipFill>
        <p:spPr>
          <a:xfrm>
            <a:off x="-1" y="1334870"/>
            <a:ext cx="9144000" cy="5558673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7E194858-2771-6805-C701-E3756B1B6761}"/>
              </a:ext>
            </a:extLst>
          </p:cNvPr>
          <p:cNvSpPr/>
          <p:nvPr/>
        </p:nvSpPr>
        <p:spPr>
          <a:xfrm>
            <a:off x="4644007" y="4577063"/>
            <a:ext cx="2448272" cy="108012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I/35 Litomyšl - Gajer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24"/>
          <a:stretch/>
        </p:blipFill>
        <p:spPr>
          <a:xfrm>
            <a:off x="-4" y="1329417"/>
            <a:ext cx="9144002" cy="5564126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7" y="5719587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Realizováno VDZ „Bezpečný odstup“, položen nový mikrokoberec, za výjezdu z Litomyšle úprava DZ „Zákaz předjíždění“. Další opatření vzhledem k přípravě D35? -&gt; rozšíření komunikace nereálné.</a:t>
            </a:r>
          </a:p>
        </p:txBody>
      </p:sp>
    </p:spTree>
    <p:extLst>
      <p:ext uri="{BB962C8B-B14F-4D97-AF65-F5344CB8AC3E}">
        <p14:creationId xmlns:p14="http://schemas.microsoft.com/office/powerpoint/2010/main" val="381945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I/11 u Jablonného nad Orlicí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744FA68A-2430-B5BF-480A-949CCAA267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879" t="4892" r="10626" b="18327"/>
          <a:stretch/>
        </p:blipFill>
        <p:spPr>
          <a:xfrm>
            <a:off x="-1" y="1334870"/>
            <a:ext cx="9144000" cy="5558673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8CCCDC04-BB9A-3A98-0842-6F54E76376CB}"/>
              </a:ext>
            </a:extLst>
          </p:cNvPr>
          <p:cNvSpPr/>
          <p:nvPr/>
        </p:nvSpPr>
        <p:spPr>
          <a:xfrm>
            <a:off x="6120360" y="2693520"/>
            <a:ext cx="2448272" cy="1670113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I/11 u Jablonného nad Orlicí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9798"/>
          <a:stretch/>
        </p:blipFill>
        <p:spPr>
          <a:xfrm>
            <a:off x="-2" y="1334870"/>
            <a:ext cx="9143101" cy="5558673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720624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Položen nový koberec, realizace SDZ „Zákaz předjíždění“, VDZ v plastu, proběhla instalace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motosvodidel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osazení svodidel reflexními pásky. </a:t>
            </a:r>
          </a:p>
        </p:txBody>
      </p:sp>
    </p:spTree>
    <p:extLst>
      <p:ext uri="{BB962C8B-B14F-4D97-AF65-F5344CB8AC3E}">
        <p14:creationId xmlns:p14="http://schemas.microsoft.com/office/powerpoint/2010/main" val="277908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3215</TotalTime>
  <Words>2358</Words>
  <Application>Microsoft Office PowerPoint</Application>
  <PresentationFormat>Předvádění na obrazovce (4:3)</PresentationFormat>
  <Paragraphs>233</Paragraphs>
  <Slides>34</Slides>
  <Notes>33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Martin Kostelenec</cp:lastModifiedBy>
  <cp:revision>218</cp:revision>
  <dcterms:created xsi:type="dcterms:W3CDTF">2017-03-15T09:26:25Z</dcterms:created>
  <dcterms:modified xsi:type="dcterms:W3CDTF">2023-05-18T05:39:54Z</dcterms:modified>
</cp:coreProperties>
</file>