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65" r:id="rId2"/>
    <p:sldId id="268" r:id="rId3"/>
    <p:sldId id="269" r:id="rId4"/>
    <p:sldId id="261" r:id="rId5"/>
    <p:sldId id="271" r:id="rId6"/>
    <p:sldId id="272" r:id="rId7"/>
    <p:sldId id="274" r:id="rId8"/>
    <p:sldId id="275" r:id="rId9"/>
    <p:sldId id="276" r:id="rId10"/>
    <p:sldId id="277" r:id="rId11"/>
    <p:sldId id="281" r:id="rId12"/>
    <p:sldId id="280" r:id="rId13"/>
    <p:sldId id="287" r:id="rId14"/>
    <p:sldId id="296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01" r:id="rId30"/>
    <p:sldId id="320" r:id="rId31"/>
    <p:sldId id="321" r:id="rId32"/>
    <p:sldId id="322" r:id="rId33"/>
    <p:sldId id="323" r:id="rId34"/>
    <p:sldId id="324" r:id="rId35"/>
    <p:sldId id="256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254"/>
    <a:srgbClr val="46787B"/>
    <a:srgbClr val="579497"/>
    <a:srgbClr val="264142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960" autoAdjust="0"/>
  </p:normalViewPr>
  <p:slideViewPr>
    <p:cSldViewPr showGuides="1">
      <p:cViewPr varScale="1">
        <p:scale>
          <a:sx n="78" d="100"/>
          <a:sy n="78" d="100"/>
        </p:scale>
        <p:origin x="153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123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298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958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03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04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5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4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4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19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07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20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8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713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trase se realizovalo nejnáročnější opatřeni, RSE Project provedl studie i PD , viditelně kontroverzí funkci, náklady 40 mil Kč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21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45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011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6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349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85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720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86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762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8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85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32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33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453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17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911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13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45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1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6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69937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2021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4. 2023, Moravskoslezský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82" y="2439997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0" b="3761"/>
          <a:stretch/>
        </p:blipFill>
        <p:spPr>
          <a:xfrm>
            <a:off x="1" y="1340767"/>
            <a:ext cx="9143999" cy="551723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02128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Vytvoření šikany pomocí přechodného DZ ke snížení rychlosti průjezdu vozidel. Současně upraven průjezd vlivem stavby obchvatu FM.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Provizorní propojení silnic D48 a I/48 u tunelu Lysůvky.</a:t>
            </a:r>
          </a:p>
        </p:txBody>
      </p:sp>
    </p:spTree>
    <p:extLst>
      <p:ext uri="{BB962C8B-B14F-4D97-AF65-F5344CB8AC3E}">
        <p14:creationId xmlns:p14="http://schemas.microsoft.com/office/powerpoint/2010/main" val="324183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r="12345"/>
          <a:stretch/>
        </p:blipFill>
        <p:spPr>
          <a:xfrm>
            <a:off x="-1" y="1333733"/>
            <a:ext cx="9144001" cy="55242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02128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Došlo k instalaci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retroreflexních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pásků na svodidla a BPU s barevnou úpravou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II/452 Vrbno pod Pradědem - Andělská Hora</a:t>
            </a:r>
          </a:p>
        </p:txBody>
      </p:sp>
    </p:spTree>
    <p:extLst>
      <p:ext uri="{BB962C8B-B14F-4D97-AF65-F5344CB8AC3E}">
        <p14:creationId xmlns:p14="http://schemas.microsoft.com/office/powerpoint/2010/main" val="35689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9"/>
          <a:stretch/>
        </p:blipFill>
        <p:spPr>
          <a:xfrm>
            <a:off x="0" y="1363627"/>
            <a:ext cx="9143999" cy="54943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197242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instalace SSZ a přechodu pro chodce.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Frýdek-Místek - křižovatka na silnici I/56</a:t>
            </a:r>
          </a:p>
        </p:txBody>
      </p:sp>
    </p:spTree>
    <p:extLst>
      <p:ext uri="{BB962C8B-B14F-4D97-AF65-F5344CB8AC3E}">
        <p14:creationId xmlns:p14="http://schemas.microsoft.com/office/powerpoint/2010/main" val="26418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-2" y="1340768"/>
            <a:ext cx="9144000" cy="551723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5733256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provedeno nasvětlení přechodu, došlo k  instalaci dopravního značení již s retro-reflexním podkladem, na silnici byla vyznačena „Opticko-psychologická brzda“, došlo k posunutí zastávky BUS.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na ul. Jablunkovské v Třinci</a:t>
            </a:r>
          </a:p>
        </p:txBody>
      </p:sp>
    </p:spTree>
    <p:extLst>
      <p:ext uri="{BB962C8B-B14F-4D97-AF65-F5344CB8AC3E}">
        <p14:creationId xmlns:p14="http://schemas.microsoft.com/office/powerpoint/2010/main" val="21492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8390"/>
            <a:ext cx="288032" cy="2826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" r="4156" b="22988"/>
          <a:stretch/>
        </p:blipFill>
        <p:spPr>
          <a:xfrm>
            <a:off x="-4" y="1740878"/>
            <a:ext cx="9160004" cy="511712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 na I/45 u N.Heřminov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00746" y="5943371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2020 – V oblouky byly vysekány náletové dřeviny pro lepší viditelnost průběhu oblouku. Provedena instalace bezpečnostní protismykové úpravy.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8390"/>
            <a:ext cx="288032" cy="2826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I/11 a II/479 u Havířova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A497773-F0E8-4C47-B39E-33719D46B8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15504"/>
          <a:stretch/>
        </p:blipFill>
        <p:spPr>
          <a:xfrm>
            <a:off x="-3" y="1740878"/>
            <a:ext cx="9144000" cy="5117122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6" y="5805264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Byly provedeny úpravy křižovatky s omezením levých odbočení, bylo instalováno měření rychlosti na výjezdu z Havířova</a:t>
            </a:r>
          </a:p>
        </p:txBody>
      </p:sp>
    </p:spTree>
    <p:extLst>
      <p:ext uri="{BB962C8B-B14F-4D97-AF65-F5344CB8AC3E}">
        <p14:creationId xmlns:p14="http://schemas.microsoft.com/office/powerpoint/2010/main" val="19867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8390"/>
            <a:ext cx="288032" cy="2826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průtahu obcí Skotnice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A07B7EF-BF14-4BD4-8CE2-E48FC6AFF5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b="259"/>
          <a:stretch/>
        </p:blipFill>
        <p:spPr>
          <a:xfrm>
            <a:off x="-3" y="1740878"/>
            <a:ext cx="9143999" cy="5117121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27480" y="5656690"/>
            <a:ext cx="8558503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zprovozněn obchvat Skotnice. Došlo k úpravě intenzit dopravy daným místem. Nový stav se vyhodnotí po určitém čase a rozhodne o případných úpravách.</a:t>
            </a:r>
          </a:p>
        </p:txBody>
      </p:sp>
    </p:spTree>
    <p:extLst>
      <p:ext uri="{BB962C8B-B14F-4D97-AF65-F5344CB8AC3E}">
        <p14:creationId xmlns:p14="http://schemas.microsoft.com/office/powerpoint/2010/main" val="2952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Přechody pro chodce na silnici I/58 ve Frenštátě p. R.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8D0DFC3-83DD-4FD0-A40A-79CF52753C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b="-1607"/>
          <a:stretch/>
        </p:blipFill>
        <p:spPr>
          <a:xfrm>
            <a:off x="-3" y="1736630"/>
            <a:ext cx="9143999" cy="5213093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6" y="5805264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byla provedena úprava přechodu pro chodce a celé Nádražní ulice.</a:t>
            </a:r>
          </a:p>
        </p:txBody>
      </p:sp>
    </p:spTree>
    <p:extLst>
      <p:ext uri="{BB962C8B-B14F-4D97-AF65-F5344CB8AC3E}">
        <p14:creationId xmlns:p14="http://schemas.microsoft.com/office/powerpoint/2010/main" val="8598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71A6E24-2A5C-4534-918E-58733329D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1017"/>
          <a:stretch/>
        </p:blipFill>
        <p:spPr>
          <a:xfrm>
            <a:off x="-2" y="1611683"/>
            <a:ext cx="9143998" cy="5246317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5" y="6165304"/>
            <a:ext cx="8558503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byla stavba obchvatu Krnova dokončena.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Odsazené křižovatky na silnici I/57 v Krnově (ul. Albrechtická)</a:t>
            </a:r>
          </a:p>
        </p:txBody>
      </p:sp>
    </p:spTree>
    <p:extLst>
      <p:ext uri="{BB962C8B-B14F-4D97-AF65-F5344CB8AC3E}">
        <p14:creationId xmlns:p14="http://schemas.microsoft.com/office/powerpoint/2010/main" val="134703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scéna, silnice, směr, exteriér&#10;&#10;Popis byl vytvořen automaticky">
            <a:extLst>
              <a:ext uri="{FF2B5EF4-FFF2-40B4-BE49-F238E27FC236}">
                <a16:creationId xmlns:a16="http://schemas.microsoft.com/office/drawing/2014/main" id="{304539D7-26E2-4C7D-A730-A7F3680AF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" b="58"/>
          <a:stretch/>
        </p:blipFill>
        <p:spPr>
          <a:xfrm>
            <a:off x="-7606" y="1454070"/>
            <a:ext cx="9159205" cy="540393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64756" y="6165304"/>
            <a:ext cx="8558503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doplněno VDZ V15(A1) z obou směrů a nové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motosvodidla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I/11 u Rýmařova</a:t>
            </a:r>
          </a:p>
        </p:txBody>
      </p:sp>
    </p:spTree>
    <p:extLst>
      <p:ext uri="{BB962C8B-B14F-4D97-AF65-F5344CB8AC3E}">
        <p14:creationId xmlns:p14="http://schemas.microsoft.com/office/powerpoint/2010/main" val="22715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B65B8C9E-E138-4656-5AEB-0B5F7B4D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012697"/>
            <a:ext cx="3807544" cy="26304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15AFB0-BA59-7DB2-89AF-FA35ACE0F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4" y="3966555"/>
            <a:ext cx="3817763" cy="263048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16024" y="1790474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2014 - 2022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362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duben 2023: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176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137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49 míst.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7 225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12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3701" b="531"/>
          <a:stretch/>
        </p:blipFill>
        <p:spPr>
          <a:xfrm>
            <a:off x="0" y="1625398"/>
            <a:ext cx="9144001" cy="523260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2022 Česká republika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295636" y="4373028"/>
            <a:ext cx="7272808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mld. Kč</a:t>
            </a:r>
          </a:p>
        </p:txBody>
      </p:sp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6A736E35-DD51-CC0F-F58C-3C728253C8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1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ráva, směr, scéna, silnice&#10;&#10;Popis byl vytvořen automaticky">
            <a:extLst>
              <a:ext uri="{FF2B5EF4-FFF2-40B4-BE49-F238E27FC236}">
                <a16:creationId xmlns:a16="http://schemas.microsoft.com/office/drawing/2014/main" id="{F806A013-9616-48A4-B0D7-0DFAE20D4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617912"/>
            <a:ext cx="9144000" cy="524008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64756" y="5877272"/>
            <a:ext cx="855850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ŘSD zde provedlo instalaci nového povrchu, dále provedeno drážkování vozovky pro zlepšení odtoku vody z povrchu vozovky 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I/11 u Bruntálského lesa</a:t>
            </a:r>
          </a:p>
        </p:txBody>
      </p:sp>
    </p:spTree>
    <p:extLst>
      <p:ext uri="{BB962C8B-B14F-4D97-AF65-F5344CB8AC3E}">
        <p14:creationId xmlns:p14="http://schemas.microsoft.com/office/powerpoint/2010/main" val="15796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4EC246D7-F668-4146-8B6F-332465B9E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r="3517"/>
          <a:stretch/>
        </p:blipFill>
        <p:spPr>
          <a:xfrm>
            <a:off x="0" y="1331766"/>
            <a:ext cx="9144000" cy="55262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  <a:endParaRPr lang="cs-CZ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83063" y="5492622"/>
            <a:ext cx="8558503" cy="10156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ŘSD zde proběhla výměna krytu na I/56, následně instalace svodidel. Na trase se realizovalo nejnáročnější opatřeni, RSE Project provedl studie i PD , viditelně kontroverzí funkci, náklady 40 mil Kč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sil. I/56 a III/48412, Hodoňovice</a:t>
            </a:r>
          </a:p>
        </p:txBody>
      </p:sp>
    </p:spTree>
    <p:extLst>
      <p:ext uri="{BB962C8B-B14F-4D97-AF65-F5344CB8AC3E}">
        <p14:creationId xmlns:p14="http://schemas.microsoft.com/office/powerpoint/2010/main" val="39353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-497" r="5045" b="497"/>
          <a:stretch/>
        </p:blipFill>
        <p:spPr bwMode="auto">
          <a:xfrm>
            <a:off x="-6807" y="1169895"/>
            <a:ext cx="9143999" cy="568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3743" r="4481"/>
          <a:stretch/>
        </p:blipFill>
        <p:spPr>
          <a:xfrm>
            <a:off x="-6807" y="1448567"/>
            <a:ext cx="9160736" cy="543865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EA178A1-AF8C-4AF3-8B75-DC82DFF1BE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1724" r="3768"/>
          <a:stretch/>
        </p:blipFill>
        <p:spPr>
          <a:xfrm>
            <a:off x="-23545" y="1386487"/>
            <a:ext cx="9177473" cy="5471513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25964" y="1758832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dlouhý přechod pro chodce přes 4 jízdní pruhy bez středového ostrůvku, výjezd sanitních vozidel v blízkosti.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4" y="2343607"/>
            <a:ext cx="8558503" cy="452431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Zpracována Mag.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Karviné studie křižovatek na silnici I/59 -&gt; řešena i křižovatka s ulicí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Vydmuchod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včetně přechodu -&gt; doporučení osadit jak křižovatku, tak přechod SSZ.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Mělo by proběhnout zpracování PD k tomuto řešení, napojení výjezdu sanitek na SSZ.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 PD k osazení SSZ ještě není zpracována, zadání pravděpodobně květen 2018, součástí řešení má být i další přechod pro chodce u Tesca.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Magistrát města Karviné zadal výběrové řízení na PD telematického řešení dopravy v úseku celé tř. 17 listopadu. Součástí bude i osazení SSZ uvedeného přechodu pro chodce a také přechodu u Tesca. Realizace možná v roce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 ŘSD již byla schválena PD na osazení přechodu SSZ a instalaci VDZ, v lednu 2020 již bylo vydáno územní rozhodnutí Mag. Města Karviné. Realizace pravděpodobně v letošním roce.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Zahájena stavba obchvatu. Jeho dokončení bude mít vliv na provoz ve městě, proto je upuštěno od výstavby SSZ a bude zadána studie na zklidnění dopravy po zprovoznění obchvatu.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Po zprovoznění obchvatu (8/23) bude silnice předána kraji, ten ji bude dále provozovat jako II/470. Zachování kapacity pro 1+1 (2x3,5 metry)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Karviná - přechod pro chodce na silnici I/59</a:t>
            </a:r>
          </a:p>
        </p:txBody>
      </p:sp>
    </p:spTree>
    <p:extLst>
      <p:ext uri="{BB962C8B-B14F-4D97-AF65-F5344CB8AC3E}">
        <p14:creationId xmlns:p14="http://schemas.microsoft.com/office/powerpoint/2010/main" val="19842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r="5230"/>
          <a:stretch/>
        </p:blipFill>
        <p:spPr bwMode="auto">
          <a:xfrm>
            <a:off x="0" y="1340767"/>
            <a:ext cx="9161585" cy="551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r="3277"/>
          <a:stretch/>
        </p:blipFill>
        <p:spPr>
          <a:xfrm>
            <a:off x="-10490" y="1540822"/>
            <a:ext cx="9172075" cy="551602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7E4EB69-FE44-4F4C-8FF1-88DC4C217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r="2804"/>
          <a:stretch/>
        </p:blipFill>
        <p:spPr>
          <a:xfrm>
            <a:off x="-10490" y="1614359"/>
            <a:ext cx="9172077" cy="5465093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01540" y="2933162"/>
            <a:ext cx="8558503" cy="40318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Čeká se na vybudování jižního obchvatu Opavy (součástí je i obchvat Otic)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 Zpracování PD DUR k realizaci jižního obchvatu Opavy.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Vydáno územní rozhodnutí k jižnímu obchvatu Opavy.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 doporučuje instalaci informativního SSZ na hlavní silnici I/57, které by upozorňovalo na přijíždějící vlak.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Byla zadána dokumentace DSP k jižnímu obchvatu Opavy. V návaznosti  dojde k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rekategorizaci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silniční sítě a zrušení železničního přejezdu a nahrazení přechodem, možnému vybudování žel. zastávky u průmyslové zóny.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Již byla zpracována PD obchvatu Otic, v současné době probíhá územní řízení. V rámci projektu poté dojde ke zrušení železničního přejezdu, zůstane je přecházení pro chodce. Termín dokončení možná 2023.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Zahájeno stavební řízení pro obchvat Otic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Stavba obchvatu Otic má všechna potřebná povolení, probíhá výkup pozemků. Stavba I/46 jižní obchvat Olomoucká – Hradecká má od 9.2.2023 vydáno společné povolení stavby. Soutěží se přeložky VN. Zahájení stavby se předpokládá v roce 2025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P7812 na silnici III/44346 u Otic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blízkost žel. tratě se souběžnou komunikací I/57, malá délka mezi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bezp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. pásmem dráhy a hranicí křižovatky, přednost dráze a silnici zároveň s vlivem na rozhodování v čase.</a:t>
            </a:r>
          </a:p>
        </p:txBody>
      </p:sp>
    </p:spTree>
    <p:extLst>
      <p:ext uri="{BB962C8B-B14F-4D97-AF65-F5344CB8AC3E}">
        <p14:creationId xmlns:p14="http://schemas.microsoft.com/office/powerpoint/2010/main" val="41921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5C03D68-6592-4B5D-B3AF-C04FB0029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25" r="2472" b="34520"/>
          <a:stretch/>
        </p:blipFill>
        <p:spPr>
          <a:xfrm>
            <a:off x="4801" y="1708221"/>
            <a:ext cx="9139197" cy="514978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" b="91"/>
          <a:stretch/>
        </p:blipFill>
        <p:spPr>
          <a:xfrm>
            <a:off x="0" y="1726175"/>
            <a:ext cx="9156903" cy="5141623"/>
          </a:xfrm>
          <a:prstGeom prst="rect">
            <a:avLst/>
          </a:prstGeom>
        </p:spPr>
      </p:pic>
      <p:cxnSp>
        <p:nvCxnSpPr>
          <p:cNvPr id="3" name="Přímá spojnice 2"/>
          <p:cNvCxnSpPr/>
          <p:nvPr/>
        </p:nvCxnSpPr>
        <p:spPr>
          <a:xfrm>
            <a:off x="6546275" y="1955942"/>
            <a:ext cx="288032" cy="54006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Volný tvar 5"/>
          <p:cNvSpPr/>
          <p:nvPr/>
        </p:nvSpPr>
        <p:spPr>
          <a:xfrm>
            <a:off x="6516216" y="5301208"/>
            <a:ext cx="723900" cy="335280"/>
          </a:xfrm>
          <a:custGeom>
            <a:avLst/>
            <a:gdLst>
              <a:gd name="connsiteX0" fmla="*/ 0 w 723900"/>
              <a:gd name="connsiteY0" fmla="*/ 144780 h 335280"/>
              <a:gd name="connsiteX1" fmla="*/ 701040 w 723900"/>
              <a:gd name="connsiteY1" fmla="*/ 335280 h 335280"/>
              <a:gd name="connsiteX2" fmla="*/ 723900 w 723900"/>
              <a:gd name="connsiteY2" fmla="*/ 175260 h 335280"/>
              <a:gd name="connsiteX3" fmla="*/ 38100 w 723900"/>
              <a:gd name="connsiteY3" fmla="*/ 0 h 335280"/>
              <a:gd name="connsiteX4" fmla="*/ 0 w 723900"/>
              <a:gd name="connsiteY4" fmla="*/ 144780 h 33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335280">
                <a:moveTo>
                  <a:pt x="0" y="144780"/>
                </a:moveTo>
                <a:lnTo>
                  <a:pt x="701040" y="335280"/>
                </a:lnTo>
                <a:lnTo>
                  <a:pt x="723900" y="175260"/>
                </a:lnTo>
                <a:lnTo>
                  <a:pt x="38100" y="0"/>
                </a:lnTo>
                <a:lnTo>
                  <a:pt x="0" y="1447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/>
        </p:nvSpPr>
        <p:spPr>
          <a:xfrm rot="21092296">
            <a:off x="5650948" y="4407400"/>
            <a:ext cx="289942" cy="167640"/>
          </a:xfrm>
          <a:custGeom>
            <a:avLst/>
            <a:gdLst>
              <a:gd name="connsiteX0" fmla="*/ 0 w 723900"/>
              <a:gd name="connsiteY0" fmla="*/ 144780 h 335280"/>
              <a:gd name="connsiteX1" fmla="*/ 701040 w 723900"/>
              <a:gd name="connsiteY1" fmla="*/ 335280 h 335280"/>
              <a:gd name="connsiteX2" fmla="*/ 723900 w 723900"/>
              <a:gd name="connsiteY2" fmla="*/ 175260 h 335280"/>
              <a:gd name="connsiteX3" fmla="*/ 38100 w 723900"/>
              <a:gd name="connsiteY3" fmla="*/ 0 h 335280"/>
              <a:gd name="connsiteX4" fmla="*/ 0 w 723900"/>
              <a:gd name="connsiteY4" fmla="*/ 144780 h 33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335280">
                <a:moveTo>
                  <a:pt x="0" y="144780"/>
                </a:moveTo>
                <a:lnTo>
                  <a:pt x="701040" y="335280"/>
                </a:lnTo>
                <a:lnTo>
                  <a:pt x="723900" y="175260"/>
                </a:lnTo>
                <a:lnTo>
                  <a:pt x="38100" y="0"/>
                </a:lnTo>
                <a:lnTo>
                  <a:pt x="0" y="1447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0170B8-6F48-4B43-A82A-C598035573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607" y="1738579"/>
            <a:ext cx="9187510" cy="515801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Lidické se sil. I/46 v Opavě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Délka přechodu, úhel křížení, vstřícnost vedlejších větví.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17095" y="4501166"/>
            <a:ext cx="8558503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ŘSD provedla na silnici I/46 opravu VDZ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Magistrát města Opavy - Zde je jasně stanoveno dopravním značením B29 parkování vozidel na ulici Lidické. V místě však dochází k neukázněnosti řidičů  vozidel,  to však vyplývá s kritického nedostatku parkovacích míst. Město se  návrhy úpravy této křižovatky zabývá, naráží však na nedostatek finančních prostředků. Přesný termín realizace však nelze v současné době určit.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1.1.2017- 17. 4. 2022  12 DN  10 Proti přikážu Stůj dej přednost  7 LZ 5 BZ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Aktuálně se žádné další opatření nechystá, zásadní vliv bude mít až vymístění tranzitní dopravy po realizaci jižního obchvatu</a:t>
            </a:r>
          </a:p>
        </p:txBody>
      </p:sp>
    </p:spTree>
    <p:extLst>
      <p:ext uri="{BB962C8B-B14F-4D97-AF65-F5344CB8AC3E}">
        <p14:creationId xmlns:p14="http://schemas.microsoft.com/office/powerpoint/2010/main" val="322091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BA547A-C6CD-4410-86EB-AF1906590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01" t="10801" r="8004" b="6317"/>
          <a:stretch/>
        </p:blipFill>
        <p:spPr>
          <a:xfrm>
            <a:off x="-2" y="1363627"/>
            <a:ext cx="9144002" cy="54943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b="259"/>
          <a:stretch/>
        </p:blipFill>
        <p:spPr>
          <a:xfrm>
            <a:off x="-2" y="1740878"/>
            <a:ext cx="9144000" cy="511712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8DAFACE-0A30-4FC6-9994-EC8E732387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12" y="1714500"/>
            <a:ext cx="9151211" cy="5143500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Přechody přes dva souběžné pruhy s velkou intenzitou chodců a vozidel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Přechody na silnici I/11 v Havířově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4401736"/>
            <a:ext cx="8558503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ŘSD zvažuje zadání BI v úseku komunikace I/11 od kruhového objezdu až po křižovatku u  obchodního centra Elán. Poté bude provedeno další opatření.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Proběhla BI v úseku od OK po ulici Těšínskou. Zjištěné závady které spadají pod město Havířov byly předány magistrátu, závady které spadají pod ŘSD budou realizovány v letošním roce.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Magistrát prověřil možnost instalace SSZ. Dle intenzit dopravy a blízkosti další křižovatky se SSZ vznikl závěr přílišného zpomalení dopravy na Hlavní třídě, další řešení se hledají a budou konzultována.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Byly instalovány reflexní knoflíky do obrub před přechody, SSZ se zatím nepřipravuje. Zahájena příprava obchvatu Havířova – proces EIA</a:t>
            </a:r>
          </a:p>
        </p:txBody>
      </p:sp>
    </p:spTree>
    <p:extLst>
      <p:ext uri="{BB962C8B-B14F-4D97-AF65-F5344CB8AC3E}">
        <p14:creationId xmlns:p14="http://schemas.microsoft.com/office/powerpoint/2010/main" val="40664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844E342-2594-4C4F-B016-9ACA6BEA3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40" t="6237" r="2787" b="30242"/>
          <a:stretch/>
        </p:blipFill>
        <p:spPr>
          <a:xfrm>
            <a:off x="0" y="1644823"/>
            <a:ext cx="9134020" cy="52131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-9980" y="1737219"/>
            <a:ext cx="9153980" cy="51571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281A25-3B68-4A98-8813-7893843E3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80" y="1644823"/>
            <a:ext cx="9163812" cy="5269405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292746" y="5949280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Nemá námitek ke směrovému vymezení trasy.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ŘSD -  na místě bude provedena bezpečnostní inspekce.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směrové a výškové změny trasy, omezená čitelnost trasy, 		      stromy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9978" y="1339614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obce Zadky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5B71D8F-44E1-4B2C-A1B2-44E6295DCF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C9426EE-14E7-48DD-86E6-234FDC4B5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24" r="1964" b="34628"/>
          <a:stretch/>
        </p:blipFill>
        <p:spPr>
          <a:xfrm>
            <a:off x="3178" y="1648486"/>
            <a:ext cx="9140820" cy="52095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/>
        </p:blipFill>
        <p:spPr>
          <a:xfrm>
            <a:off x="0" y="1725109"/>
            <a:ext cx="9144000" cy="515719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82DE6E4-B58B-4539-BF44-DEAE3CAA5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r="460"/>
          <a:stretch/>
        </p:blipFill>
        <p:spPr>
          <a:xfrm>
            <a:off x="0" y="1700808"/>
            <a:ext cx="9144000" cy="5189377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92746" y="1826266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Komfortní trasa s horší čitelností,  vliv vlhkosti z řeky, překážky u komunikace.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545" y="5984780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Podána žádost na SFDI  k aplikaci protismykového nátěru.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roce 2022 proběhl prořez zeleně, další úpravy se zatím nepřipravují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III/04734 u Kunína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18F5E1C-76CD-455F-9679-2DA5A21A5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F11EE2-CEE8-490F-B444-4AC708324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25" t="-1" r="3201" b="33224"/>
          <a:stretch/>
        </p:blipFill>
        <p:spPr>
          <a:xfrm>
            <a:off x="0" y="1623777"/>
            <a:ext cx="9144000" cy="523422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/>
        </p:blipFill>
        <p:spPr>
          <a:xfrm>
            <a:off x="-3" y="1712870"/>
            <a:ext cx="9144000" cy="515719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82DE6E4-B58B-4539-BF44-DEAE3CAA5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/>
        </p:blipFill>
        <p:spPr>
          <a:xfrm>
            <a:off x="-6" y="1706840"/>
            <a:ext cx="9144000" cy="5157192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92746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Extravilánový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charakter úseku v obci, nižší čitelnost trasy, vliv vlhkosti z rybníka.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15472" y="5983854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Podána žádost na SFDI  k aplikaci protismykového nátěru.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Připravuje se zadání studie na úpravu trasy a přemístění zastávek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2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II/470 u Rychvaldu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A8F9E43-59A1-4519-B298-2F2480D630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3" y="12275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C1FF69-AE29-4A03-B04D-21B3BF187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201" b="12533"/>
          <a:stretch/>
        </p:blipFill>
        <p:spPr>
          <a:xfrm>
            <a:off x="-6514" y="1700808"/>
            <a:ext cx="9150514" cy="51571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r="78"/>
          <a:stretch/>
        </p:blipFill>
        <p:spPr>
          <a:xfrm>
            <a:off x="-9598" y="1720843"/>
            <a:ext cx="9153598" cy="515719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82DE6E4-B58B-4539-BF44-DEAE3CAA5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r="78"/>
          <a:stretch/>
        </p:blipFill>
        <p:spPr>
          <a:xfrm>
            <a:off x="-9598" y="1740878"/>
            <a:ext cx="9166624" cy="5157192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Parametry směrových oblouků, horší čitelnost jejich průběhu.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6165304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ŘSD -  na místě bude provedena bezpečnostní inspekce.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I/58 u LICHNOVA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7495A7-DB2E-4BEA-ABA3-EDF89D563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1" y="34248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962197-C424-553F-C7B1-ACA981231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38" y="1988840"/>
            <a:ext cx="7700739" cy="44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1338" t="20463" r="32553" b="13899"/>
          <a:stretch/>
        </p:blipFill>
        <p:spPr>
          <a:xfrm>
            <a:off x="-3" y="1363626"/>
            <a:ext cx="9144003" cy="54943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r="178"/>
          <a:stretch/>
        </p:blipFill>
        <p:spPr>
          <a:xfrm>
            <a:off x="-892" y="1720842"/>
            <a:ext cx="9143998" cy="516001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8286D0A-903C-4379-85CF-11EAD0CDF1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4534"/>
            <a:ext cx="9144000" cy="5143499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23528" y="6165304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1.1.2017 – 31. 3. 2022 21 DN 8 LZ, 13 BZ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současnosti neřešeno, situaci vylepší až jižní obchvat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Intenzity na hl. a vedl. větvích, problematický výjezd z vedl. větví.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I/46 v Opavě</a:t>
            </a:r>
          </a:p>
        </p:txBody>
      </p:sp>
    </p:spTree>
    <p:extLst>
      <p:ext uri="{BB962C8B-B14F-4D97-AF65-F5344CB8AC3E}">
        <p14:creationId xmlns:p14="http://schemas.microsoft.com/office/powerpoint/2010/main" val="35239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774" r="9266" b="283"/>
          <a:stretch/>
        </p:blipFill>
        <p:spPr>
          <a:xfrm>
            <a:off x="0" y="1740877"/>
            <a:ext cx="9144000" cy="51171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/>
        </p:blipFill>
        <p:spPr>
          <a:xfrm>
            <a:off x="-3" y="1740876"/>
            <a:ext cx="9144000" cy="515719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38232A-3431-43D9-8B56-3AF1B8C50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" y="1619701"/>
            <a:ext cx="9144000" cy="5278367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83063" y="5890822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Město zatím neplánuje úpravy místa, úpravy vidí jako reálné až po obchvatu města Bruntálu (UP 2026)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ŘSD nechystá úpravy, místo bude nejdříve řešeno až po realizaci obchvatu Bruntálu, kdy dojde k poklesu intenzit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Délka přechodu a uspořádání jízdních pruhů na významné komunikaci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I/11 v Bruntálu</a:t>
            </a:r>
          </a:p>
        </p:txBody>
      </p:sp>
    </p:spTree>
    <p:extLst>
      <p:ext uri="{BB962C8B-B14F-4D97-AF65-F5344CB8AC3E}">
        <p14:creationId xmlns:p14="http://schemas.microsoft.com/office/powerpoint/2010/main" val="379844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774" r="9266" b="283"/>
          <a:stretch/>
        </p:blipFill>
        <p:spPr>
          <a:xfrm>
            <a:off x="0" y="1740877"/>
            <a:ext cx="9144000" cy="51171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/>
        </p:blipFill>
        <p:spPr>
          <a:xfrm>
            <a:off x="0" y="1720843"/>
            <a:ext cx="9144000" cy="515719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38232A-3431-43D9-8B56-3AF1B8C50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734536"/>
            <a:ext cx="9144000" cy="5143499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83063" y="5890822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Probíráno několik variant, definitivním řešením by byl obchvat Havířova a jeho napojení na D48. Aktuálně probíhá řízení EIA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Úhel napojení větví, intenzity vozidel na vedl. větvi.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I/11 u Těrlicka</a:t>
            </a:r>
          </a:p>
        </p:txBody>
      </p:sp>
    </p:spTree>
    <p:extLst>
      <p:ext uri="{BB962C8B-B14F-4D97-AF65-F5344CB8AC3E}">
        <p14:creationId xmlns:p14="http://schemas.microsoft.com/office/powerpoint/2010/main" val="1564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774" r="9266" b="283"/>
          <a:stretch/>
        </p:blipFill>
        <p:spPr>
          <a:xfrm>
            <a:off x="0" y="1740877"/>
            <a:ext cx="9144000" cy="51171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/>
        </p:blipFill>
        <p:spPr>
          <a:xfrm>
            <a:off x="-1" y="1709538"/>
            <a:ext cx="9144000" cy="515719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38232A-3431-43D9-8B56-3AF1B8C50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0360"/>
            <a:ext cx="9144000" cy="5143499"/>
          </a:xfrm>
          <a:prstGeom prst="rect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364756" y="6165304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současnosti neřešeno, situaci vylepší až jižní obchvat. Po jeho zprovoznění lze uvažovat o úpravách, zejména SSZ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Intenzity vozidel na vedlejší komunikaci, omezená přehlednost.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Hradecká, Roosveltova v Opavě</a:t>
            </a:r>
          </a:p>
        </p:txBody>
      </p:sp>
    </p:spTree>
    <p:extLst>
      <p:ext uri="{BB962C8B-B14F-4D97-AF65-F5344CB8AC3E}">
        <p14:creationId xmlns:p14="http://schemas.microsoft.com/office/powerpoint/2010/main" val="5572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info@dopravnikoference.cz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4"/>
            <a:ext cx="9144000" cy="6864095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257276-14FA-42A7-A0CC-73CA7626AA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683520"/>
            <a:ext cx="1487427" cy="48158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63" y="5148069"/>
            <a:ext cx="1725542" cy="12305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CA37A79-B0EC-A5AF-CB9C-F77E9F8AAC3D}"/>
              </a:ext>
            </a:extLst>
          </p:cNvPr>
          <p:cNvSpPr/>
          <p:nvPr/>
        </p:nvSpPr>
        <p:spPr>
          <a:xfrm>
            <a:off x="0" y="620688"/>
            <a:ext cx="5580112" cy="1075435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234861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C37810-B08A-1A7A-E821-ABF52BAA5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7" y="1740878"/>
            <a:ext cx="8297685" cy="4909417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301062" y="5931935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6" name="Obdélníkový bublinový popisek 5"/>
          <p:cNvSpPr/>
          <p:nvPr/>
        </p:nvSpPr>
        <p:spPr>
          <a:xfrm>
            <a:off x="5988214" y="1865395"/>
            <a:ext cx="3038958" cy="635266"/>
          </a:xfrm>
          <a:prstGeom prst="wedgeRectCallout">
            <a:avLst>
              <a:gd name="adj1" fmla="val -70951"/>
              <a:gd name="adj2" fmla="val 51682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539"/>
          </a:p>
        </p:txBody>
      </p:sp>
      <p:sp>
        <p:nvSpPr>
          <p:cNvPr id="9" name="TextovéPole 8"/>
          <p:cNvSpPr txBox="1"/>
          <p:nvPr/>
        </p:nvSpPr>
        <p:spPr>
          <a:xfrm>
            <a:off x="5988214" y="1869024"/>
            <a:ext cx="3038958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39" b="1" dirty="0">
                <a:solidFill>
                  <a:srgbClr val="92D050"/>
                </a:solidFill>
              </a:rPr>
              <a:t>Směrový oblouk na silnici I/46 u obce Hněvošice</a:t>
            </a:r>
            <a:endParaRPr lang="cs-CZ" sz="1539" b="1" dirty="0">
              <a:solidFill>
                <a:srgbClr val="92D05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40768"/>
            <a:ext cx="9143999" cy="551723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6237312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Realizace bezpečnostní úpravy povrchu ve směrovém oblouku.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I/46 u obce Hněvošice.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r="9766"/>
          <a:stretch/>
        </p:blipFill>
        <p:spPr>
          <a:xfrm>
            <a:off x="0" y="1334549"/>
            <a:ext cx="9144000" cy="56874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6237312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Instalace svodidel na obou stranách a v obou směrech.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Konstrukce mostu na silnici I/56 u Cihelny (Hlučín)</a:t>
            </a:r>
          </a:p>
        </p:txBody>
      </p:sp>
    </p:spTree>
    <p:extLst>
      <p:ext uri="{BB962C8B-B14F-4D97-AF65-F5344CB8AC3E}">
        <p14:creationId xmlns:p14="http://schemas.microsoft.com/office/powerpoint/2010/main" val="19212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" r="14039" b="-58"/>
          <a:stretch/>
        </p:blipFill>
        <p:spPr>
          <a:xfrm>
            <a:off x="0" y="1340768"/>
            <a:ext cx="9143998" cy="554461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733256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Výměna nevyhovujících svodidel, v nejkritičtějších úsecích osazena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motosvodidla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osazeno SDZ upozorňující na rizikový úsek pro motorkáře. 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I/56 Ostravice – Bílá.</a:t>
            </a:r>
          </a:p>
        </p:txBody>
      </p:sp>
    </p:spTree>
    <p:extLst>
      <p:ext uri="{BB962C8B-B14F-4D97-AF65-F5344CB8AC3E}">
        <p14:creationId xmlns:p14="http://schemas.microsoft.com/office/powerpoint/2010/main" val="33830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5"/>
          <a:stretch/>
        </p:blipFill>
        <p:spPr>
          <a:xfrm>
            <a:off x="0" y="1343553"/>
            <a:ext cx="9144000" cy="551444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269250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aplikace bezpečnostní protismykové úpravy.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Moravskoslezský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I/45 u Louček u Zátoru.</a:t>
            </a:r>
          </a:p>
        </p:txBody>
      </p:sp>
    </p:spTree>
    <p:extLst>
      <p:ext uri="{BB962C8B-B14F-4D97-AF65-F5344CB8AC3E}">
        <p14:creationId xmlns:p14="http://schemas.microsoft.com/office/powerpoint/2010/main" val="39868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3636</TotalTime>
  <Words>1956</Words>
  <Application>Microsoft Office PowerPoint</Application>
  <PresentationFormat>Předvádění na obrazovce (4:3)</PresentationFormat>
  <Paragraphs>208</Paragraphs>
  <Slides>35</Slides>
  <Notes>34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Kostelenec</cp:lastModifiedBy>
  <cp:revision>176</cp:revision>
  <dcterms:created xsi:type="dcterms:W3CDTF">2017-03-15T09:26:25Z</dcterms:created>
  <dcterms:modified xsi:type="dcterms:W3CDTF">2023-04-26T11:25:39Z</dcterms:modified>
</cp:coreProperties>
</file>