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65" r:id="rId2"/>
    <p:sldId id="257" r:id="rId3"/>
    <p:sldId id="274" r:id="rId4"/>
    <p:sldId id="275" r:id="rId5"/>
    <p:sldId id="276" r:id="rId6"/>
    <p:sldId id="277" r:id="rId7"/>
    <p:sldId id="278" r:id="rId8"/>
    <p:sldId id="284" r:id="rId9"/>
    <p:sldId id="285" r:id="rId10"/>
    <p:sldId id="286" r:id="rId11"/>
    <p:sldId id="287" r:id="rId12"/>
    <p:sldId id="288" r:id="rId13"/>
    <p:sldId id="258" r:id="rId14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514" autoAdjust="0"/>
  </p:normalViewPr>
  <p:slideViewPr>
    <p:cSldViewPr showGuides="1">
      <p:cViewPr varScale="1">
        <p:scale>
          <a:sx n="96" d="100"/>
          <a:sy n="96" d="100"/>
        </p:scale>
        <p:origin x="-20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19.6.2023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01/2018 celkem 12 nehod (šetřených PČR) </a:t>
            </a:r>
          </a:p>
          <a:p>
            <a:r>
              <a:rPr lang="cs-CZ" sz="1200" dirty="0" smtClean="0"/>
              <a:t>Následky: 12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 Srážka s PP 6x (6L), Havárie 5x (4L), 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</a:t>
            </a:r>
            <a:r>
              <a:rPr lang="cs-CZ" sz="1200" dirty="0" err="1" smtClean="0"/>
              <a:t>Nepřizp</a:t>
            </a:r>
            <a:r>
              <a:rPr lang="cs-CZ" sz="1200" dirty="0" smtClean="0"/>
              <a:t>. rychlosti 	- stavu vozovky 5x (5L)</a:t>
            </a:r>
            <a:br>
              <a:rPr lang="cs-CZ" sz="1200" dirty="0" smtClean="0"/>
            </a:br>
            <a:r>
              <a:rPr lang="cs-CZ" sz="1200" dirty="0" smtClean="0"/>
              <a:t>						- DT stavu 4x (3L), </a:t>
            </a:r>
          </a:p>
          <a:p>
            <a:r>
              <a:rPr lang="cs-CZ" sz="1200" dirty="0" smtClean="0"/>
              <a:t>Ve dne </a:t>
            </a:r>
            <a:r>
              <a:rPr lang="cs-CZ" sz="1200" dirty="0" err="1" smtClean="0"/>
              <a:t>nezhorš</a:t>
            </a:r>
            <a:r>
              <a:rPr lang="cs-CZ" sz="1200" dirty="0" smtClean="0"/>
              <a:t>.:  10x (9L), 	za mokra 5x (6L); </a:t>
            </a:r>
            <a:br>
              <a:rPr lang="cs-CZ" sz="1200" dirty="0" smtClean="0"/>
            </a:br>
            <a:r>
              <a:rPr lang="cs-CZ" sz="1200" dirty="0" smtClean="0"/>
              <a:t>na Klenčí 8x (8L),  	2022-23:  7x (7L)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Oblouky s horizontem, změna okolí komunikace (světlo, vlhkost)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15,2 mil Kč</a:t>
            </a: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Doporučená rychlost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Směrové vedení Z11 + Z3</a:t>
            </a:r>
          </a:p>
          <a:p>
            <a:r>
              <a:rPr lang="pl-PL" i="1" baseline="0" dirty="0" smtClean="0"/>
              <a:t>Ořez zeleně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Doporučená rychlost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Směrové vedení Z11 + Z3</a:t>
            </a:r>
          </a:p>
          <a:p>
            <a:r>
              <a:rPr lang="pl-PL" i="1" baseline="0" dirty="0" smtClean="0"/>
              <a:t>Ořez zeleně</a:t>
            </a:r>
          </a:p>
          <a:p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silnice I/27 se směrovými oblouky u podjezdu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Silnice I/27 tvoří  spojnici Mostu (I/13), Žatce (D7), Plzně (D5,I/20,I/26), Klatov I/22 a hr. přechodu Železná Ruda. ,Propojení  Ústeckého a Plzeňského kraje, páteřní komunikace Plzeňského kraje. Součást evropského tahu E53 Plzeň – Mnichov. Místo se nachází mezi městem Klatovy a hr. přechodem s Německem. V úseku </a:t>
            </a:r>
            <a:r>
              <a:rPr lang="cs-CZ" sz="1000" i="1" baseline="0" dirty="0" err="1" smtClean="0"/>
              <a:t>peáž</a:t>
            </a:r>
            <a:r>
              <a:rPr lang="cs-CZ" sz="1000" i="1" baseline="0" dirty="0" smtClean="0"/>
              <a:t> silnice II/171 Janovice n. Úhlavou – Sušice.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Trasa úseku je charakterizována poměrně přímými úseky s </a:t>
            </a:r>
            <a:r>
              <a:rPr lang="cs-CZ" sz="1000" i="1" baseline="0" dirty="0" err="1" smtClean="0"/>
              <a:t>dvěmi</a:t>
            </a:r>
            <a:r>
              <a:rPr lang="cs-CZ" sz="1000" i="1" baseline="0" dirty="0" smtClean="0"/>
              <a:t> protisměrnými oblouky vedoucí do podjezdu železniční tratě. Poloměr směrových oblouků </a:t>
            </a:r>
            <a:r>
              <a:rPr lang="cs-CZ" sz="1000" i="1" baseline="0" dirty="0" err="1" smtClean="0"/>
              <a:t>úsetících</a:t>
            </a:r>
            <a:r>
              <a:rPr lang="cs-CZ" sz="1000" i="1" baseline="0" dirty="0" smtClean="0"/>
              <a:t> do podjezdu činí cca 20 a 25m.,. Ve směru z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klesání 4,5% délky přes 1km až za podjezd. Komunikace je vedena v úrovni terénu s malým zářezem u podjezdu. Dvoupruhová, s minimálními zpevněnými krajnicemi a rozšířením v obloucích. Směrové vedení je tvořeno plnou dělicí čárou (V1a), vodícími čarami V4 (0,25) a směrovými sloupky v základních rozestupech. Rychlost neomezená místní úpravou,, výstražné značení A22 s doporučenou rychlostí 40. Na vnějších stranách vodicí tabule Z3.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Okolí komunikace otevřená krajina, se stromy na násypech železniční tratě. Železniční trat jednokolejná regionální , podjezd tvořen zděnými opěrami a železnou mostovkou. Volná šířka mezi opěrami 7,8m.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I/27	4,2tis voz /24hod, z toho  14%těžkých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cs-CZ" sz="10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i="1" dirty="0" smtClean="0"/>
          </a:p>
          <a:p>
            <a:r>
              <a:rPr lang="cs-CZ" sz="12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silnice I/27 se směrovými oblouky u podjezdu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Silnice I/27 tvoří  spojnici Mostu (I/13), Žatce (D7), Plzně (D5,I/20,I/26), Klatov I/22 a hr. přechodu Železná Ruda. ,Propojení  Ústeckého a Plzeňského kraje, páteřní komunikace Plzeňského kraje. Součást evropského tahu E53 Plzeň – Mnichov. V úseku </a:t>
            </a:r>
            <a:r>
              <a:rPr lang="cs-CZ" sz="1000" i="1" baseline="0" dirty="0" err="1" smtClean="0"/>
              <a:t>peáž</a:t>
            </a:r>
            <a:r>
              <a:rPr lang="cs-CZ" sz="1000" i="1" baseline="0" dirty="0" smtClean="0"/>
              <a:t> silnice II/171 Janovice n. Úhlavou – Sušice.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Trasa úseku je charakterizována poměrně přímými úseky s </a:t>
            </a:r>
            <a:r>
              <a:rPr lang="cs-CZ" sz="1000" i="1" baseline="0" dirty="0" err="1" smtClean="0"/>
              <a:t>dvěmi</a:t>
            </a:r>
            <a:r>
              <a:rPr lang="cs-CZ" sz="1000" i="1" baseline="0" dirty="0" smtClean="0"/>
              <a:t> protisměrnými oblouky vedoucí do podjezdu železniční tratě. Poloměr směrových oblouků </a:t>
            </a:r>
            <a:r>
              <a:rPr lang="cs-CZ" sz="1000" i="1" baseline="0" dirty="0" err="1" smtClean="0"/>
              <a:t>úsetících</a:t>
            </a:r>
            <a:r>
              <a:rPr lang="cs-CZ" sz="1000" i="1" baseline="0" dirty="0" smtClean="0"/>
              <a:t> do podjezdu činí cca 20 a 25m.,. Ve směru z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klesání 4,5% délky přes 1km až za podjezd. Komunikace je vedena v úrovni terénu s malým zářezem u podjezdu. Dvoupruhová, s minimálními zpevněnými krajnicemi a rozšířením v obloucích. Směrové vedení je tvořeno plnou dělicí čárou (V1a), vodícími čarami V4 (0,25) a směrovými sloupky v základních rozestupech. Rychlost neomezená místní úpravou,, výstražné značení A22 s doporučenou rychlostí 40. Na vnějších stranách vodicí tabule Z3.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Okolí komunikace otevřená krajina, se stromy na násypech železniční tratě. Železniční trat jednokolejná regionální , podjezd tvořen zděnými opěrami a železnou mostovkou. Volná šířka mezi opěrami 7,8m.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I/27	4,2tis voz /24hod, z toho  14%těžkých vozidel</a:t>
            </a:r>
          </a:p>
          <a:p>
            <a:endParaRPr lang="cs-CZ" sz="1000" b="1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cs-CZ" sz="10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400" dirty="0" smtClean="0"/>
              <a:t>Od 01/2018 celkem 21 nehod (šetřených PČR)</a:t>
            </a:r>
          </a:p>
          <a:p>
            <a:r>
              <a:rPr lang="cs-CZ" sz="1400" dirty="0" smtClean="0"/>
              <a:t>Následky: 15 osob lehce zraněno</a:t>
            </a:r>
          </a:p>
          <a:p>
            <a:r>
              <a:rPr lang="cs-CZ" sz="1400" dirty="0" smtClean="0"/>
              <a:t>Nejčastější druh nehody: </a:t>
            </a:r>
            <a:br>
              <a:rPr lang="cs-CZ" sz="1400" dirty="0" smtClean="0"/>
            </a:br>
            <a:r>
              <a:rPr lang="cs-CZ" sz="1400" dirty="0" smtClean="0"/>
              <a:t>	 Srážka s PP 11x (7L), Srážka s voz 8x (6L), Havárie 2x (2L)</a:t>
            </a:r>
          </a:p>
          <a:p>
            <a:r>
              <a:rPr lang="cs-CZ" sz="1400" dirty="0" smtClean="0"/>
              <a:t>Nejčastější příčina: </a:t>
            </a:r>
            <a:br>
              <a:rPr lang="cs-CZ" sz="1400" dirty="0" smtClean="0"/>
            </a:br>
            <a:r>
              <a:rPr lang="cs-CZ" sz="1400" dirty="0" smtClean="0"/>
              <a:t>	</a:t>
            </a:r>
            <a:r>
              <a:rPr lang="cs-CZ" sz="1400" dirty="0" err="1" smtClean="0"/>
              <a:t>Nepř</a:t>
            </a:r>
            <a:r>
              <a:rPr lang="cs-CZ" sz="1400" dirty="0" smtClean="0"/>
              <a:t>. rychlosti - stavu vozovky 10x (12L), nevěnování se řízení 3x, dále nezvládnutí řízení 2x , </a:t>
            </a:r>
            <a:r>
              <a:rPr lang="cs-CZ" sz="1400" dirty="0" err="1" smtClean="0"/>
              <a:t>nepř</a:t>
            </a:r>
            <a:r>
              <a:rPr lang="cs-CZ" sz="1400" dirty="0" smtClean="0"/>
              <a:t>. </a:t>
            </a:r>
            <a:r>
              <a:rPr lang="cs-CZ" sz="1400" dirty="0" err="1" smtClean="0"/>
              <a:t>rychl</a:t>
            </a:r>
            <a:r>
              <a:rPr lang="cs-CZ" sz="1400" dirty="0" smtClean="0"/>
              <a:t>. vlastnostem</a:t>
            </a:r>
            <a:r>
              <a:rPr lang="cs-CZ" sz="1400" baseline="0" dirty="0" smtClean="0"/>
              <a:t> vozidla a nákladu 2x</a:t>
            </a:r>
            <a:endParaRPr lang="cs-CZ" sz="1400" dirty="0" smtClean="0"/>
          </a:p>
          <a:p>
            <a:r>
              <a:rPr lang="cs-CZ" sz="1400" dirty="0" smtClean="0"/>
              <a:t>Den za </a:t>
            </a:r>
            <a:r>
              <a:rPr lang="cs-CZ" sz="1400" dirty="0" err="1" smtClean="0"/>
              <a:t>nezhorš</a:t>
            </a:r>
            <a:r>
              <a:rPr lang="cs-CZ" sz="1400" dirty="0" smtClean="0"/>
              <a:t>. 10x (7L), ; za mokra 15x (14L), 		2022-23: 9x (11L)</a:t>
            </a:r>
            <a:br>
              <a:rPr lang="cs-CZ" sz="1400" dirty="0" smtClean="0"/>
            </a:br>
            <a:r>
              <a:rPr lang="cs-CZ" sz="1400" dirty="0" smtClean="0"/>
              <a:t>Proti směru staničení 10x (10L) vs. 5x (3L),  </a:t>
            </a:r>
          </a:p>
          <a:p>
            <a:r>
              <a:rPr lang="cs-CZ" sz="1400" dirty="0" smtClean="0"/>
              <a:t>Nebezpečné vlivy, prvky: </a:t>
            </a:r>
            <a:br>
              <a:rPr lang="cs-CZ" sz="1400" dirty="0" smtClean="0"/>
            </a:br>
            <a:r>
              <a:rPr lang="cs-CZ" sz="1400" dirty="0" smtClean="0"/>
              <a:t>Směrové oblouky malého poloměru na konci dlouhého klesání, horší čitelnost trasy v okolí podjezdu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21,5 mil.</a:t>
            </a:r>
          </a:p>
          <a:p>
            <a:endParaRPr lang="cs-CZ" sz="11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 smtClean="0"/>
              <a:t>Přeložka</a:t>
            </a:r>
          </a:p>
          <a:p>
            <a:r>
              <a:rPr lang="pl-PL" i="1" baseline="0" dirty="0" smtClean="0"/>
              <a:t>Zeleň (pro rozhled) stavy 2011 a 2022 (rozdíl intenzit +20%)</a:t>
            </a:r>
          </a:p>
          <a:p>
            <a:r>
              <a:rPr lang="pl-PL" i="1" baseline="0" dirty="0" smtClean="0"/>
              <a:t>Zvýšení PVV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 smtClean="0"/>
              <a:t>Přeložka</a:t>
            </a:r>
          </a:p>
          <a:p>
            <a:r>
              <a:rPr lang="pl-PL" i="1" baseline="0" dirty="0" smtClean="0"/>
              <a:t>Zeleň (pro rozhled) stavy 2011 a 2022</a:t>
            </a:r>
          </a:p>
          <a:p>
            <a:r>
              <a:rPr lang="pl-PL" i="1" baseline="0" dirty="0" smtClean="0"/>
              <a:t>Zvýšení PVV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Úsek silnice II/189 se směrovými oblouky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Silnice II/189 tvoří  spojnici Draženova (I/22,I/26), Městyse Klenčí pod </a:t>
            </a:r>
            <a:r>
              <a:rPr lang="cs-CZ" sz="1000" i="1" baseline="0" dirty="0" err="1" smtClean="0"/>
              <a:t>Čerchovem</a:t>
            </a:r>
            <a:r>
              <a:rPr lang="cs-CZ" sz="1000" i="1" baseline="0" dirty="0" smtClean="0"/>
              <a:t> a hraniční přechod s DE (Lísková). Místo se nachází Draženovem a městysem Klenčí pod </a:t>
            </a:r>
            <a:r>
              <a:rPr lang="cs-CZ" sz="1000" i="1" baseline="0" dirty="0" err="1" smtClean="0"/>
              <a:t>Čerchovem</a:t>
            </a:r>
            <a:r>
              <a:rPr lang="cs-CZ" sz="1000" i="1" baseline="0" dirty="0" smtClean="0"/>
              <a:t>. </a:t>
            </a:r>
          </a:p>
          <a:p>
            <a:r>
              <a:rPr lang="cs-CZ" sz="1000" i="1" baseline="0" dirty="0" smtClean="0"/>
              <a:t>Dvojice směrových oblouků opačného smyslu se nachází mezi dvěma směrově přímými 1 a 2 km dlouhými úseky. Rizikovým místem jsou směrové oblouky o poloměru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70 km/h) umístěné v lesním úseku v místě vrcholového oblouku trasy. Obousměrná asfaltová komunikace s minimálními zpevněnými krajnicemi. Komunikace je vedena na úrovni terénu. Směrové vedení je tvořeno vodicími čárami V4 (0,25)  a V1a v oblouku. a směrovými sloupky v základních rozestupech. Rychlost neomezená místní úpravou, pouze výstražné značení A2. Okolí přímých úseků otevřená krajina se stromořadím, okolí směrových oblouků tvoří les. Stromy mimo těleso komunikace.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II/189 	2,9 tis voz /24hod, z toho  15% 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Úsek silnice II/189 se směrovými oblouky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Silnice II/189 tvoří  spojnici Draženova (I/22,I/26), Městyse Klenčí pod </a:t>
            </a:r>
            <a:r>
              <a:rPr lang="cs-CZ" sz="1000" i="1" baseline="0" dirty="0" err="1" smtClean="0"/>
              <a:t>Čerchovem</a:t>
            </a:r>
            <a:r>
              <a:rPr lang="cs-CZ" sz="1000" i="1" baseline="0" dirty="0" smtClean="0"/>
              <a:t> a hraniční přechod s DE (Lísková). Místo se nachází Draženovem a městysem Klenčí pod </a:t>
            </a:r>
            <a:r>
              <a:rPr lang="cs-CZ" sz="1000" i="1" baseline="0" dirty="0" err="1" smtClean="0"/>
              <a:t>Čerchovem</a:t>
            </a:r>
            <a:r>
              <a:rPr lang="cs-CZ" sz="1000" i="1" baseline="0" dirty="0" smtClean="0"/>
              <a:t>. </a:t>
            </a:r>
          </a:p>
          <a:p>
            <a:r>
              <a:rPr lang="cs-CZ" sz="1000" i="1" baseline="0" dirty="0" smtClean="0"/>
              <a:t>Dvojice směrových oblouků opačného smyslu se nachází mezi dvěma směrově přímými 1 a 2 km dlouhými úseky. Rizikovým místem jsou směrové oblouky o poloměru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70 km/h) umístěné v lesním úseku v místě vrcholového oblouku trasy. Obousměrná asfaltová komunikace s minimálními zpevněnými krajnicemi. Komunikace je vedena na úrovni terénu. Směrové vedení je tvořeno vodicími čárami V4 (0,25)  a V1a v oblouku. a směrovými sloupky v základních rozestupech. Rychlost neomezená místní úpravou, pouze výstražné značení A2. Okolí přímých úseků otevřená krajina se stromořadím, okolí směrových oblouků tvoří les. Stromy mimo těleso komunikace.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II/189 	2,9 tis voz /24hod, z toho  15% 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19.6.2023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5.jpe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microsoft.com/office/2007/relationships/hdphoto" Target="../media/hdphoto5.wdp"/><Relationship Id="rId5" Type="http://schemas.openxmlformats.org/officeDocument/2006/relationships/image" Target="../media/image10.png"/><Relationship Id="rId10" Type="http://schemas.openxmlformats.org/officeDocument/2006/relationships/image" Target="../media/image45.jpeg"/><Relationship Id="rId4" Type="http://schemas.openxmlformats.org/officeDocument/2006/relationships/image" Target="../media/image9.jpe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jpe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8.JPG"/><Relationship Id="rId5" Type="http://schemas.openxmlformats.org/officeDocument/2006/relationships/image" Target="../media/image9.jpeg"/><Relationship Id="rId15" Type="http://schemas.openxmlformats.org/officeDocument/2006/relationships/image" Target="../media/image22.JP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JPG"/><Relationship Id="rId1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5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10" Type="http://schemas.openxmlformats.org/officeDocument/2006/relationships/image" Target="../media/image31.jpg"/><Relationship Id="rId4" Type="http://schemas.openxmlformats.org/officeDocument/2006/relationships/image" Target="../media/image9.jpeg"/><Relationship Id="rId9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microsoft.com/office/2007/relationships/hdphoto" Target="../media/hdphoto2.wdp"/><Relationship Id="rId18" Type="http://schemas.openxmlformats.org/officeDocument/2006/relationships/image" Target="../media/image40.JPG"/><Relationship Id="rId3" Type="http://schemas.openxmlformats.org/officeDocument/2006/relationships/image" Target="../media/image12.jpeg"/><Relationship Id="rId7" Type="http://schemas.openxmlformats.org/officeDocument/2006/relationships/image" Target="../media/image34.PNG"/><Relationship Id="rId12" Type="http://schemas.openxmlformats.org/officeDocument/2006/relationships/image" Target="../media/image36.jpeg"/><Relationship Id="rId17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5" Type="http://schemas.microsoft.com/office/2007/relationships/hdphoto" Target="../media/hdphoto3.wdp"/><Relationship Id="rId10" Type="http://schemas.openxmlformats.org/officeDocument/2006/relationships/image" Target="../media/image13.png"/><Relationship Id="rId19" Type="http://schemas.openxmlformats.org/officeDocument/2006/relationships/image" Target="../media/image41.JPG"/><Relationship Id="rId4" Type="http://schemas.openxmlformats.org/officeDocument/2006/relationships/image" Target="../media/image9.jpeg"/><Relationship Id="rId9" Type="http://schemas.microsoft.com/office/2007/relationships/hdphoto" Target="../media/hdphoto1.wdp"/><Relationship Id="rId1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cs-CZ" sz="3200" dirty="0"/>
              <a:t>Od </a:t>
            </a:r>
            <a:r>
              <a:rPr lang="cs-CZ" sz="3200" dirty="0" smtClean="0"/>
              <a:t>01/2018 </a:t>
            </a:r>
            <a:r>
              <a:rPr lang="cs-CZ" sz="3200" dirty="0"/>
              <a:t>celkem </a:t>
            </a:r>
            <a:r>
              <a:rPr lang="cs-CZ" sz="3200" dirty="0" smtClean="0"/>
              <a:t>12 nehod (šetřených PČR) </a:t>
            </a:r>
            <a:endParaRPr lang="cs-CZ" sz="3200" dirty="0"/>
          </a:p>
          <a:p>
            <a:r>
              <a:rPr lang="cs-CZ" sz="3200" dirty="0" smtClean="0"/>
              <a:t>Následky: 12 osob lehce zraněno</a:t>
            </a:r>
            <a:endParaRPr lang="cs-CZ" sz="3200" dirty="0"/>
          </a:p>
          <a:p>
            <a:r>
              <a:rPr lang="cs-CZ" sz="3200" dirty="0" smtClean="0"/>
              <a:t>Nejčastější druh nehody: </a:t>
            </a:r>
            <a:br>
              <a:rPr lang="cs-CZ" sz="3200" dirty="0" smtClean="0"/>
            </a:br>
            <a:r>
              <a:rPr lang="cs-CZ" sz="3200" dirty="0" smtClean="0"/>
              <a:t>	</a:t>
            </a:r>
            <a:r>
              <a:rPr lang="cs-CZ" sz="3200" dirty="0"/>
              <a:t> Srážka s PP 6x </a:t>
            </a:r>
            <a:r>
              <a:rPr lang="cs-CZ" sz="2800" dirty="0"/>
              <a:t>(6L), </a:t>
            </a:r>
            <a:r>
              <a:rPr lang="cs-CZ" sz="3200" dirty="0" smtClean="0"/>
              <a:t>Havárie 5x </a:t>
            </a:r>
            <a:r>
              <a:rPr lang="cs-CZ" sz="2800" dirty="0"/>
              <a:t>(4L), </a:t>
            </a:r>
          </a:p>
          <a:p>
            <a:r>
              <a:rPr lang="cs-CZ" sz="3200" dirty="0" smtClean="0"/>
              <a:t>Nejčastější příčina: </a:t>
            </a:r>
            <a:br>
              <a:rPr lang="cs-CZ" sz="3200" dirty="0" smtClean="0"/>
            </a:br>
            <a:r>
              <a:rPr lang="cs-CZ" sz="3200" dirty="0"/>
              <a:t>	</a:t>
            </a:r>
            <a:r>
              <a:rPr lang="cs-CZ" sz="3200" dirty="0" err="1" smtClean="0"/>
              <a:t>Nepřizp</a:t>
            </a:r>
            <a:r>
              <a:rPr lang="cs-CZ" sz="3200" dirty="0" smtClean="0"/>
              <a:t>. rychlosti 	- stavu vozovky 5x </a:t>
            </a:r>
            <a:r>
              <a:rPr lang="cs-CZ" sz="2800" dirty="0" smtClean="0"/>
              <a:t>(5L)</a:t>
            </a:r>
            <a:br>
              <a:rPr lang="cs-CZ" sz="2800" dirty="0" smtClean="0"/>
            </a:br>
            <a:r>
              <a:rPr lang="cs-CZ" sz="2800" dirty="0" smtClean="0"/>
              <a:t>						- DT stavu 4x (3L), </a:t>
            </a:r>
            <a:endParaRPr lang="cs-CZ" sz="2800" dirty="0"/>
          </a:p>
          <a:p>
            <a:r>
              <a:rPr lang="cs-CZ" sz="3200" dirty="0" smtClean="0"/>
              <a:t>Ve </a:t>
            </a:r>
            <a:r>
              <a:rPr lang="cs-CZ" sz="3200" dirty="0"/>
              <a:t>dne </a:t>
            </a:r>
            <a:r>
              <a:rPr lang="cs-CZ" sz="3200" dirty="0" err="1"/>
              <a:t>nezhorš</a:t>
            </a:r>
            <a:r>
              <a:rPr lang="cs-CZ" sz="3200" dirty="0"/>
              <a:t>.:  </a:t>
            </a:r>
            <a:r>
              <a:rPr lang="cs-CZ" sz="3200" dirty="0" smtClean="0"/>
              <a:t>10x </a:t>
            </a:r>
            <a:r>
              <a:rPr lang="cs-CZ" sz="2800" dirty="0" smtClean="0"/>
              <a:t>(9L</a:t>
            </a:r>
            <a:r>
              <a:rPr lang="cs-CZ" sz="2800" dirty="0"/>
              <a:t>), </a:t>
            </a:r>
            <a:r>
              <a:rPr lang="cs-CZ" sz="2800" dirty="0" smtClean="0"/>
              <a:t>	</a:t>
            </a:r>
            <a:r>
              <a:rPr lang="cs-CZ" sz="3200" dirty="0" smtClean="0"/>
              <a:t>za mokra 5x </a:t>
            </a:r>
            <a:r>
              <a:rPr lang="cs-CZ" sz="2800" dirty="0" smtClean="0"/>
              <a:t>(6L)</a:t>
            </a:r>
            <a:r>
              <a:rPr lang="cs-CZ" sz="3200" dirty="0" smtClean="0"/>
              <a:t>; </a:t>
            </a:r>
            <a:br>
              <a:rPr lang="cs-CZ" sz="3200" dirty="0" smtClean="0"/>
            </a:br>
            <a:r>
              <a:rPr lang="cs-CZ" sz="3200" dirty="0" smtClean="0"/>
              <a:t>na Klenčí 8x </a:t>
            </a:r>
            <a:r>
              <a:rPr lang="cs-CZ" sz="2800" dirty="0" smtClean="0"/>
              <a:t>(8L),  	2022-23:  7x (7L)</a:t>
            </a:r>
            <a:endParaRPr lang="cs-CZ" sz="2800" dirty="0"/>
          </a:p>
          <a:p>
            <a:r>
              <a:rPr lang="cs-CZ" sz="3200" dirty="0" smtClean="0"/>
              <a:t>Nebezpečné vlivy, prvky: 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200" dirty="0" smtClean="0"/>
              <a:t>Směrové oblouky v kombinaci s vrcholovým,</a:t>
            </a:r>
            <a:br>
              <a:rPr lang="cs-CZ" sz="3200" dirty="0" smtClean="0"/>
            </a:br>
            <a:r>
              <a:rPr lang="cs-CZ" sz="3200" dirty="0" smtClean="0"/>
              <a:t>změna okolí komunikace (světlo, vlhkost)</a:t>
            </a:r>
          </a:p>
          <a:p>
            <a:pPr marL="0" indent="0">
              <a:buNone/>
            </a:pP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3201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na sil. II/189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městyse Klenčí p. Č.</a:t>
            </a:r>
          </a:p>
        </p:txBody>
      </p:sp>
      <p:sp>
        <p:nvSpPr>
          <p:cNvPr id="22" name="Symbol „Zákaz“ 21"/>
          <p:cNvSpPr/>
          <p:nvPr/>
        </p:nvSpPr>
        <p:spPr>
          <a:xfrm>
            <a:off x="9756576" y="2408704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" y="1344878"/>
            <a:ext cx="9136611" cy="513934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" y="1346400"/>
            <a:ext cx="9136611" cy="5139344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" y="1346400"/>
            <a:ext cx="9136611" cy="513726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" y="1346400"/>
            <a:ext cx="9136610" cy="51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6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4" y="1342593"/>
            <a:ext cx="8060010" cy="4531924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1763688" y="4293096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Doporučená rychlost </a:t>
            </a: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Směrové vedení Z3 + Z11</a:t>
            </a: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Ořez zeleně (oblouky)</a:t>
            </a: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0548664" y="3212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4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Přehled úseků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12795" y="2492896"/>
            <a:ext cx="8964488" cy="2016224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46787B"/>
                </a:solidFill>
              </a:rPr>
              <a:t>Podjezd na sil. I/27 </a:t>
            </a:r>
            <a:r>
              <a:rPr lang="pl-PL" sz="3600" b="1" dirty="0">
                <a:solidFill>
                  <a:srgbClr val="46787B"/>
                </a:solidFill>
              </a:rPr>
              <a:t>u </a:t>
            </a:r>
            <a:r>
              <a:rPr lang="pl-PL" sz="3600" b="1" dirty="0" smtClean="0">
                <a:solidFill>
                  <a:srgbClr val="46787B"/>
                </a:solidFill>
              </a:rPr>
              <a:t>obce Běšiny</a:t>
            </a:r>
          </a:p>
          <a:p>
            <a:endParaRPr lang="pl-PL" sz="3600" b="1" dirty="0" smtClean="0">
              <a:solidFill>
                <a:srgbClr val="46787B"/>
              </a:solidFill>
            </a:endParaRPr>
          </a:p>
          <a:p>
            <a:r>
              <a:rPr lang="pl-PL" sz="3600" b="1" dirty="0">
                <a:solidFill>
                  <a:srgbClr val="46787B"/>
                </a:solidFill>
              </a:rPr>
              <a:t>Úsek na sil. II/189 </a:t>
            </a:r>
            <a:r>
              <a:rPr lang="pl-PL" sz="3600" b="1" dirty="0" smtClean="0">
                <a:solidFill>
                  <a:srgbClr val="46787B"/>
                </a:solidFill>
              </a:rPr>
              <a:t>u </a:t>
            </a:r>
            <a:r>
              <a:rPr lang="pl-PL" sz="3600" b="1" dirty="0">
                <a:solidFill>
                  <a:srgbClr val="46787B"/>
                </a:solidFill>
              </a:rPr>
              <a:t>městyse Klenčí p. Č.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51520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Podjezd na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sil. I/27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obce Běšiny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"/>
          <a:stretch/>
        </p:blipFill>
        <p:spPr bwMode="auto">
          <a:xfrm>
            <a:off x="-1" y="1340768"/>
            <a:ext cx="9144002" cy="45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096147" y="5703091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3457224" y="3429000"/>
            <a:ext cx="682728" cy="786968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>
            <a:off x="3059832" y="4423177"/>
            <a:ext cx="216024" cy="22995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/>
          <a:stretch/>
        </p:blipFill>
        <p:spPr>
          <a:xfrm>
            <a:off x="-1" y="1340768"/>
            <a:ext cx="9144000" cy="4516637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6" y="1333754"/>
            <a:ext cx="8057767" cy="4530662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5600"/>
            <a:ext cx="8057765" cy="4530662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5600"/>
            <a:ext cx="8057765" cy="4530661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5600"/>
            <a:ext cx="8057763" cy="4530661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5600"/>
            <a:ext cx="8057763" cy="4530660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5600"/>
            <a:ext cx="8057761" cy="4530660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5600"/>
            <a:ext cx="8057761" cy="4530659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5600"/>
            <a:ext cx="8057759" cy="453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0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342187"/>
            <a:ext cx="9144000" cy="4464496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3200" dirty="0" smtClean="0"/>
              <a:t>Úsek sil. I/27 s podjezdem v </a:t>
            </a:r>
            <a:r>
              <a:rPr lang="cs-CZ" sz="3200" dirty="0" err="1"/>
              <a:t>extravilánu</a:t>
            </a:r>
            <a:endParaRPr lang="cs-CZ" sz="3200" dirty="0"/>
          </a:p>
          <a:p>
            <a:r>
              <a:rPr lang="cs-CZ" sz="2800" dirty="0" smtClean="0"/>
              <a:t>I/27: Most </a:t>
            </a:r>
            <a:r>
              <a:rPr lang="cs-CZ" sz="2400" dirty="0"/>
              <a:t>(I/13), </a:t>
            </a:r>
            <a:r>
              <a:rPr lang="cs-CZ" sz="2800" dirty="0" smtClean="0"/>
              <a:t>Plzeň </a:t>
            </a:r>
            <a:r>
              <a:rPr lang="cs-CZ" sz="2400" dirty="0"/>
              <a:t>(D5,I/20), </a:t>
            </a:r>
            <a:r>
              <a:rPr lang="cs-CZ" sz="2800" dirty="0" smtClean="0"/>
              <a:t>Klatovy </a:t>
            </a:r>
            <a:r>
              <a:rPr lang="cs-CZ" sz="2400" dirty="0"/>
              <a:t>(I/22), </a:t>
            </a:r>
            <a:r>
              <a:rPr lang="cs-CZ" sz="2800" dirty="0" smtClean="0"/>
              <a:t>Žel. Ruda -&gt; D, </a:t>
            </a:r>
            <a:br>
              <a:rPr lang="cs-CZ" sz="2800" dirty="0" smtClean="0"/>
            </a:br>
            <a:r>
              <a:rPr lang="cs-CZ" sz="2800" i="1" dirty="0"/>
              <a:t>E53 Plzeň – </a:t>
            </a:r>
            <a:r>
              <a:rPr lang="cs-CZ" sz="2800" i="1" dirty="0" smtClean="0"/>
              <a:t>Mnichov;  </a:t>
            </a:r>
            <a:r>
              <a:rPr lang="cs-CZ" sz="2800" dirty="0" smtClean="0"/>
              <a:t>mezi Klatovy a Žel. Rudou, na výjezdu z obce Běšiny,   </a:t>
            </a:r>
            <a:r>
              <a:rPr lang="cs-CZ" sz="2800" dirty="0" err="1" smtClean="0"/>
              <a:t>peáž</a:t>
            </a:r>
            <a:r>
              <a:rPr lang="cs-CZ" sz="2800" dirty="0" smtClean="0"/>
              <a:t> sil. II/171 </a:t>
            </a:r>
            <a:r>
              <a:rPr lang="cs-CZ" sz="2800" dirty="0"/>
              <a:t>Janovice n. Úhlavou – Sušice</a:t>
            </a:r>
            <a:endParaRPr lang="cs-CZ" sz="2800" dirty="0" smtClean="0"/>
          </a:p>
          <a:p>
            <a:r>
              <a:rPr lang="cs-CZ" sz="2800" dirty="0" smtClean="0"/>
              <a:t>Přímé úseky s oblouky (R 20 a 25m) před podjezdem, klesání  </a:t>
            </a:r>
            <a:r>
              <a:rPr lang="cs-CZ" sz="2400" dirty="0" smtClean="0"/>
              <a:t>(+4,5%) v dl. 1 km, </a:t>
            </a:r>
            <a:r>
              <a:rPr lang="cs-CZ" sz="2800" dirty="0" smtClean="0"/>
              <a:t>komunikace kopíruje terén</a:t>
            </a:r>
          </a:p>
          <a:p>
            <a:r>
              <a:rPr lang="cs-CZ" sz="2800" dirty="0" smtClean="0"/>
              <a:t>Rychlost „90“km/h</a:t>
            </a:r>
            <a:r>
              <a:rPr lang="cs-CZ" sz="2800" dirty="0"/>
              <a:t>, </a:t>
            </a:r>
            <a:r>
              <a:rPr lang="cs-CZ" sz="2800" dirty="0" smtClean="0"/>
              <a:t>V1a+V4, Z3 v obloucích, Z11a v základu</a:t>
            </a:r>
            <a:br>
              <a:rPr lang="cs-CZ" sz="2800" dirty="0" smtClean="0"/>
            </a:br>
            <a:r>
              <a:rPr lang="cs-CZ" sz="2800" dirty="0" smtClean="0"/>
              <a:t>výstražné A22, A8 + IP5 (40), konec obce</a:t>
            </a:r>
          </a:p>
          <a:p>
            <a:r>
              <a:rPr lang="cs-CZ" sz="2800" dirty="0" smtClean="0"/>
              <a:t>Podjezd: volná šířka 7,8m, podjezdná výška 3,7m, zděný</a:t>
            </a:r>
            <a:endParaRPr lang="cs-CZ" sz="2800" dirty="0"/>
          </a:p>
          <a:p>
            <a:r>
              <a:rPr lang="cs-CZ" sz="3200" dirty="0" smtClean="0"/>
              <a:t>Okolí</a:t>
            </a:r>
            <a:r>
              <a:rPr lang="cs-CZ" sz="3200" dirty="0"/>
              <a:t>: </a:t>
            </a:r>
            <a:r>
              <a:rPr lang="cs-CZ" sz="2800" dirty="0" smtClean="0"/>
              <a:t>otevřená krajina, stromy - násyp tratě, </a:t>
            </a:r>
            <a:r>
              <a:rPr lang="cs-CZ" sz="2800" dirty="0" err="1" smtClean="0"/>
              <a:t>ext</a:t>
            </a:r>
            <a:r>
              <a:rPr lang="cs-CZ" sz="2800" dirty="0" smtClean="0"/>
              <a:t>/</a:t>
            </a:r>
            <a:r>
              <a:rPr lang="cs-CZ" sz="2800" dirty="0" err="1" smtClean="0"/>
              <a:t>intravilán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6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0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01/2018 celkem 21 </a:t>
            </a:r>
            <a:r>
              <a:rPr lang="cs-CZ" sz="3000" dirty="0"/>
              <a:t>nehod (šetřených PČR)</a:t>
            </a:r>
          </a:p>
          <a:p>
            <a:r>
              <a:rPr lang="cs-CZ" sz="2800" dirty="0"/>
              <a:t>Následky</a:t>
            </a:r>
            <a:r>
              <a:rPr lang="cs-CZ" sz="2800" dirty="0" smtClean="0"/>
              <a:t>: 15 osob lehce zraněno</a:t>
            </a:r>
            <a:endParaRPr lang="cs-CZ" sz="2800" dirty="0"/>
          </a:p>
          <a:p>
            <a:r>
              <a:rPr lang="cs-CZ" sz="2800" dirty="0" smtClean="0"/>
              <a:t>Nejčastější druh nehody: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</a:t>
            </a:r>
            <a:r>
              <a:rPr lang="cs-CZ" sz="2800" dirty="0"/>
              <a:t> </a:t>
            </a:r>
            <a:r>
              <a:rPr lang="cs-CZ" sz="2800" dirty="0" smtClean="0"/>
              <a:t>Srážka s PP 11x (7L), </a:t>
            </a:r>
            <a:r>
              <a:rPr lang="cs-CZ" sz="2600" dirty="0"/>
              <a:t>Srážka s voz </a:t>
            </a:r>
            <a:r>
              <a:rPr lang="cs-CZ" sz="2600" dirty="0" smtClean="0"/>
              <a:t>8x (6L)</a:t>
            </a:r>
            <a:r>
              <a:rPr lang="cs-CZ" sz="2400" dirty="0" smtClean="0"/>
              <a:t>, </a:t>
            </a:r>
            <a:r>
              <a:rPr lang="cs-CZ" sz="2600" dirty="0" smtClean="0"/>
              <a:t>Havárie</a:t>
            </a:r>
            <a:r>
              <a:rPr lang="cs-CZ" sz="2800" dirty="0" smtClean="0"/>
              <a:t> 2x (2L)</a:t>
            </a:r>
          </a:p>
          <a:p>
            <a:r>
              <a:rPr lang="cs-CZ" sz="2800" dirty="0" smtClean="0"/>
              <a:t>Nejčastější </a:t>
            </a:r>
            <a:r>
              <a:rPr lang="cs-CZ" sz="2800" dirty="0"/>
              <a:t>příčina: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/>
              <a:t>	</a:t>
            </a:r>
            <a:r>
              <a:rPr lang="cs-CZ" sz="2400" dirty="0" err="1" smtClean="0"/>
              <a:t>Nepř</a:t>
            </a:r>
            <a:r>
              <a:rPr lang="cs-CZ" sz="2400" dirty="0" smtClean="0"/>
              <a:t>. rychlosti - stavu vozovky 10x (12L</a:t>
            </a:r>
            <a:r>
              <a:rPr lang="cs-CZ" sz="2400" dirty="0"/>
              <a:t>), </a:t>
            </a:r>
            <a:r>
              <a:rPr lang="cs-CZ" sz="2400" dirty="0" smtClean="0"/>
              <a:t>nevěnování se řízení 3x, </a:t>
            </a:r>
          </a:p>
          <a:p>
            <a:r>
              <a:rPr lang="cs-CZ" sz="2600" dirty="0" smtClean="0"/>
              <a:t>Den za </a:t>
            </a:r>
            <a:r>
              <a:rPr lang="cs-CZ" sz="2600" dirty="0" err="1" smtClean="0"/>
              <a:t>nez</a:t>
            </a:r>
            <a:r>
              <a:rPr lang="es-ES" sz="2600" dirty="0" smtClean="0"/>
              <a:t>horš. </a:t>
            </a:r>
            <a:r>
              <a:rPr lang="cs-CZ" sz="2600" dirty="0" smtClean="0"/>
              <a:t>10</a:t>
            </a:r>
            <a:r>
              <a:rPr lang="es-ES" sz="2600" dirty="0" smtClean="0"/>
              <a:t>x </a:t>
            </a:r>
            <a:r>
              <a:rPr lang="es-ES" sz="2400" dirty="0" smtClean="0"/>
              <a:t>(</a:t>
            </a:r>
            <a:r>
              <a:rPr lang="cs-CZ" sz="2400" u="sng" dirty="0" smtClean="0"/>
              <a:t>7</a:t>
            </a:r>
            <a:r>
              <a:rPr lang="es-ES" sz="2400" u="sng" dirty="0" smtClean="0"/>
              <a:t>L</a:t>
            </a:r>
            <a:r>
              <a:rPr lang="es-ES" sz="2400" dirty="0" smtClean="0"/>
              <a:t>)</a:t>
            </a:r>
            <a:r>
              <a:rPr lang="cs-CZ" sz="2400" dirty="0" smtClean="0"/>
              <a:t>, ; </a:t>
            </a:r>
            <a:r>
              <a:rPr lang="cs-CZ" sz="2600" dirty="0" smtClean="0"/>
              <a:t>za mokra 15x </a:t>
            </a:r>
            <a:r>
              <a:rPr lang="cs-CZ" sz="2000" dirty="0" smtClean="0"/>
              <a:t>(14L), 	</a:t>
            </a:r>
            <a:r>
              <a:rPr lang="cs-CZ" sz="2000" dirty="0" smtClean="0"/>
              <a:t>smyk 12x (12L)</a:t>
            </a:r>
            <a:r>
              <a:rPr lang="cs-CZ" sz="2000" dirty="0" smtClean="0"/>
              <a:t>	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600" dirty="0" smtClean="0"/>
              <a:t>Proti </a:t>
            </a:r>
            <a:r>
              <a:rPr lang="cs-CZ" sz="2600" dirty="0"/>
              <a:t>směru staničení </a:t>
            </a:r>
            <a:r>
              <a:rPr lang="cs-CZ" sz="2600" dirty="0" smtClean="0"/>
              <a:t>10x </a:t>
            </a:r>
            <a:r>
              <a:rPr lang="cs-CZ" sz="2400" dirty="0" smtClean="0"/>
              <a:t>(10L) vs. 5x (3L), </a:t>
            </a:r>
            <a:r>
              <a:rPr lang="cs-CZ" sz="2400" dirty="0" smtClean="0"/>
              <a:t> 	   </a:t>
            </a:r>
            <a:r>
              <a:rPr lang="cs-CZ" sz="2400" dirty="0" smtClean="0"/>
              <a:t>2022-23</a:t>
            </a:r>
            <a:r>
              <a:rPr lang="cs-CZ" sz="2400" dirty="0"/>
              <a:t>: 9x (11L</a:t>
            </a:r>
            <a:r>
              <a:rPr lang="cs-CZ" sz="2400" dirty="0" smtClean="0"/>
              <a:t>)</a:t>
            </a:r>
            <a:endParaRPr lang="cs-CZ" sz="2400" dirty="0"/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 smtClean="0"/>
              <a:t>Směrové oblouky malého poloměru na konci dlouhého klesání, horší čitelnost trasy v okolí podjezdu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353197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16" r="16706" b="4004"/>
          <a:stretch/>
        </p:blipFill>
        <p:spPr>
          <a:xfrm>
            <a:off x="0" y="6478056"/>
            <a:ext cx="9144000" cy="37994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Podjezd na sil. I/27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obce Běšiny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4" y="1344717"/>
            <a:ext cx="8153070" cy="5132302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" y="1345755"/>
            <a:ext cx="9124090" cy="5132301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0260632" y="1700808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" y="1346400"/>
            <a:ext cx="9124090" cy="51323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940340" y="1484784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 smtClean="0"/>
              <a:t>2011</a:t>
            </a:r>
          </a:p>
          <a:p>
            <a:r>
              <a:rPr lang="cs-CZ" dirty="0" smtClean="0"/>
              <a:t>2009 – 13:   5x (4L)</a:t>
            </a:r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" y="1346400"/>
            <a:ext cx="9124088" cy="5132300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5940340" y="170080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 smtClean="0"/>
              <a:t>2022</a:t>
            </a:r>
          </a:p>
          <a:p>
            <a:r>
              <a:rPr lang="cs-CZ" dirty="0" smtClean="0"/>
              <a:t>2018 – 22:   19x (15L)</a:t>
            </a:r>
            <a:endParaRPr lang="cs-CZ" dirty="0"/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" y="1346400"/>
            <a:ext cx="9124088" cy="5130226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" y="1346400"/>
            <a:ext cx="9124087" cy="513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7" y="1341684"/>
            <a:ext cx="8064889" cy="4534668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566380" y="1412776"/>
            <a:ext cx="7488832" cy="1871086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Přeložka silnice</a:t>
            </a:r>
            <a:endParaRPr lang="cs-CZ" sz="2800" dirty="0"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cs-CZ" sz="2800" dirty="0" smtClean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Úprava zeleně v okolí podjezdu</a:t>
            </a:r>
            <a:endParaRPr lang="cs-CZ" sz="2800" dirty="0"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cs-CZ" sz="2800" dirty="0" smtClean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Zvýšení PVV</a:t>
            </a: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0188624" y="285293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:a16="http://schemas.microsoft.com/office/drawing/2014/main" xmlns="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Úsek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na sil.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II/189 </a:t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městyse Klenčí p. Č.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b="1534"/>
          <a:stretch/>
        </p:blipFill>
        <p:spPr bwMode="auto">
          <a:xfrm>
            <a:off x="0" y="1340767"/>
            <a:ext cx="9144000" cy="453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1930064" y="3933056"/>
            <a:ext cx="936104" cy="322161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1554509" y="4267342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0"/>
          <a:stretch/>
        </p:blipFill>
        <p:spPr>
          <a:xfrm>
            <a:off x="0" y="1340768"/>
            <a:ext cx="9144000" cy="4539322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23" y="1340769"/>
            <a:ext cx="8068153" cy="4536503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39200"/>
            <a:ext cx="8068153" cy="4536502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39200"/>
            <a:ext cx="8068151" cy="4536502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39200"/>
            <a:ext cx="8068151" cy="4536501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39200"/>
            <a:ext cx="8068149" cy="4536501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39200"/>
            <a:ext cx="8068149" cy="4536500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39200"/>
            <a:ext cx="8068148" cy="453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/>
              <a:t>Úsek sil. </a:t>
            </a:r>
            <a:r>
              <a:rPr lang="cs-CZ" sz="2800" dirty="0" smtClean="0"/>
              <a:t>II/189 se směrovými oblouky v </a:t>
            </a:r>
            <a:r>
              <a:rPr lang="cs-CZ" sz="2800" dirty="0" err="1"/>
              <a:t>extravilánu</a:t>
            </a:r>
            <a:endParaRPr lang="cs-CZ" sz="2800" dirty="0"/>
          </a:p>
          <a:p>
            <a:r>
              <a:rPr lang="cs-CZ" sz="2800" dirty="0" smtClean="0"/>
              <a:t>II/189: Draženov (I/22,I/26+Domažlice), Klenčí p. </a:t>
            </a:r>
            <a:r>
              <a:rPr lang="cs-CZ" sz="2800" dirty="0" err="1" smtClean="0"/>
              <a:t>Čerchovem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a hraniční přechod se D </a:t>
            </a:r>
            <a:r>
              <a:rPr lang="cs-CZ" sz="2400" dirty="0" smtClean="0"/>
              <a:t>(Lísková), </a:t>
            </a:r>
            <a:r>
              <a:rPr lang="cs-CZ" sz="2800" dirty="0" smtClean="0"/>
              <a:t>mezi Draženovem a Klenčím</a:t>
            </a:r>
            <a:endParaRPr lang="cs-CZ" sz="2800" dirty="0"/>
          </a:p>
          <a:p>
            <a:r>
              <a:rPr lang="cs-CZ" sz="2800" dirty="0"/>
              <a:t>Přímé úseky </a:t>
            </a:r>
            <a:r>
              <a:rPr lang="cs-CZ" sz="2800" dirty="0" smtClean="0"/>
              <a:t>(1+2km) s vloženými protisměrnými oblouky </a:t>
            </a:r>
            <a:br>
              <a:rPr lang="cs-CZ" sz="2800" dirty="0" smtClean="0"/>
            </a:br>
            <a:r>
              <a:rPr lang="cs-CZ" sz="2800" dirty="0" err="1" smtClean="0"/>
              <a:t>v</a:t>
            </a:r>
            <a:r>
              <a:rPr lang="cs-CZ" sz="2800" baseline="-25000" dirty="0" err="1" smtClean="0"/>
              <a:t>m</a:t>
            </a:r>
            <a:r>
              <a:rPr lang="cs-CZ" sz="2800" dirty="0" smtClean="0"/>
              <a:t> 70 km/h, vrcholový oblouk,  </a:t>
            </a:r>
            <a:r>
              <a:rPr lang="cs-CZ" sz="2800" dirty="0"/>
              <a:t>komunikace kopíruje </a:t>
            </a:r>
            <a:r>
              <a:rPr lang="cs-CZ" sz="2800" dirty="0" smtClean="0"/>
              <a:t>terén</a:t>
            </a:r>
          </a:p>
          <a:p>
            <a:r>
              <a:rPr lang="cs-CZ" sz="2800" dirty="0" smtClean="0"/>
              <a:t>Rychlost </a:t>
            </a:r>
            <a:r>
              <a:rPr lang="cs-CZ" sz="2800" dirty="0"/>
              <a:t>90km/h, </a:t>
            </a:r>
            <a:r>
              <a:rPr lang="cs-CZ" sz="2800" dirty="0" smtClean="0"/>
              <a:t>V1a+V4 (0,25), </a:t>
            </a:r>
            <a:r>
              <a:rPr lang="cs-CZ" sz="2800" dirty="0"/>
              <a:t>Z11a v </a:t>
            </a:r>
            <a:r>
              <a:rPr lang="cs-CZ" sz="2800" dirty="0" smtClean="0"/>
              <a:t>základu, </a:t>
            </a:r>
            <a:br>
              <a:rPr lang="cs-CZ" sz="2800" dirty="0" smtClean="0"/>
            </a:br>
            <a:r>
              <a:rPr lang="cs-CZ" sz="2800" dirty="0" smtClean="0"/>
              <a:t>výstražné A2a,b </a:t>
            </a:r>
          </a:p>
          <a:p>
            <a:r>
              <a:rPr lang="cs-CZ" sz="2800" dirty="0" smtClean="0"/>
              <a:t>Okolí</a:t>
            </a:r>
            <a:r>
              <a:rPr lang="cs-CZ" sz="2800" dirty="0"/>
              <a:t>: </a:t>
            </a:r>
            <a:r>
              <a:rPr lang="cs-CZ" sz="2800" dirty="0" smtClean="0"/>
              <a:t>přímé úseky - otevřená krajina </a:t>
            </a:r>
            <a:r>
              <a:rPr lang="cs-CZ" sz="2800" dirty="0"/>
              <a:t>(pole</a:t>
            </a:r>
            <a:r>
              <a:rPr lang="cs-CZ" sz="2800" dirty="0" smtClean="0"/>
              <a:t>) se </a:t>
            </a:r>
            <a:r>
              <a:rPr lang="cs-CZ" sz="2800" dirty="0"/>
              <a:t>stromořadím,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směrové oblouky v lesním úseku, stromy mimo těleso komunikace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75175</TotalTime>
  <Words>1037</Words>
  <Application>Microsoft Office PowerPoint</Application>
  <PresentationFormat>Předvádění na obrazovce (4:3)</PresentationFormat>
  <Paragraphs>129</Paragraphs>
  <Slides>13</Slides>
  <Notes>13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1139</cp:revision>
  <cp:lastPrinted>2023-05-16T07:30:37Z</cp:lastPrinted>
  <dcterms:created xsi:type="dcterms:W3CDTF">2017-03-15T09:26:25Z</dcterms:created>
  <dcterms:modified xsi:type="dcterms:W3CDTF">2023-06-19T06:18:54Z</dcterms:modified>
</cp:coreProperties>
</file>