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57" r:id="rId3"/>
    <p:sldId id="258" r:id="rId4"/>
    <p:sldId id="260" r:id="rId5"/>
    <p:sldId id="261" r:id="rId6"/>
    <p:sldId id="263" r:id="rId7"/>
    <p:sldId id="259" r:id="rId8"/>
    <p:sldId id="266" r:id="rId9"/>
    <p:sldId id="265" r:id="rId10"/>
    <p:sldId id="270" r:id="rId11"/>
    <p:sldId id="268" r:id="rId12"/>
    <p:sldId id="272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11E"/>
    <a:srgbClr val="E76809"/>
    <a:srgbClr val="FF3300"/>
    <a:srgbClr val="D27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C9FDE-2426-4E69-89C4-C26D99A1419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4A0BAC4-B5CA-43A9-902D-9AD5F8D519E9}">
      <dgm:prSet phldrT="[Text]" custT="1"/>
      <dgm:spPr>
        <a:solidFill>
          <a:srgbClr val="92D050"/>
        </a:solidFill>
      </dgm:spPr>
      <dgm:t>
        <a:bodyPr/>
        <a:lstStyle/>
        <a:p>
          <a:endParaRPr lang="cs-CZ" sz="4000" dirty="0" smtClean="0"/>
        </a:p>
        <a:p>
          <a:r>
            <a:rPr lang="cs-CZ" sz="4800" b="0" dirty="0" smtClean="0"/>
            <a:t>2022</a:t>
          </a:r>
        </a:p>
        <a:p>
          <a:r>
            <a:rPr lang="cs-CZ" sz="4800" b="1" dirty="0" smtClean="0"/>
            <a:t>454 obětí (-5 %)</a:t>
          </a:r>
        </a:p>
        <a:p>
          <a:r>
            <a:rPr lang="cs-CZ" sz="3600" b="1" dirty="0" smtClean="0"/>
            <a:t>1734 těž. </a:t>
          </a:r>
          <a:r>
            <a:rPr lang="cs-CZ" sz="3600" b="1" dirty="0" err="1" smtClean="0"/>
            <a:t>zran</a:t>
          </a:r>
          <a:r>
            <a:rPr lang="cs-CZ" sz="3600" b="1" dirty="0" smtClean="0"/>
            <a:t>. (-19 %) </a:t>
          </a:r>
        </a:p>
        <a:p>
          <a:endParaRPr lang="cs-CZ" sz="3200" dirty="0"/>
        </a:p>
      </dgm:t>
    </dgm:pt>
    <dgm:pt modelId="{FF039C1A-EC3E-42CB-9033-C5B0BB36421D}" type="parTrans" cxnId="{CA6797E4-5094-4974-81C5-D62D1CBDC8AF}">
      <dgm:prSet/>
      <dgm:spPr/>
      <dgm:t>
        <a:bodyPr/>
        <a:lstStyle/>
        <a:p>
          <a:endParaRPr lang="cs-CZ"/>
        </a:p>
      </dgm:t>
    </dgm:pt>
    <dgm:pt modelId="{5DC6E8FC-F267-4CCC-9934-C5715A42B1B2}" type="sibTrans" cxnId="{CA6797E4-5094-4974-81C5-D62D1CBDC8AF}">
      <dgm:prSet/>
      <dgm:spPr/>
      <dgm:t>
        <a:bodyPr/>
        <a:lstStyle/>
        <a:p>
          <a:endParaRPr lang="cs-CZ"/>
        </a:p>
      </dgm:t>
    </dgm:pt>
    <dgm:pt modelId="{3D0CD71A-7BB2-4774-8EF0-10FDB8AFB07E}">
      <dgm:prSet phldrT="[Text]" phldr="1"/>
      <dgm:spPr/>
      <dgm:t>
        <a:bodyPr/>
        <a:lstStyle/>
        <a:p>
          <a:endParaRPr lang="cs-CZ" dirty="0"/>
        </a:p>
      </dgm:t>
    </dgm:pt>
    <dgm:pt modelId="{91AF669F-B94D-41AC-8475-89512DADC50D}" type="parTrans" cxnId="{DFBBE26B-964B-470B-B28C-08E00259398A}">
      <dgm:prSet/>
      <dgm:spPr/>
      <dgm:t>
        <a:bodyPr/>
        <a:lstStyle/>
        <a:p>
          <a:endParaRPr lang="cs-CZ"/>
        </a:p>
      </dgm:t>
    </dgm:pt>
    <dgm:pt modelId="{00677035-25BE-4D89-B56D-A318C5A66A89}" type="sibTrans" cxnId="{DFBBE26B-964B-470B-B28C-08E00259398A}">
      <dgm:prSet/>
      <dgm:spPr/>
      <dgm:t>
        <a:bodyPr/>
        <a:lstStyle/>
        <a:p>
          <a:endParaRPr lang="cs-CZ"/>
        </a:p>
      </dgm:t>
    </dgm:pt>
    <dgm:pt modelId="{E3599803-D1F6-4E24-97B0-1993DF596644}">
      <dgm:prSet phldrT="[Text]" phldr="1"/>
      <dgm:spPr/>
      <dgm:t>
        <a:bodyPr/>
        <a:lstStyle/>
        <a:p>
          <a:endParaRPr lang="cs-CZ" dirty="0"/>
        </a:p>
      </dgm:t>
    </dgm:pt>
    <dgm:pt modelId="{8F69DEAC-8927-42D3-9CDA-E8F1CE056ADA}" type="parTrans" cxnId="{25886BFC-53A7-4843-BBDD-D4975AEE0743}">
      <dgm:prSet/>
      <dgm:spPr/>
      <dgm:t>
        <a:bodyPr/>
        <a:lstStyle/>
        <a:p>
          <a:endParaRPr lang="cs-CZ"/>
        </a:p>
      </dgm:t>
    </dgm:pt>
    <dgm:pt modelId="{B3D51F73-111B-4111-9AD0-11C1D5245CFA}" type="sibTrans" cxnId="{25886BFC-53A7-4843-BBDD-D4975AEE0743}">
      <dgm:prSet/>
      <dgm:spPr/>
      <dgm:t>
        <a:bodyPr/>
        <a:lstStyle/>
        <a:p>
          <a:endParaRPr lang="cs-CZ"/>
        </a:p>
      </dgm:t>
    </dgm:pt>
    <dgm:pt modelId="{19837D75-46CE-4A77-A22D-770BBA6B3687}">
      <dgm:prSet phldrT="[Text]"/>
      <dgm:spPr>
        <a:solidFill>
          <a:srgbClr val="FF3300"/>
        </a:solidFill>
      </dgm:spPr>
      <dgm:t>
        <a:bodyPr/>
        <a:lstStyle/>
        <a:p>
          <a:r>
            <a:rPr lang="cs-CZ" b="1" dirty="0" smtClean="0"/>
            <a:t> </a:t>
          </a:r>
          <a:r>
            <a:rPr lang="cs-CZ" dirty="0" smtClean="0"/>
            <a:t>2023 I-IV </a:t>
          </a:r>
          <a:endParaRPr lang="cs-CZ" dirty="0" smtClean="0"/>
        </a:p>
        <a:p>
          <a:r>
            <a:rPr lang="cs-CZ" b="1" dirty="0" smtClean="0"/>
            <a:t>139 </a:t>
          </a:r>
          <a:r>
            <a:rPr lang="cs-CZ" b="1" dirty="0" smtClean="0"/>
            <a:t>obětí </a:t>
          </a:r>
          <a:r>
            <a:rPr lang="cs-CZ" b="0" dirty="0" smtClean="0"/>
            <a:t>(+ </a:t>
          </a:r>
          <a:r>
            <a:rPr lang="cs-CZ" b="0" dirty="0" smtClean="0"/>
            <a:t>6 </a:t>
          </a:r>
          <a:r>
            <a:rPr lang="cs-CZ" b="0" dirty="0" err="1" smtClean="0"/>
            <a:t>vs</a:t>
          </a:r>
          <a:r>
            <a:rPr lang="cs-CZ" b="0" dirty="0" smtClean="0"/>
            <a:t> 2022)</a:t>
          </a:r>
          <a:endParaRPr lang="cs-CZ" b="0" dirty="0"/>
        </a:p>
      </dgm:t>
    </dgm:pt>
    <dgm:pt modelId="{0B83C863-2FC2-4CF5-AEDC-932FA6956BF7}" type="parTrans" cxnId="{AF2AD110-ACC6-47EF-B8DE-A259EC0B3DD2}">
      <dgm:prSet/>
      <dgm:spPr/>
      <dgm:t>
        <a:bodyPr/>
        <a:lstStyle/>
        <a:p>
          <a:endParaRPr lang="cs-CZ"/>
        </a:p>
      </dgm:t>
    </dgm:pt>
    <dgm:pt modelId="{3A165246-2589-462D-9AE2-5235A091FDEB}" type="sibTrans" cxnId="{AF2AD110-ACC6-47EF-B8DE-A259EC0B3DD2}">
      <dgm:prSet/>
      <dgm:spPr/>
      <dgm:t>
        <a:bodyPr/>
        <a:lstStyle/>
        <a:p>
          <a:endParaRPr lang="cs-CZ"/>
        </a:p>
      </dgm:t>
    </dgm:pt>
    <dgm:pt modelId="{D8EE8E0F-95E5-48A1-AC94-FCED9E1EDE6D}">
      <dgm:prSet phldrT="[Text]"/>
      <dgm:spPr/>
      <dgm:t>
        <a:bodyPr/>
        <a:lstStyle/>
        <a:p>
          <a:r>
            <a:rPr lang="cs-CZ" dirty="0" smtClean="0"/>
            <a:t>??</a:t>
          </a:r>
          <a:endParaRPr lang="cs-CZ" dirty="0"/>
        </a:p>
      </dgm:t>
    </dgm:pt>
    <dgm:pt modelId="{68AD71A0-C523-490B-BB75-E60121C95882}" type="parTrans" cxnId="{60BD22CA-EAC9-4E09-9B9A-AE762DE2C173}">
      <dgm:prSet/>
      <dgm:spPr/>
      <dgm:t>
        <a:bodyPr/>
        <a:lstStyle/>
        <a:p>
          <a:endParaRPr lang="cs-CZ"/>
        </a:p>
      </dgm:t>
    </dgm:pt>
    <dgm:pt modelId="{4B6B1FCA-E0D4-4160-87AB-FE59A6452C18}" type="sibTrans" cxnId="{60BD22CA-EAC9-4E09-9B9A-AE762DE2C173}">
      <dgm:prSet/>
      <dgm:spPr/>
      <dgm:t>
        <a:bodyPr/>
        <a:lstStyle/>
        <a:p>
          <a:endParaRPr lang="cs-CZ"/>
        </a:p>
      </dgm:t>
    </dgm:pt>
    <dgm:pt modelId="{490DFBA3-3782-4FE8-A404-33D3234ACB22}" type="pres">
      <dgm:prSet presAssocID="{6F6C9FDE-2426-4E69-89C4-C26D99A1419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521033F-93BF-47E9-87F0-C5668F777303}" type="pres">
      <dgm:prSet presAssocID="{24A0BAC4-B5CA-43A9-902D-9AD5F8D519E9}" presName="linNode" presStyleCnt="0"/>
      <dgm:spPr/>
    </dgm:pt>
    <dgm:pt modelId="{CCEBCADD-8D46-4D6D-B40A-22858E6A5479}" type="pres">
      <dgm:prSet presAssocID="{24A0BAC4-B5CA-43A9-902D-9AD5F8D519E9}" presName="parentShp" presStyleLbl="node1" presStyleIdx="0" presStyleCnt="2" custScaleX="167554" custScaleY="123134" custLinFactNeighborX="-1594" custLinFactNeighborY="67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6ABD50-5175-4839-8A64-214D8DB44EF8}" type="pres">
      <dgm:prSet presAssocID="{24A0BAC4-B5CA-43A9-902D-9AD5F8D519E9}" presName="childShp" presStyleLbl="bgAccFollowNode1" presStyleIdx="0" presStyleCnt="2" custScaleX="551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DE2B94-D6AC-413D-AB52-DBF372E8DE97}" type="pres">
      <dgm:prSet presAssocID="{5DC6E8FC-F267-4CCC-9934-C5715A42B1B2}" presName="spacing" presStyleCnt="0"/>
      <dgm:spPr/>
    </dgm:pt>
    <dgm:pt modelId="{804CA884-D29D-426C-9EF0-5787C7EC9638}" type="pres">
      <dgm:prSet presAssocID="{19837D75-46CE-4A77-A22D-770BBA6B3687}" presName="linNode" presStyleCnt="0"/>
      <dgm:spPr/>
    </dgm:pt>
    <dgm:pt modelId="{0D7A0698-B095-439E-BD96-FB7E39E6127E}" type="pres">
      <dgm:prSet presAssocID="{19837D75-46CE-4A77-A22D-770BBA6B3687}" presName="parentShp" presStyleLbl="node1" presStyleIdx="1" presStyleCnt="2" custScaleX="309033" custScaleY="8310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891A80-0649-47FC-916E-DEF64FAEA7E5}" type="pres">
      <dgm:prSet presAssocID="{19837D75-46CE-4A77-A22D-770BBA6B368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F2AD110-ACC6-47EF-B8DE-A259EC0B3DD2}" srcId="{6F6C9FDE-2426-4E69-89C4-C26D99A1419E}" destId="{19837D75-46CE-4A77-A22D-770BBA6B3687}" srcOrd="1" destOrd="0" parTransId="{0B83C863-2FC2-4CF5-AEDC-932FA6956BF7}" sibTransId="{3A165246-2589-462D-9AE2-5235A091FDEB}"/>
    <dgm:cxn modelId="{0091FB38-36D9-4A9F-936C-2B0F9F7F1654}" type="presOf" srcId="{D8EE8E0F-95E5-48A1-AC94-FCED9E1EDE6D}" destId="{9E891A80-0649-47FC-916E-DEF64FAEA7E5}" srcOrd="0" destOrd="0" presId="urn:microsoft.com/office/officeart/2005/8/layout/vList6"/>
    <dgm:cxn modelId="{FBBF69D7-B43E-441B-B6A6-72DE78EB83C2}" type="presOf" srcId="{19837D75-46CE-4A77-A22D-770BBA6B3687}" destId="{0D7A0698-B095-439E-BD96-FB7E39E6127E}" srcOrd="0" destOrd="0" presId="urn:microsoft.com/office/officeart/2005/8/layout/vList6"/>
    <dgm:cxn modelId="{CA6797E4-5094-4974-81C5-D62D1CBDC8AF}" srcId="{6F6C9FDE-2426-4E69-89C4-C26D99A1419E}" destId="{24A0BAC4-B5CA-43A9-902D-9AD5F8D519E9}" srcOrd="0" destOrd="0" parTransId="{FF039C1A-EC3E-42CB-9033-C5B0BB36421D}" sibTransId="{5DC6E8FC-F267-4CCC-9934-C5715A42B1B2}"/>
    <dgm:cxn modelId="{25886BFC-53A7-4843-BBDD-D4975AEE0743}" srcId="{24A0BAC4-B5CA-43A9-902D-9AD5F8D519E9}" destId="{E3599803-D1F6-4E24-97B0-1993DF596644}" srcOrd="1" destOrd="0" parTransId="{8F69DEAC-8927-42D3-9CDA-E8F1CE056ADA}" sibTransId="{B3D51F73-111B-4111-9AD0-11C1D5245CFA}"/>
    <dgm:cxn modelId="{B4C6B2D8-3603-4D40-BF17-6A46B6DE03E9}" type="presOf" srcId="{24A0BAC4-B5CA-43A9-902D-9AD5F8D519E9}" destId="{CCEBCADD-8D46-4D6D-B40A-22858E6A5479}" srcOrd="0" destOrd="0" presId="urn:microsoft.com/office/officeart/2005/8/layout/vList6"/>
    <dgm:cxn modelId="{43D54B4F-DF30-4BD1-889E-E7883C200B40}" type="presOf" srcId="{3D0CD71A-7BB2-4774-8EF0-10FDB8AFB07E}" destId="{046ABD50-5175-4839-8A64-214D8DB44EF8}" srcOrd="0" destOrd="0" presId="urn:microsoft.com/office/officeart/2005/8/layout/vList6"/>
    <dgm:cxn modelId="{8E23909E-C164-4F5D-8B9F-420045EE4AD1}" type="presOf" srcId="{6F6C9FDE-2426-4E69-89C4-C26D99A1419E}" destId="{490DFBA3-3782-4FE8-A404-33D3234ACB22}" srcOrd="0" destOrd="0" presId="urn:microsoft.com/office/officeart/2005/8/layout/vList6"/>
    <dgm:cxn modelId="{60BD22CA-EAC9-4E09-9B9A-AE762DE2C173}" srcId="{19837D75-46CE-4A77-A22D-770BBA6B3687}" destId="{D8EE8E0F-95E5-48A1-AC94-FCED9E1EDE6D}" srcOrd="0" destOrd="0" parTransId="{68AD71A0-C523-490B-BB75-E60121C95882}" sibTransId="{4B6B1FCA-E0D4-4160-87AB-FE59A6452C18}"/>
    <dgm:cxn modelId="{DFBBE26B-964B-470B-B28C-08E00259398A}" srcId="{24A0BAC4-B5CA-43A9-902D-9AD5F8D519E9}" destId="{3D0CD71A-7BB2-4774-8EF0-10FDB8AFB07E}" srcOrd="0" destOrd="0" parTransId="{91AF669F-B94D-41AC-8475-89512DADC50D}" sibTransId="{00677035-25BE-4D89-B56D-A318C5A66A89}"/>
    <dgm:cxn modelId="{53132D48-FAAC-4397-95A2-3ED47C7719B4}" type="presOf" srcId="{E3599803-D1F6-4E24-97B0-1993DF596644}" destId="{046ABD50-5175-4839-8A64-214D8DB44EF8}" srcOrd="0" destOrd="1" presId="urn:microsoft.com/office/officeart/2005/8/layout/vList6"/>
    <dgm:cxn modelId="{6D1BDED2-54BA-4131-98C4-7251F2081EB2}" type="presParOf" srcId="{490DFBA3-3782-4FE8-A404-33D3234ACB22}" destId="{C521033F-93BF-47E9-87F0-C5668F777303}" srcOrd="0" destOrd="0" presId="urn:microsoft.com/office/officeart/2005/8/layout/vList6"/>
    <dgm:cxn modelId="{77FA4410-6C4F-4049-81F0-56B7132F364E}" type="presParOf" srcId="{C521033F-93BF-47E9-87F0-C5668F777303}" destId="{CCEBCADD-8D46-4D6D-B40A-22858E6A5479}" srcOrd="0" destOrd="0" presId="urn:microsoft.com/office/officeart/2005/8/layout/vList6"/>
    <dgm:cxn modelId="{FBEB4D56-7A23-4A5D-B710-AE586F43EC8E}" type="presParOf" srcId="{C521033F-93BF-47E9-87F0-C5668F777303}" destId="{046ABD50-5175-4839-8A64-214D8DB44EF8}" srcOrd="1" destOrd="0" presId="urn:microsoft.com/office/officeart/2005/8/layout/vList6"/>
    <dgm:cxn modelId="{018EBBBA-EA24-4727-9C9F-DCA67B0BA7B8}" type="presParOf" srcId="{490DFBA3-3782-4FE8-A404-33D3234ACB22}" destId="{92DE2B94-D6AC-413D-AB52-DBF372E8DE97}" srcOrd="1" destOrd="0" presId="urn:microsoft.com/office/officeart/2005/8/layout/vList6"/>
    <dgm:cxn modelId="{89292818-096F-4C45-B725-1670D4597605}" type="presParOf" srcId="{490DFBA3-3782-4FE8-A404-33D3234ACB22}" destId="{804CA884-D29D-426C-9EF0-5787C7EC9638}" srcOrd="2" destOrd="0" presId="urn:microsoft.com/office/officeart/2005/8/layout/vList6"/>
    <dgm:cxn modelId="{6906A0CB-18F7-47CD-83DE-2C59A7B035C0}" type="presParOf" srcId="{804CA884-D29D-426C-9EF0-5787C7EC9638}" destId="{0D7A0698-B095-439E-BD96-FB7E39E6127E}" srcOrd="0" destOrd="0" presId="urn:microsoft.com/office/officeart/2005/8/layout/vList6"/>
    <dgm:cxn modelId="{CE673CE6-C6B3-4565-82F3-1544C77E1FF0}" type="presParOf" srcId="{804CA884-D29D-426C-9EF0-5787C7EC9638}" destId="{9E891A80-0649-47FC-916E-DEF64FAEA7E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ABD50-5175-4839-8A64-214D8DB44EF8}">
      <dsp:nvSpPr>
        <dsp:cNvPr id="0" name=""/>
        <dsp:cNvSpPr/>
      </dsp:nvSpPr>
      <dsp:spPr>
        <a:xfrm>
          <a:off x="6299841" y="233995"/>
          <a:ext cx="3108065" cy="20122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5" tIns="29845" rIns="29845" bIns="29845" numCol="1" spcCol="1270" anchor="t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4700" kern="1200" dirty="0"/>
        </a:p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4700" kern="1200" dirty="0"/>
        </a:p>
      </dsp:txBody>
      <dsp:txXfrm>
        <a:off x="6299841" y="485523"/>
        <a:ext cx="2353482" cy="1509166"/>
      </dsp:txXfrm>
    </dsp:sp>
    <dsp:sp modelId="{CCEBCADD-8D46-4D6D-B40A-22858E6A5479}">
      <dsp:nvSpPr>
        <dsp:cNvPr id="0" name=""/>
        <dsp:cNvSpPr/>
      </dsp:nvSpPr>
      <dsp:spPr>
        <a:xfrm>
          <a:off x="0" y="14884"/>
          <a:ext cx="6295750" cy="247773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b="0" kern="1200" dirty="0" smtClean="0"/>
            <a:t>2022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800" b="1" kern="1200" dirty="0" smtClean="0"/>
            <a:t>454 obětí (-5 %)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/>
            <a:t>1734 těž. </a:t>
          </a:r>
          <a:r>
            <a:rPr lang="cs-CZ" sz="3600" b="1" kern="1200" dirty="0" err="1" smtClean="0"/>
            <a:t>zran</a:t>
          </a:r>
          <a:r>
            <a:rPr lang="cs-CZ" sz="3600" b="1" kern="1200" dirty="0" smtClean="0"/>
            <a:t>. (-19 %)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200" kern="1200" dirty="0"/>
        </a:p>
      </dsp:txBody>
      <dsp:txXfrm>
        <a:off x="120953" y="135837"/>
        <a:ext cx="6053844" cy="2235824"/>
      </dsp:txXfrm>
    </dsp:sp>
    <dsp:sp modelId="{9E891A80-0649-47FC-916E-DEF64FAEA7E5}">
      <dsp:nvSpPr>
        <dsp:cNvPr id="0" name=""/>
        <dsp:cNvSpPr/>
      </dsp:nvSpPr>
      <dsp:spPr>
        <a:xfrm>
          <a:off x="6334372" y="2680194"/>
          <a:ext cx="3071766" cy="20122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6500" kern="1200" dirty="0" smtClean="0"/>
            <a:t>??</a:t>
          </a:r>
          <a:endParaRPr lang="cs-CZ" sz="6500" kern="1200" dirty="0"/>
        </a:p>
      </dsp:txBody>
      <dsp:txXfrm>
        <a:off x="6334372" y="2931722"/>
        <a:ext cx="2317183" cy="1509166"/>
      </dsp:txXfrm>
    </dsp:sp>
    <dsp:sp modelId="{0D7A0698-B095-439E-BD96-FB7E39E6127E}">
      <dsp:nvSpPr>
        <dsp:cNvPr id="0" name=""/>
        <dsp:cNvSpPr/>
      </dsp:nvSpPr>
      <dsp:spPr>
        <a:xfrm>
          <a:off x="5857" y="2850177"/>
          <a:ext cx="6328515" cy="1672257"/>
        </a:xfrm>
        <a:prstGeom prst="roundRect">
          <a:avLst/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/>
            <a:t> </a:t>
          </a:r>
          <a:r>
            <a:rPr lang="cs-CZ" sz="4000" kern="1200" dirty="0" smtClean="0"/>
            <a:t>2023 I-IV </a:t>
          </a:r>
          <a:endParaRPr lang="cs-CZ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b="1" kern="1200" dirty="0" smtClean="0"/>
            <a:t>139 </a:t>
          </a:r>
          <a:r>
            <a:rPr lang="cs-CZ" sz="4000" b="1" kern="1200" dirty="0" smtClean="0"/>
            <a:t>obětí </a:t>
          </a:r>
          <a:r>
            <a:rPr lang="cs-CZ" sz="4000" b="0" kern="1200" dirty="0" smtClean="0"/>
            <a:t>(+ </a:t>
          </a:r>
          <a:r>
            <a:rPr lang="cs-CZ" sz="4000" b="0" kern="1200" dirty="0" smtClean="0"/>
            <a:t>6 </a:t>
          </a:r>
          <a:r>
            <a:rPr lang="cs-CZ" sz="4000" b="0" kern="1200" dirty="0" err="1" smtClean="0"/>
            <a:t>vs</a:t>
          </a:r>
          <a:r>
            <a:rPr lang="cs-CZ" sz="4000" b="0" kern="1200" dirty="0" smtClean="0"/>
            <a:t> 2022)</a:t>
          </a:r>
          <a:endParaRPr lang="cs-CZ" sz="4000" b="0" kern="1200" dirty="0"/>
        </a:p>
      </dsp:txBody>
      <dsp:txXfrm>
        <a:off x="87490" y="2931810"/>
        <a:ext cx="6165249" cy="1508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E5034-E070-4C64-920A-2CB21EF4B73A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783CF-2B39-4705-88BF-96EC86B6FF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3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D1B18-5C64-48F3-8BBB-8A3943634AB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139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36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703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54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13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82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35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1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84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280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81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F06A1-B38E-4B37-ABD8-F699EC824F3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06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98D-EE1C-4F63-8737-653A97315DD7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51A-CB22-42BC-B2E6-493D387E1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94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98D-EE1C-4F63-8737-653A97315DD7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51A-CB22-42BC-B2E6-493D387E1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91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98D-EE1C-4F63-8737-653A97315DD7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51A-CB22-42BC-B2E6-493D387E1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73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98D-EE1C-4F63-8737-653A97315DD7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51A-CB22-42BC-B2E6-493D387E1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67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98D-EE1C-4F63-8737-653A97315DD7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51A-CB22-42BC-B2E6-493D387E1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24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98D-EE1C-4F63-8737-653A97315DD7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51A-CB22-42BC-B2E6-493D387E1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6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98D-EE1C-4F63-8737-653A97315DD7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51A-CB22-42BC-B2E6-493D387E1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52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98D-EE1C-4F63-8737-653A97315DD7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51A-CB22-42BC-B2E6-493D387E1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17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98D-EE1C-4F63-8737-653A97315DD7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51A-CB22-42BC-B2E6-493D387E1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94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98D-EE1C-4F63-8737-653A97315DD7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51A-CB22-42BC-B2E6-493D387E1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82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998D-EE1C-4F63-8737-653A97315DD7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051A-CB22-42BC-B2E6-493D387E1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77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2998D-EE1C-4F63-8737-653A97315DD7}" type="datetimeFigureOut">
              <a:rPr lang="cs-CZ" smtClean="0"/>
              <a:t>16.05.2023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051A-CB22-42BC-B2E6-493D387E1B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22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eva.simonova@cdv.cz" TargetMode="External"/><Relationship Id="rId4" Type="http://schemas.openxmlformats.org/officeDocument/2006/relationships/hyperlink" Target="https://ibesip.cz/nehodovelokalit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besip.cz/nehodovelokali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/>
          <p:nvPr/>
        </p:nvSpPr>
        <p:spPr>
          <a:xfrm>
            <a:off x="295564" y="4237126"/>
            <a:ext cx="11693236" cy="1568242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"/>
          <p:cNvSpPr txBox="1"/>
          <p:nvPr/>
        </p:nvSpPr>
        <p:spPr>
          <a:xfrm>
            <a:off x="465089" y="2591315"/>
            <a:ext cx="113772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b="1" i="0" u="none" strike="noStrike" cap="none" dirty="0" smtClean="0">
                <a:solidFill>
                  <a:srgbClr val="00ADEA"/>
                </a:solidFill>
                <a:latin typeface="Calibri"/>
                <a:ea typeface="Calibri"/>
                <a:cs typeface="Calibri"/>
                <a:sym typeface="Calibri"/>
              </a:rPr>
              <a:t>Strategie </a:t>
            </a:r>
            <a:r>
              <a:rPr lang="cs-CZ" sz="4400" b="1" i="0" u="none" strike="noStrike" cap="none" dirty="0">
                <a:solidFill>
                  <a:srgbClr val="00ADEA"/>
                </a:solidFill>
                <a:latin typeface="Calibri"/>
                <a:ea typeface="Calibri"/>
                <a:cs typeface="Calibri"/>
                <a:sym typeface="Calibri"/>
              </a:rPr>
              <a:t>BESIP </a:t>
            </a:r>
            <a:r>
              <a:rPr lang="cs-CZ" sz="4400" b="1" i="0" u="none" strike="noStrike" cap="none" dirty="0" smtClean="0">
                <a:solidFill>
                  <a:srgbClr val="00ADEA"/>
                </a:solidFill>
                <a:latin typeface="Calibri"/>
                <a:ea typeface="Calibri"/>
                <a:cs typeface="Calibri"/>
                <a:sym typeface="Calibri"/>
              </a:rPr>
              <a:t>– plnění 2021-2022, nehodové lokality </a:t>
            </a:r>
            <a:endParaRPr sz="2800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"/>
          <p:cNvSpPr txBox="1"/>
          <p:nvPr/>
        </p:nvSpPr>
        <p:spPr>
          <a:xfrm>
            <a:off x="5556448" y="4237126"/>
            <a:ext cx="60843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Mgr. Tomáš Neřold M.A.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Vedoucí Samostatného oddělení BESIP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Ministerstvo dopravy</a:t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" descr="BESI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4392" y="476672"/>
            <a:ext cx="2016224" cy="1799481"/>
          </a:xfrm>
          <a:prstGeom prst="rect">
            <a:avLst/>
          </a:prstGeom>
          <a:noFill/>
          <a:ln>
            <a:noFill/>
          </a:ln>
          <a:effectLst>
            <a:outerShdw blurRad="228600" dist="76200" dir="294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68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3600" b="1" dirty="0" smtClean="0"/>
                  <a:t>Srážky se stromy</a:t>
                </a:r>
                <a:endParaRPr lang="cs-CZ" sz="36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346074" y="1583770"/>
            <a:ext cx="11414126" cy="5094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AP 2023-2024 na podnět JMK vypuštěna </a:t>
            </a:r>
            <a:r>
              <a:rPr lang="cs-CZ" alt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alt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„Osazovat </a:t>
            </a:r>
            <a:r>
              <a:rPr lang="cs-CZ" alt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svodidla v lokalitách s novou výsadbou/obnovou stromů na silničním pozemku při rychlosti nad 60 </a:t>
            </a:r>
            <a:r>
              <a:rPr lang="cs-CZ" alt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km/h“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zahájí jednání s MŽP o řešení problému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říklad dobré praxe Braniborsko – systémová instalace svodidel v rozsáhlých úsecích i v případě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přesto, že není dodržena plná normovaná vzdálenost pro umístění svodidla, při nárazu svodidlo významně snižuje následky nehody</a:t>
            </a:r>
          </a:p>
          <a:p>
            <a:endParaRPr lang="cs-CZ" altLang="cs-CZ" sz="3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2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3600" b="1" dirty="0" smtClean="0"/>
                  <a:t>Preventivní aktivity BESIP</a:t>
                </a:r>
                <a:endParaRPr lang="cs-CZ" sz="36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5939"/>
            <a:ext cx="6197600" cy="3534559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7156649" y="1925079"/>
            <a:ext cx="5196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JosefinSans-Bold"/>
              </a:rPr>
              <a:t>NULTÁ HODINA </a:t>
            </a:r>
            <a:r>
              <a:rPr lang="cs-CZ" b="1" dirty="0" smtClean="0">
                <a:solidFill>
                  <a:srgbClr val="C00000"/>
                </a:solidFill>
                <a:latin typeface="JosefinSans-Bold"/>
              </a:rPr>
              <a:t>AUTOŠKOLY  - projektové dny pro střední školy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808" y="3756329"/>
            <a:ext cx="6489869" cy="28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3600" b="1" dirty="0" smtClean="0"/>
                  <a:t>Preventivní aktivity BESIP</a:t>
                </a:r>
                <a:endParaRPr lang="cs-CZ" sz="36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166362"/>
            <a:ext cx="4495800" cy="5331598"/>
          </a:xfrm>
          <a:prstGeom prst="rect">
            <a:avLst/>
          </a:prstGeom>
        </p:spPr>
      </p:pic>
      <p:pic>
        <p:nvPicPr>
          <p:cNvPr id="1026" name="Picture 2" descr="ETEC_2019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72" y="1751797"/>
            <a:ext cx="5289194" cy="33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Strategie BESIP – plnění 2021, 2022 versus cíle</a:t>
            </a:r>
            <a:endParaRPr lang="cs-CZ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8493872"/>
              </p:ext>
            </p:extLst>
          </p:nvPr>
        </p:nvGraphicFramePr>
        <p:xfrm>
          <a:off x="918816" y="1534602"/>
          <a:ext cx="9411997" cy="469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54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Fatální následky nehod 2021-2022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9973"/>
            <a:ext cx="9472614" cy="534798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2614" y="1166749"/>
            <a:ext cx="2719386" cy="53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Kraje 2021 - 2022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6852"/>
            <a:ext cx="12192000" cy="53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9450" y="259921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Priority Strategie BESIP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1" name="Rovnoramenný trojúhelník 10"/>
          <p:cNvSpPr/>
          <p:nvPr/>
        </p:nvSpPr>
        <p:spPr>
          <a:xfrm>
            <a:off x="0" y="1129112"/>
            <a:ext cx="5368848" cy="536884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12" name="Skupina 11"/>
          <p:cNvGrpSpPr/>
          <p:nvPr/>
        </p:nvGrpSpPr>
        <p:grpSpPr>
          <a:xfrm>
            <a:off x="2602712" y="2829119"/>
            <a:ext cx="3564002" cy="763383"/>
            <a:chOff x="3819091" y="1382513"/>
            <a:chExt cx="3564002" cy="763383"/>
          </a:xfrm>
        </p:grpSpPr>
        <p:sp>
          <p:nvSpPr>
            <p:cNvPr id="14" name="Zaoblený obdélník 13"/>
            <p:cNvSpPr/>
            <p:nvPr/>
          </p:nvSpPr>
          <p:spPr>
            <a:xfrm>
              <a:off x="3893342" y="1382513"/>
              <a:ext cx="3489751" cy="763383"/>
            </a:xfrm>
            <a:prstGeom prst="roundRect">
              <a:avLst/>
            </a:prstGeom>
            <a:solidFill>
              <a:srgbClr val="00B0F0">
                <a:alpha val="90000"/>
              </a:srgb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aoblený obdélník 4"/>
            <p:cNvSpPr txBox="1"/>
            <p:nvPr/>
          </p:nvSpPr>
          <p:spPr>
            <a:xfrm>
              <a:off x="3819091" y="1451776"/>
              <a:ext cx="3415221" cy="688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Mladí řidiči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Zaoblený obdélník 16"/>
          <p:cNvSpPr/>
          <p:nvPr/>
        </p:nvSpPr>
        <p:spPr>
          <a:xfrm>
            <a:off x="2665859" y="1859587"/>
            <a:ext cx="3489751" cy="763383"/>
          </a:xfrm>
          <a:prstGeom prst="roundRect">
            <a:avLst/>
          </a:prstGeom>
          <a:solidFill>
            <a:srgbClr val="00B0F0">
              <a:alpha val="90000"/>
            </a:srgb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cs-CZ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Rychlost</a:t>
            </a:r>
            <a:endParaRPr lang="cs-CZ" sz="2000" b="1" dirty="0">
              <a:solidFill>
                <a:schemeClr val="bg1"/>
              </a:solidFill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2665857" y="3808172"/>
            <a:ext cx="3489751" cy="763383"/>
            <a:chOff x="3893342" y="1382513"/>
            <a:chExt cx="3489751" cy="763383"/>
          </a:xfrm>
          <a:solidFill>
            <a:srgbClr val="00B0F0"/>
          </a:solidFill>
        </p:grpSpPr>
        <p:sp>
          <p:nvSpPr>
            <p:cNvPr id="20" name="Zaoblený obdélník 19"/>
            <p:cNvSpPr/>
            <p:nvPr/>
          </p:nvSpPr>
          <p:spPr>
            <a:xfrm>
              <a:off x="3893342" y="1382513"/>
              <a:ext cx="3489751" cy="763383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Zaoblený obdélník 4"/>
            <p:cNvSpPr txBox="1"/>
            <p:nvPr/>
          </p:nvSpPr>
          <p:spPr>
            <a:xfrm>
              <a:off x="3941713" y="1434863"/>
              <a:ext cx="3415221" cy="6888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b="1" dirty="0" smtClean="0">
                  <a:solidFill>
                    <a:srgbClr val="F6511E"/>
                  </a:solidFill>
                </a:rPr>
                <a:t>Nehodové lokality</a:t>
              </a:r>
              <a:endParaRPr lang="cs-CZ" sz="2400" b="1" kern="1200" dirty="0">
                <a:solidFill>
                  <a:srgbClr val="F6511E"/>
                </a:solidFill>
              </a:endParaRP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2676963" y="4750257"/>
            <a:ext cx="3489751" cy="783438"/>
            <a:chOff x="3893342" y="1382513"/>
            <a:chExt cx="3489751" cy="783438"/>
          </a:xfrm>
        </p:grpSpPr>
        <p:sp>
          <p:nvSpPr>
            <p:cNvPr id="23" name="Zaoblený obdélník 22"/>
            <p:cNvSpPr/>
            <p:nvPr/>
          </p:nvSpPr>
          <p:spPr>
            <a:xfrm>
              <a:off x="3893342" y="1382513"/>
              <a:ext cx="3489751" cy="763383"/>
            </a:xfrm>
            <a:prstGeom prst="roundRect">
              <a:avLst/>
            </a:prstGeom>
            <a:solidFill>
              <a:srgbClr val="00B0F0">
                <a:alpha val="90000"/>
              </a:srgb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Zaoblený obdélník 4"/>
            <p:cNvSpPr txBox="1"/>
            <p:nvPr/>
          </p:nvSpPr>
          <p:spPr>
            <a:xfrm>
              <a:off x="3930607" y="1477098"/>
              <a:ext cx="3415221" cy="688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dirty="0" smtClean="0">
                  <a:solidFill>
                    <a:schemeClr val="bg1"/>
                  </a:solidFill>
                </a:rPr>
                <a:t>Účinný dohled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665858" y="5700080"/>
            <a:ext cx="3489751" cy="763383"/>
            <a:chOff x="3893342" y="1382513"/>
            <a:chExt cx="3489751" cy="763383"/>
          </a:xfrm>
        </p:grpSpPr>
        <p:sp>
          <p:nvSpPr>
            <p:cNvPr id="29" name="Zaoblený obdélník 28"/>
            <p:cNvSpPr/>
            <p:nvPr/>
          </p:nvSpPr>
          <p:spPr>
            <a:xfrm>
              <a:off x="3893342" y="1382513"/>
              <a:ext cx="3489751" cy="763383"/>
            </a:xfrm>
            <a:prstGeom prst="roundRect">
              <a:avLst/>
            </a:prstGeom>
            <a:solidFill>
              <a:srgbClr val="00B0F0">
                <a:alpha val="90000"/>
              </a:srgb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Zaoblený obdélník 4"/>
            <p:cNvSpPr txBox="1"/>
            <p:nvPr/>
          </p:nvSpPr>
          <p:spPr>
            <a:xfrm>
              <a:off x="3930607" y="1432530"/>
              <a:ext cx="3415221" cy="688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000" b="1" dirty="0" smtClean="0">
                  <a:solidFill>
                    <a:schemeClr val="bg1"/>
                  </a:solidFill>
                </a:rPr>
                <a:t>Pokročilé technologie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7104969" y="2468642"/>
            <a:ext cx="4492036" cy="3442442"/>
            <a:chOff x="3893342" y="1382513"/>
            <a:chExt cx="3489751" cy="763383"/>
          </a:xfrm>
          <a:solidFill>
            <a:srgbClr val="F6511E"/>
          </a:solidFill>
        </p:grpSpPr>
        <p:sp>
          <p:nvSpPr>
            <p:cNvPr id="32" name="Zaoblený obdélník 31"/>
            <p:cNvSpPr/>
            <p:nvPr/>
          </p:nvSpPr>
          <p:spPr>
            <a:xfrm>
              <a:off x="3893342" y="1382513"/>
              <a:ext cx="3489751" cy="763383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Zaoblený obdélník 4"/>
            <p:cNvSpPr txBox="1"/>
            <p:nvPr/>
          </p:nvSpPr>
          <p:spPr>
            <a:xfrm>
              <a:off x="3930607" y="1477098"/>
              <a:ext cx="3415221" cy="559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600" b="1" dirty="0" smtClean="0">
                  <a:solidFill>
                    <a:schemeClr val="bg1"/>
                  </a:solidFill>
                </a:rPr>
                <a:t>30 % se podílí na nehodě infrastruktura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600" b="1" dirty="0" smtClean="0">
                  <a:solidFill>
                    <a:schemeClr val="bg1"/>
                  </a:solidFill>
                </a:rPr>
                <a:t>40 % nehod ve shlucích na  3 % sítě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00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3600" b="1" dirty="0" smtClean="0"/>
                  <a:t>Srážky se stromy</a:t>
                </a:r>
                <a:endParaRPr lang="cs-CZ" sz="36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pic>
        <p:nvPicPr>
          <p:cNvPr id="12" name="Picture 2" descr="https://www.jcted.cz/public/temp/photos/articles/39394/622538__.png?lm=15480586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251312"/>
            <a:ext cx="5749767" cy="38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258" y="4361361"/>
            <a:ext cx="9867900" cy="18669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887208" y="2445934"/>
            <a:ext cx="493395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800" b="1" dirty="0" smtClean="0">
                <a:solidFill>
                  <a:srgbClr val="FF0000"/>
                </a:solidFill>
              </a:rPr>
              <a:t>15 % úmrtí na silnicích po srážce se </a:t>
            </a:r>
            <a:r>
              <a:rPr lang="cs-CZ" sz="2800" b="1" dirty="0" err="1" smtClean="0">
                <a:solidFill>
                  <a:srgbClr val="FF0000"/>
                </a:solidFill>
              </a:rPr>
              <a:t>stromem</a:t>
            </a:r>
            <a:r>
              <a:rPr lang="cs-CZ" sz="2800" b="1" dirty="0" err="1" smtClean="0">
                <a:solidFill>
                  <a:schemeClr val="bg1"/>
                </a:solidFill>
              </a:rPr>
              <a:t>r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 sz="28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1" y="274638"/>
            <a:ext cx="9940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3200" b="1" dirty="0" smtClean="0">
                <a:solidFill>
                  <a:schemeClr val="bg1"/>
                </a:solidFill>
              </a:rPr>
              <a:t>Kraje – plnění AP 2021-2022</a:t>
            </a:r>
            <a:endParaRPr lang="cs-CZ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492765"/>
              </p:ext>
            </p:extLst>
          </p:nvPr>
        </p:nvGraphicFramePr>
        <p:xfrm>
          <a:off x="-9450" y="1091472"/>
          <a:ext cx="12201457" cy="5396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4013">
                  <a:extLst>
                    <a:ext uri="{9D8B030D-6E8A-4147-A177-3AD203B41FA5}">
                      <a16:colId xmlns:a16="http://schemas.microsoft.com/office/drawing/2014/main" val="3712643969"/>
                    </a:ext>
                  </a:extLst>
                </a:gridCol>
                <a:gridCol w="2357437">
                  <a:extLst>
                    <a:ext uri="{9D8B030D-6E8A-4147-A177-3AD203B41FA5}">
                      <a16:colId xmlns:a16="http://schemas.microsoft.com/office/drawing/2014/main" val="221141001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264177647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3799378879"/>
                    </a:ext>
                  </a:extLst>
                </a:gridCol>
                <a:gridCol w="1900238">
                  <a:extLst>
                    <a:ext uri="{9D8B030D-6E8A-4147-A177-3AD203B41FA5}">
                      <a16:colId xmlns:a16="http://schemas.microsoft.com/office/drawing/2014/main" val="1191703949"/>
                    </a:ext>
                  </a:extLst>
                </a:gridCol>
                <a:gridCol w="1747844">
                  <a:extLst>
                    <a:ext uri="{9D8B030D-6E8A-4147-A177-3AD203B41FA5}">
                      <a16:colId xmlns:a16="http://schemas.microsoft.com/office/drawing/2014/main" val="1524967737"/>
                    </a:ext>
                  </a:extLst>
                </a:gridCol>
              </a:tblGrid>
              <a:tr h="48183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Odstraňování</a:t>
                      </a:r>
                      <a:r>
                        <a:rPr lang="cs-CZ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nehodových lokalit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294482"/>
                  </a:ext>
                </a:extLst>
              </a:tr>
              <a:tr h="48183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Kraj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Obecně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Stromy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Svodidla</a:t>
                      </a:r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/výsadba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Značení</a:t>
                      </a:r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přejezdů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Svodidla</a:t>
                      </a:r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moto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5719257"/>
                  </a:ext>
                </a:extLst>
              </a:tr>
              <a:tr h="129614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Jihočeský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3 + 2/23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Průběžně osazuje svodidla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7961876"/>
                  </a:ext>
                </a:extLst>
              </a:tr>
              <a:tr h="4481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Plzeňský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10 + 1/23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4621122"/>
                  </a:ext>
                </a:extLst>
              </a:tr>
              <a:tr h="4481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Ústecký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8 + 4/23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805268"/>
                  </a:ext>
                </a:extLst>
              </a:tr>
              <a:tr h="4481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Královehradecký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048378"/>
                  </a:ext>
                </a:extLst>
              </a:tr>
              <a:tr h="4481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Karlovarský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 + 3/23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0533566"/>
                  </a:ext>
                </a:extLst>
              </a:tr>
              <a:tr h="4481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Jihomoravský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3001254"/>
                  </a:ext>
                </a:extLst>
              </a:tr>
              <a:tr h="4481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Vysočina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5210139"/>
                  </a:ext>
                </a:extLst>
              </a:tr>
              <a:tr h="4481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Středočeský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3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662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0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B8A8455-8D96-46B7-ADB5-F05C8197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38621"/>
            <a:ext cx="8349674" cy="392290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384799"/>
            <a:ext cx="10515600" cy="1075523"/>
          </a:xfrm>
        </p:spPr>
        <p:txBody>
          <a:bodyPr/>
          <a:lstStyle/>
          <a:p>
            <a:pPr marL="342900" indent="-342900"/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alt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správce komunikací</a:t>
            </a: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u="sng" dirty="0">
                <a:hlinkClick r:id="rId4"/>
              </a:rPr>
              <a:t>https://ibesip.cz/nehodovelokality</a:t>
            </a:r>
            <a:endParaRPr lang="cs-CZ" u="sng" dirty="0"/>
          </a:p>
          <a:p>
            <a:pPr marL="342900" indent="-342900"/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kontakt: </a:t>
            </a:r>
            <a:r>
              <a:rPr lang="cs-CZ" dirty="0">
                <a:hlinkClick r:id="rId5"/>
              </a:rPr>
              <a:t>eva.simonova@cdv.cz</a:t>
            </a:r>
            <a:endParaRPr lang="cs-CZ" altLang="cs-CZ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grpSp>
        <p:nvGrpSpPr>
          <p:cNvPr id="11" name="Skupina 15"/>
          <p:cNvGrpSpPr/>
          <p:nvPr/>
        </p:nvGrpSpPr>
        <p:grpSpPr>
          <a:xfrm>
            <a:off x="-9450" y="-9507"/>
            <a:ext cx="12201450" cy="1138619"/>
            <a:chOff x="0" y="323561"/>
            <a:chExt cx="12201450" cy="1089215"/>
          </a:xfrm>
        </p:grpSpPr>
        <p:grpSp>
          <p:nvGrpSpPr>
            <p:cNvPr id="12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15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3600" b="1" dirty="0" smtClean="0"/>
                  <a:t>Jednotný systém evidence nehodových lokalit</a:t>
                </a:r>
                <a:endParaRPr lang="cs-CZ" sz="3600" b="1" dirty="0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14" name="Obrázek 13" descr="BESIP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7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5"/>
          <p:cNvGrpSpPr/>
          <p:nvPr/>
        </p:nvGrpSpPr>
        <p:grpSpPr>
          <a:xfrm>
            <a:off x="-9450" y="231793"/>
            <a:ext cx="12201450" cy="1138619"/>
            <a:chOff x="0" y="323561"/>
            <a:chExt cx="12201450" cy="1089215"/>
          </a:xfrm>
        </p:grpSpPr>
        <p:grpSp>
          <p:nvGrpSpPr>
            <p:cNvPr id="5" name="Skupina 11"/>
            <p:cNvGrpSpPr/>
            <p:nvPr/>
          </p:nvGrpSpPr>
          <p:grpSpPr>
            <a:xfrm>
              <a:off x="0" y="323561"/>
              <a:ext cx="12201450" cy="1089215"/>
              <a:chOff x="0" y="152201"/>
              <a:chExt cx="12201450" cy="1089215"/>
            </a:xfrm>
          </p:grpSpPr>
          <p:sp>
            <p:nvSpPr>
              <p:cNvPr id="7" name="Obdélník 3"/>
              <p:cNvSpPr/>
              <p:nvPr/>
            </p:nvSpPr>
            <p:spPr>
              <a:xfrm>
                <a:off x="0" y="161296"/>
                <a:ext cx="12201450" cy="1080120"/>
              </a:xfrm>
              <a:prstGeom prst="rect">
                <a:avLst/>
              </a:prstGeom>
              <a:solidFill>
                <a:srgbClr val="00AD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3600" b="1" dirty="0" smtClean="0"/>
                  <a:t>Lokality, které lze financovat z příspěvku SFDI</a:t>
                </a:r>
                <a:endParaRPr lang="cs-CZ" sz="3600" b="1" dirty="0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10340264" y="152201"/>
                <a:ext cx="1266191" cy="10797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6" name="Obrázek 5" descr="BESI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8590" y="368659"/>
              <a:ext cx="1129537" cy="1008112"/>
            </a:xfrm>
            <a:prstGeom prst="rect">
              <a:avLst/>
            </a:prstGeom>
          </p:spPr>
        </p:pic>
      </p:grpSp>
      <p:sp>
        <p:nvSpPr>
          <p:cNvPr id="9" name="Obdélník 8"/>
          <p:cNvSpPr/>
          <p:nvPr/>
        </p:nvSpPr>
        <p:spPr>
          <a:xfrm>
            <a:off x="0" y="6497960"/>
            <a:ext cx="12192000" cy="360040"/>
          </a:xfrm>
          <a:prstGeom prst="rect">
            <a:avLst/>
          </a:prstGeom>
          <a:solidFill>
            <a:srgbClr val="00A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facebook.com/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twitter.com/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youtube.com/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instagram.com/</a:t>
            </a:r>
            <a:r>
              <a:rPr lang="cs-CZ" b="1" dirty="0" err="1">
                <a:solidFill>
                  <a:schemeClr val="bg1"/>
                </a:solidFill>
              </a:rPr>
              <a:t>ibesip</a:t>
            </a:r>
            <a:r>
              <a:rPr lang="cs-CZ" dirty="0">
                <a:solidFill>
                  <a:schemeClr val="bg1"/>
                </a:solidFill>
              </a:rPr>
              <a:t>          www.</a:t>
            </a:r>
            <a:r>
              <a:rPr lang="cs-CZ" b="1" dirty="0">
                <a:solidFill>
                  <a:schemeClr val="bg1"/>
                </a:solidFill>
              </a:rPr>
              <a:t>ibesip.cz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346074" y="1583770"/>
            <a:ext cx="11414126" cy="5094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3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SFDI (100 mil Kč ročně) </a:t>
            </a:r>
            <a:r>
              <a:rPr lang="cs-CZ" altLang="cs-CZ" sz="3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schválen </a:t>
            </a:r>
            <a:r>
              <a:rPr lang="cs-CZ" altLang="cs-CZ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cs-CZ" sz="3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ýborem SFDI opět </a:t>
            </a:r>
            <a:r>
              <a:rPr lang="cs-CZ" altLang="cs-CZ" sz="3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altLang="cs-CZ" sz="3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cs-CZ" altLang="cs-CZ" sz="30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3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altLang="cs-CZ" sz="3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seznamu </a:t>
            </a:r>
            <a:r>
              <a:rPr lang="cs-CZ" altLang="cs-CZ" sz="3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zůstaly </a:t>
            </a:r>
            <a:r>
              <a:rPr lang="cs-CZ" altLang="cs-CZ" sz="3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lokality z webu </a:t>
            </a:r>
            <a:r>
              <a:rPr lang="cs-CZ" sz="3000" u="sng" dirty="0" smtClean="0">
                <a:hlinkClick r:id="rId4"/>
              </a:rPr>
              <a:t>https</a:t>
            </a:r>
            <a:r>
              <a:rPr lang="cs-CZ" sz="3000" u="sng" dirty="0">
                <a:hlinkClick r:id="rId4"/>
              </a:rPr>
              <a:t>://ibesip.cz/nehodovelokality</a:t>
            </a:r>
            <a:endParaRPr lang="cs-CZ" sz="3000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BESIP </a:t>
            </a:r>
            <a:r>
              <a:rPr lang="cs-CZ" altLang="cs-CZ" sz="3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oslovil </a:t>
            </a:r>
            <a:r>
              <a:rPr lang="cs-CZ" altLang="cs-CZ" sz="3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AKČR kraje, aby navrhly doplnění</a:t>
            </a:r>
            <a:r>
              <a:rPr lang="cs-CZ" altLang="cs-CZ" sz="3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3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altLang="cs-CZ" sz="3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ávrhy lokalit z krajů </a:t>
            </a:r>
            <a:r>
              <a:rPr lang="cs-CZ" altLang="cs-CZ" sz="3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byly zohledněny a jsou nově součástí seznamu lokalit pro příspěvek SFDI</a:t>
            </a:r>
            <a:endParaRPr lang="cs-CZ" altLang="cs-CZ" sz="3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kritériem </a:t>
            </a:r>
            <a:r>
              <a:rPr lang="cs-CZ" altLang="cs-CZ" sz="3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altLang="cs-CZ" sz="3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zažazení</a:t>
            </a:r>
            <a:r>
              <a:rPr lang="cs-CZ" altLang="cs-CZ" sz="3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</a:t>
            </a:r>
            <a:r>
              <a:rPr lang="cs-CZ" altLang="cs-CZ" sz="3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3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nehod 2018-2022, četnost a závažnost a zda jde o opakující se typ nehod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altLang="cs-CZ" sz="3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altLang="cs-CZ" sz="2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5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420</Words>
  <Application>Microsoft Office PowerPoint</Application>
  <PresentationFormat>Širokoúhlá obrazovka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JosefinSans-Bold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Neřold Tomáš Mgr. M.A.</dc:creator>
  <cp:lastModifiedBy>Neřold Tomáš Mgr. M.A.</cp:lastModifiedBy>
  <cp:revision>55</cp:revision>
  <dcterms:created xsi:type="dcterms:W3CDTF">2023-04-08T12:54:02Z</dcterms:created>
  <dcterms:modified xsi:type="dcterms:W3CDTF">2023-05-16T21:52:05Z</dcterms:modified>
</cp:coreProperties>
</file>