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6"/>
  </p:notesMasterIdLst>
  <p:sldIdLst>
    <p:sldId id="349" r:id="rId2"/>
    <p:sldId id="268" r:id="rId3"/>
    <p:sldId id="269" r:id="rId4"/>
    <p:sldId id="261" r:id="rId5"/>
    <p:sldId id="271" r:id="rId6"/>
    <p:sldId id="272" r:id="rId7"/>
    <p:sldId id="305" r:id="rId8"/>
    <p:sldId id="306" r:id="rId9"/>
    <p:sldId id="307" r:id="rId10"/>
    <p:sldId id="310" r:id="rId11"/>
    <p:sldId id="311" r:id="rId12"/>
    <p:sldId id="312" r:id="rId13"/>
    <p:sldId id="313" r:id="rId14"/>
    <p:sldId id="314" r:id="rId15"/>
    <p:sldId id="316" r:id="rId16"/>
    <p:sldId id="299" r:id="rId17"/>
    <p:sldId id="336" r:id="rId18"/>
    <p:sldId id="337" r:id="rId19"/>
    <p:sldId id="338" r:id="rId20"/>
    <p:sldId id="352" r:id="rId21"/>
    <p:sldId id="353" r:id="rId22"/>
    <p:sldId id="354" r:id="rId23"/>
    <p:sldId id="284" r:id="rId24"/>
    <p:sldId id="298" r:id="rId25"/>
    <p:sldId id="302" r:id="rId26"/>
    <p:sldId id="285" r:id="rId27"/>
    <p:sldId id="308" r:id="rId28"/>
    <p:sldId id="295" r:id="rId29"/>
    <p:sldId id="315" r:id="rId30"/>
    <p:sldId id="331" r:id="rId31"/>
    <p:sldId id="350" r:id="rId32"/>
    <p:sldId id="351" r:id="rId33"/>
    <p:sldId id="324" r:id="rId34"/>
    <p:sldId id="256" r:id="rId3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878"/>
    <a:srgbClr val="467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0" autoAdjust="0"/>
    <p:restoredTop sz="94634" autoAdjust="0"/>
  </p:normalViewPr>
  <p:slideViewPr>
    <p:cSldViewPr showGuides="1">
      <p:cViewPr varScale="1">
        <p:scale>
          <a:sx n="78" d="100"/>
          <a:sy n="78" d="100"/>
        </p:scale>
        <p:origin x="1723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20.06.2023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0038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238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816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9546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6672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582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790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67719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81968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7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17135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7513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63909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1725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04911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1184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37507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9333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75854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41935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3865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8511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38587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43423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4525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530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380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916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7067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2106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095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9654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20.06.2023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20.06.2023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20.06.2023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hyperlink" Target="http://www.dopravnikonference.com/" TargetMode="Externa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0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-13692"/>
            <a:ext cx="9144000" cy="6885384"/>
          </a:xfrm>
          <a:prstGeom prst="rect">
            <a:avLst/>
          </a:prstGeom>
          <a:solidFill>
            <a:srgbClr val="46787B"/>
          </a:solidFill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815301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869937"/>
            <a:ext cx="1374826" cy="4017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39552" y="4322317"/>
            <a:ext cx="79928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Zhodnocení vývoje opatření </a:t>
            </a:r>
            <a:b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rizikových místech 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DK 2014 – 2022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 6. 2023, Plzeňský kraj</a:t>
            </a: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RSE Project s.r.o.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54E88EB7-6401-4BBA-A168-F99AD399FC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82" y="2439997"/>
            <a:ext cx="1725542" cy="1230522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0C8702C-114D-4B7C-7E72-4CAFC5AA2B79}"/>
              </a:ext>
            </a:extLst>
          </p:cNvPr>
          <p:cNvSpPr/>
          <p:nvPr/>
        </p:nvSpPr>
        <p:spPr>
          <a:xfrm>
            <a:off x="2627784" y="1628800"/>
            <a:ext cx="720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4" name="Obrázek 23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925756D4-956E-DDD1-091E-63CA043BB3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23" y="116632"/>
            <a:ext cx="3816801" cy="1873026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59CA283-C91E-9D93-9F6F-330C7C799933}"/>
              </a:ext>
            </a:extLst>
          </p:cNvPr>
          <p:cNvSpPr/>
          <p:nvPr/>
        </p:nvSpPr>
        <p:spPr>
          <a:xfrm>
            <a:off x="0" y="548680"/>
            <a:ext cx="5487623" cy="1125839"/>
          </a:xfrm>
          <a:prstGeom prst="rect">
            <a:avLst/>
          </a:prstGeom>
          <a:solidFill>
            <a:srgbClr val="0B5254"/>
          </a:solidFill>
          <a:ln>
            <a:solidFill>
              <a:srgbClr val="0B52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Obrázek 24" descr="Obsah obrázku text&#10;&#10;Popis byl vytvořen automaticky">
            <a:extLst>
              <a:ext uri="{FF2B5EF4-FFF2-40B4-BE49-F238E27FC236}">
                <a16:creationId xmlns:a16="http://schemas.microsoft.com/office/drawing/2014/main" id="{F548F947-4FF0-F725-3E6B-B9F88F046C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7270"/>
            <a:ext cx="3963319" cy="12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3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II/605 u Rozvadova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5AB3F90F-193F-59F9-7FAA-D01B7A2FB8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0" y="1353812"/>
            <a:ext cx="9148237" cy="5530990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01CFF85E-888B-9B27-9671-E069D7A8EF5C}"/>
              </a:ext>
            </a:extLst>
          </p:cNvPr>
          <p:cNvSpPr/>
          <p:nvPr/>
        </p:nvSpPr>
        <p:spPr>
          <a:xfrm>
            <a:off x="2239375" y="2969569"/>
            <a:ext cx="2016224" cy="1512168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II/605 u Rozvadova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1"/>
          <a:stretch/>
        </p:blipFill>
        <p:spPr>
          <a:xfrm>
            <a:off x="1" y="1340767"/>
            <a:ext cx="9152465" cy="5557078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9" y="5549093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Výměnu stávajících DZ Z3 (standartní provedení) za Z3 s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retroreflexním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podkladem, protismyková úprava zdrsnění mikrokoberce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26CN 11LZ po realizaci 2018 – 0CN</a:t>
            </a:r>
          </a:p>
        </p:txBody>
      </p:sp>
    </p:spTree>
    <p:extLst>
      <p:ext uri="{BB962C8B-B14F-4D97-AF65-F5344CB8AC3E}">
        <p14:creationId xmlns:p14="http://schemas.microsoft.com/office/powerpoint/2010/main" val="123925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II/605 u Ejpovic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473B6D27-E5C0-6369-EC38-56C6D80D10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-4168" y="1327010"/>
            <a:ext cx="9148237" cy="5530990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E597EEF1-E0A5-19BE-0D0E-263106C11DF5}"/>
              </a:ext>
            </a:extLst>
          </p:cNvPr>
          <p:cNvSpPr/>
          <p:nvPr/>
        </p:nvSpPr>
        <p:spPr>
          <a:xfrm>
            <a:off x="3527884" y="2576085"/>
            <a:ext cx="2232248" cy="1421879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II/605 u Ejpovic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58"/>
          <a:stretch/>
        </p:blipFill>
        <p:spPr>
          <a:xfrm>
            <a:off x="1" y="1327008"/>
            <a:ext cx="9143999" cy="553099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656690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Provedeno VDZ , instalace směrových sloupků byl položen mikrokoberec s BPU, uvažuje se o snížení rychlosti na 70 km/h.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10 CN 4Ú 2LZ po realizaci 2019 – 1CN </a:t>
            </a:r>
          </a:p>
        </p:txBody>
      </p:sp>
    </p:spTree>
    <p:extLst>
      <p:ext uri="{BB962C8B-B14F-4D97-AF65-F5344CB8AC3E}">
        <p14:creationId xmlns:p14="http://schemas.microsoft.com/office/powerpoint/2010/main" val="270341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I/22 a III/0222a u Koutu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DACBE0F6-30E1-31CC-95D3-8EB2B5E6AC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-4168" y="1327010"/>
            <a:ext cx="9148237" cy="5530990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DA8FA4D2-4A1F-543A-993C-8AA84C4C2199}"/>
              </a:ext>
            </a:extLst>
          </p:cNvPr>
          <p:cNvSpPr/>
          <p:nvPr/>
        </p:nvSpPr>
        <p:spPr>
          <a:xfrm>
            <a:off x="3887108" y="4653136"/>
            <a:ext cx="2485092" cy="1584176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I/22 a III/0222a u Koutu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70"/>
          <a:stretch/>
        </p:blipFill>
        <p:spPr>
          <a:xfrm>
            <a:off x="3" y="1323702"/>
            <a:ext cx="9143997" cy="5534298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53332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Bylo provedeno rozšíření křižovatky o odbočovací pruhy 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nakolmení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křižovatky.</a:t>
            </a:r>
          </a:p>
        </p:txBody>
      </p:sp>
    </p:spTree>
    <p:extLst>
      <p:ext uri="{BB962C8B-B14F-4D97-AF65-F5344CB8AC3E}">
        <p14:creationId xmlns:p14="http://schemas.microsoft.com/office/powerpoint/2010/main" val="34192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Směrové oblouky na I/21 u Plané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21B1C80-2101-3275-1FBC-3302D60A56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0" y="1327010"/>
            <a:ext cx="9148237" cy="5530990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C42A0337-8C1B-2F86-FEE6-C804163D0FDF}"/>
              </a:ext>
            </a:extLst>
          </p:cNvPr>
          <p:cNvSpPr/>
          <p:nvPr/>
        </p:nvSpPr>
        <p:spPr>
          <a:xfrm rot="10800000" flipV="1">
            <a:off x="539552" y="1843850"/>
            <a:ext cx="2053533" cy="137032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Směrové oblouky na I/21 u Plané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1"/>
          <a:stretch/>
        </p:blipFill>
        <p:spPr>
          <a:xfrm>
            <a:off x="3" y="1318809"/>
            <a:ext cx="9143997" cy="554739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4340" y="5973367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Provedená protismyková úprava komunikace, došlo k zahuštění směrových sloupků bylo obnoveno VDZ.</a:t>
            </a:r>
          </a:p>
        </p:txBody>
      </p:sp>
    </p:spTree>
    <p:extLst>
      <p:ext uri="{BB962C8B-B14F-4D97-AF65-F5344CB8AC3E}">
        <p14:creationId xmlns:p14="http://schemas.microsoft.com/office/powerpoint/2010/main" val="405488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- exit 73 Černice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AE419EA3-67A1-0CBC-0D56-F8808AC597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-4168" y="1327010"/>
            <a:ext cx="9148237" cy="5530990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3A1FD52F-CAE6-F458-8E54-CB49BAA7A58C}"/>
              </a:ext>
            </a:extLst>
          </p:cNvPr>
          <p:cNvSpPr/>
          <p:nvPr/>
        </p:nvSpPr>
        <p:spPr>
          <a:xfrm>
            <a:off x="5508104" y="2786712"/>
            <a:ext cx="2088232" cy="1512168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- exit 73 Černice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50"/>
          <a:stretch/>
        </p:blipFill>
        <p:spPr>
          <a:xfrm>
            <a:off x="-4168" y="1327009"/>
            <a:ext cx="9144000" cy="5567607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870123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 zde položen nový mikrokoberec s BPU a došlo ke zvětšení SDZ Z3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36CN 1TZ 3LZ po realizaci 2019 – 4CN 2LZ </a:t>
            </a:r>
          </a:p>
        </p:txBody>
      </p:sp>
    </p:spTree>
    <p:extLst>
      <p:ext uri="{BB962C8B-B14F-4D97-AF65-F5344CB8AC3E}">
        <p14:creationId xmlns:p14="http://schemas.microsoft.com/office/powerpoint/2010/main" val="79250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I/26 v obci Sulkov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E0F33C1-84D8-0CFA-A840-A0B1CC7E15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-4168" y="1327010"/>
            <a:ext cx="9148237" cy="5530990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6553B481-62B1-C0C2-E1AD-600B904C0091}"/>
              </a:ext>
            </a:extLst>
          </p:cNvPr>
          <p:cNvSpPr/>
          <p:nvPr/>
        </p:nvSpPr>
        <p:spPr>
          <a:xfrm>
            <a:off x="2664604" y="2839997"/>
            <a:ext cx="2088232" cy="144016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I/26 v obci Sulkov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C521B9D3-C0F7-453F-A12F-6103D81AB3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3"/>
          <a:stretch/>
        </p:blipFill>
        <p:spPr>
          <a:xfrm>
            <a:off x="-10942" y="1321750"/>
            <a:ext cx="9154942" cy="553624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796171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2020 provedena realizace stavby, došlo k úpravě přechodů pro chodce, vybudování ostrůvků a úpravy BUS zastávek.</a:t>
            </a:r>
          </a:p>
        </p:txBody>
      </p:sp>
    </p:spTree>
    <p:extLst>
      <p:ext uri="{BB962C8B-B14F-4D97-AF65-F5344CB8AC3E}">
        <p14:creationId xmlns:p14="http://schemas.microsoft.com/office/powerpoint/2010/main" val="19764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P687 na silnici I/26 u Babylonu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2" name="Symbol „Zákaz“ 1"/>
          <p:cNvSpPr/>
          <p:nvPr/>
        </p:nvSpPr>
        <p:spPr>
          <a:xfrm>
            <a:off x="13140952" y="3140968"/>
            <a:ext cx="1080120" cy="1080120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A8CAEF7E-78ED-5702-DBC1-E5CC978164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0" y="1327010"/>
            <a:ext cx="9148237" cy="5530990"/>
          </a:xfrm>
          <a:prstGeom prst="rect">
            <a:avLst/>
          </a:prstGeom>
        </p:spPr>
      </p:pic>
      <p:sp>
        <p:nvSpPr>
          <p:cNvPr id="4" name="Šipka: doprava 3">
            <a:extLst>
              <a:ext uri="{FF2B5EF4-FFF2-40B4-BE49-F238E27FC236}">
                <a16:creationId xmlns:a16="http://schemas.microsoft.com/office/drawing/2014/main" id="{3673FA63-875C-576E-0BB5-EA9F816EF1A2}"/>
              </a:ext>
            </a:extLst>
          </p:cNvPr>
          <p:cNvSpPr/>
          <p:nvPr/>
        </p:nvSpPr>
        <p:spPr>
          <a:xfrm>
            <a:off x="395536" y="4581128"/>
            <a:ext cx="2736304" cy="144016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P687 na silnici I/26 u Babylonu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b="8001"/>
          <a:stretch/>
        </p:blipFill>
        <p:spPr>
          <a:xfrm>
            <a:off x="-19256" y="1321128"/>
            <a:ext cx="9163255" cy="5542754"/>
          </a:xfrm>
          <a:prstGeom prst="rect">
            <a:avLst/>
          </a:prstGeom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312F1597-C15B-D78B-D73E-97A380FFB816}"/>
              </a:ext>
            </a:extLst>
          </p:cNvPr>
          <p:cNvSpPr txBox="1"/>
          <p:nvPr/>
        </p:nvSpPr>
        <p:spPr>
          <a:xfrm>
            <a:off x="750506" y="6070312"/>
            <a:ext cx="7154090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2021 – Instalovány závory na přejezdu i přechodu</a:t>
            </a:r>
          </a:p>
        </p:txBody>
      </p:sp>
    </p:spTree>
    <p:extLst>
      <p:ext uri="{BB962C8B-B14F-4D97-AF65-F5344CB8AC3E}">
        <p14:creationId xmlns:p14="http://schemas.microsoft.com/office/powerpoint/2010/main" val="247015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I/26 v obci Sulkov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E0F33C1-84D8-0CFA-A840-A0B1CC7E15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-4168" y="1327010"/>
            <a:ext cx="9148237" cy="5530990"/>
          </a:xfrm>
          <a:prstGeom prst="rect">
            <a:avLst/>
          </a:prstGeom>
        </p:spPr>
      </p:pic>
      <p:sp>
        <p:nvSpPr>
          <p:cNvPr id="3" name="Bublinový popisek: se šipkou dolů 2">
            <a:extLst>
              <a:ext uri="{FF2B5EF4-FFF2-40B4-BE49-F238E27FC236}">
                <a16:creationId xmlns:a16="http://schemas.microsoft.com/office/drawing/2014/main" id="{FA35CC94-424A-47CD-62A2-5373CF38C3E1}"/>
              </a:ext>
            </a:extLst>
          </p:cNvPr>
          <p:cNvSpPr/>
          <p:nvPr/>
        </p:nvSpPr>
        <p:spPr>
          <a:xfrm>
            <a:off x="4535996" y="5423435"/>
            <a:ext cx="2232248" cy="1152128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II/145 u obce Nové Městečko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A3AF5F68-08B5-30E3-7BA0-C780F60487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9" b="12202"/>
          <a:stretch/>
        </p:blipFill>
        <p:spPr>
          <a:xfrm>
            <a:off x="-4168" y="1311067"/>
            <a:ext cx="9144000" cy="5546933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6196080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2020 – Instalována svodidla s ochranou proti podjetí motocyklistou</a:t>
            </a:r>
          </a:p>
        </p:txBody>
      </p:sp>
    </p:spTree>
    <p:extLst>
      <p:ext uri="{BB962C8B-B14F-4D97-AF65-F5344CB8AC3E}">
        <p14:creationId xmlns:p14="http://schemas.microsoft.com/office/powerpoint/2010/main" val="1818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I/26 v obci Sulkov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E0F33C1-84D8-0CFA-A840-A0B1CC7E15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7925" y="1327010"/>
            <a:ext cx="9148237" cy="5530990"/>
          </a:xfrm>
          <a:prstGeom prst="rect">
            <a:avLst/>
          </a:prstGeom>
        </p:spPr>
      </p:pic>
      <p:sp>
        <p:nvSpPr>
          <p:cNvPr id="3" name="Bublinový popisek: se šipkou dolů 2">
            <a:extLst>
              <a:ext uri="{FF2B5EF4-FFF2-40B4-BE49-F238E27FC236}">
                <a16:creationId xmlns:a16="http://schemas.microsoft.com/office/drawing/2014/main" id="{FA35CC94-424A-47CD-62A2-5373CF38C3E1}"/>
              </a:ext>
            </a:extLst>
          </p:cNvPr>
          <p:cNvSpPr/>
          <p:nvPr/>
        </p:nvSpPr>
        <p:spPr>
          <a:xfrm>
            <a:off x="3438288" y="4221088"/>
            <a:ext cx="2232248" cy="1472099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II/191 a II/171 u obce Janovice nad Úhlavou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22712F70-C57E-04B9-8C01-460AF6FC30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7" b="10097"/>
          <a:stretch/>
        </p:blipFill>
        <p:spPr>
          <a:xfrm>
            <a:off x="-7925" y="1340768"/>
            <a:ext cx="9172012" cy="553099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76433" y="6165304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2021 -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Realizace stavby okružní křižovatky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02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I/26 v obci Sulkov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E0F33C1-84D8-0CFA-A840-A0B1CC7E15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7925" y="1327010"/>
            <a:ext cx="9148237" cy="5530990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62CEFEAD-B6BA-CE94-A2AE-FD407DFA2D9C}"/>
              </a:ext>
            </a:extLst>
          </p:cNvPr>
          <p:cNvSpPr/>
          <p:nvPr/>
        </p:nvSpPr>
        <p:spPr>
          <a:xfrm>
            <a:off x="3324224" y="3045699"/>
            <a:ext cx="2160240" cy="165618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I/20 u obce Nezbavětice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6DC00965-8E64-3094-60CA-0FF39B7C80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7" b="10097"/>
          <a:stretch/>
        </p:blipFill>
        <p:spPr>
          <a:xfrm>
            <a:off x="0" y="1324709"/>
            <a:ext cx="9164087" cy="553329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42243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Ověřeny PVV, tyto v pořádku, proveden mikrokoberec, SDZ Z3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74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B65B8C9E-E138-4656-5AEB-0B5F7B4D1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4012697"/>
            <a:ext cx="3807544" cy="263048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E15AFB0-BA59-7DB2-89AF-FA35ACE0F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54" y="3966555"/>
            <a:ext cx="3817763" cy="263048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216024" y="1790474"/>
            <a:ext cx="586814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Celkem představeno na DK 2014 - 2022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362 rizikových míst.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Stav duben 2023: 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realizováno na 176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se připravuje na 137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Neřeší se zatím 49 míst.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4686197" y="1540823"/>
            <a:ext cx="44156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Na místech došlo v minulosti k </a:t>
            </a:r>
            <a:r>
              <a:rPr lang="cs-CZ" sz="2000" b="1" dirty="0">
                <a:solidFill>
                  <a:srgbClr val="FF0000"/>
                </a:solidFill>
              </a:rPr>
              <a:t>7 225 </a:t>
            </a:r>
            <a:r>
              <a:rPr lang="cs-CZ" sz="2000" dirty="0"/>
              <a:t>dopravním nehodám.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Dle údajů CDV v. v. i. činí socioekonomická ztráta z nehodovosti na místech částku</a:t>
            </a:r>
          </a:p>
          <a:p>
            <a:r>
              <a:rPr lang="cs-CZ" sz="2000" b="1" dirty="0">
                <a:solidFill>
                  <a:srgbClr val="C00000"/>
                </a:solidFill>
              </a:rPr>
              <a:t>	12 mld. Kč.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EE48E71-AA99-4115-8537-E986142AEE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" r="3701" b="531"/>
          <a:stretch/>
        </p:blipFill>
        <p:spPr>
          <a:xfrm>
            <a:off x="-1" y="1382774"/>
            <a:ext cx="9144001" cy="549356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46646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míst z DK 2014 – 2022 Česká republika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295636" y="4373028"/>
            <a:ext cx="7272808" cy="156966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mld. Kč</a:t>
            </a:r>
          </a:p>
        </p:txBody>
      </p:sp>
      <p:pic>
        <p:nvPicPr>
          <p:cNvPr id="19" name="Obrázek 18" descr="Obsah obrázku text&#10;&#10;Popis byl vytvořen automaticky">
            <a:extLst>
              <a:ext uri="{FF2B5EF4-FFF2-40B4-BE49-F238E27FC236}">
                <a16:creationId xmlns:a16="http://schemas.microsoft.com/office/drawing/2014/main" id="{6A736E35-DD51-CC0F-F58C-3C728253C8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24124"/>
            <a:ext cx="3815407" cy="123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1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I/26 v obci Sulkov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E0F33C1-84D8-0CFA-A840-A0B1CC7E15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7925" y="1327010"/>
            <a:ext cx="9148237" cy="5530990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62CEFEAD-B6BA-CE94-A2AE-FD407DFA2D9C}"/>
              </a:ext>
            </a:extLst>
          </p:cNvPr>
          <p:cNvSpPr/>
          <p:nvPr/>
        </p:nvSpPr>
        <p:spPr>
          <a:xfrm>
            <a:off x="3203848" y="2557037"/>
            <a:ext cx="2160240" cy="207142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I/20 a III/18047, obec Losiná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4B9B237-FB27-3507-2EE9-A31E84A2C9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" t="10105" b="10105"/>
          <a:stretch/>
        </p:blipFill>
        <p:spPr>
          <a:xfrm>
            <a:off x="0" y="1247839"/>
            <a:ext cx="9156162" cy="561016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42243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Kruhová křižovatka zrealizována, v předčasném užívání od roku 2022, 7/2023 kolaudace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53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I/26 v obci Sulkov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E0F33C1-84D8-0CFA-A840-A0B1CC7E15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7925" y="1327010"/>
            <a:ext cx="9148237" cy="5530990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62CEFEAD-B6BA-CE94-A2AE-FD407DFA2D9C}"/>
              </a:ext>
            </a:extLst>
          </p:cNvPr>
          <p:cNvSpPr/>
          <p:nvPr/>
        </p:nvSpPr>
        <p:spPr>
          <a:xfrm>
            <a:off x="1043608" y="4224762"/>
            <a:ext cx="2160240" cy="207142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na I/22 v Klatovech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4B9B237-FB27-3507-2EE9-A31E84A2C9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r="4077"/>
          <a:stretch/>
        </p:blipFill>
        <p:spPr>
          <a:xfrm>
            <a:off x="-2" y="1266952"/>
            <a:ext cx="9156162" cy="561016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42243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probíhá realizace stavby dokončení 08/2022.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2023 - Hotovo</a:t>
            </a:r>
          </a:p>
        </p:txBody>
      </p:sp>
    </p:spTree>
    <p:extLst>
      <p:ext uri="{BB962C8B-B14F-4D97-AF65-F5344CB8AC3E}">
        <p14:creationId xmlns:p14="http://schemas.microsoft.com/office/powerpoint/2010/main" val="262159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I/26 v obci Sulkov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E0F33C1-84D8-0CFA-A840-A0B1CC7E15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7925" y="1327010"/>
            <a:ext cx="9148237" cy="5530990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62CEFEAD-B6BA-CE94-A2AE-FD407DFA2D9C}"/>
              </a:ext>
            </a:extLst>
          </p:cNvPr>
          <p:cNvSpPr/>
          <p:nvPr/>
        </p:nvSpPr>
        <p:spPr>
          <a:xfrm>
            <a:off x="1043608" y="4224762"/>
            <a:ext cx="2160240" cy="207142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III/19524 u Pařezova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4B9B237-FB27-3507-2EE9-A31E84A2C9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r="4077"/>
          <a:stretch/>
        </p:blipFill>
        <p:spPr>
          <a:xfrm>
            <a:off x="-12162" y="1287424"/>
            <a:ext cx="9156162" cy="561016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42243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2023 - Hotovo</a:t>
            </a:r>
          </a:p>
        </p:txBody>
      </p:sp>
    </p:spTree>
    <p:extLst>
      <p:ext uri="{BB962C8B-B14F-4D97-AF65-F5344CB8AC3E}">
        <p14:creationId xmlns:p14="http://schemas.microsoft.com/office/powerpoint/2010/main" val="790789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7"/>
          <a:stretch/>
        </p:blipFill>
        <p:spPr bwMode="auto">
          <a:xfrm>
            <a:off x="0" y="1360801"/>
            <a:ext cx="9144000" cy="549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r="3042"/>
          <a:stretch/>
        </p:blipFill>
        <p:spPr>
          <a:xfrm>
            <a:off x="-2" y="1406519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silnice I/26 a MK u hraničního přechodu Folmava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 hlavní komunikace ve směrovém oblouku, velká plocha křižovatky, max. dovolená rychlost, neřešené přecházení chodců.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6" y="3839850"/>
            <a:ext cx="8558503" cy="280076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ŘSD zadalo zpracování studie -&gt; předpokládaný termín dokončení je 09/2017 -&gt; poté bude navržen další postup řešení.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ze zpracované studie vyšlo řešení přebudování na OK s prostorem pro přecházení chodců. ŘSD má problémy se získání pozemků pod OK. Starosta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Folmavy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nabídl jednání s vlastníky dotčených pozemků.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Obec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Folmava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blízko k dohodě s vlastníky pozemků. Pokud nebude uzavřena dohoda ŘSD nebude zadávat další stupeň PD.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Obec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Folmava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stále nemá dohodu s vlastníky pozemků.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Chystá se dohoda s vlastníky potřebných pozemků, nedaří se získat pozemky.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2023 - Trvá problém s pozemky</a:t>
            </a:r>
          </a:p>
        </p:txBody>
      </p:sp>
    </p:spTree>
    <p:extLst>
      <p:ext uri="{BB962C8B-B14F-4D97-AF65-F5344CB8AC3E}">
        <p14:creationId xmlns:p14="http://schemas.microsoft.com/office/powerpoint/2010/main" val="338376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r="6598" b="2395"/>
          <a:stretch/>
        </p:blipFill>
        <p:spPr bwMode="auto">
          <a:xfrm>
            <a:off x="0" y="1386487"/>
            <a:ext cx="9143998" cy="54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27384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r="3042"/>
          <a:stretch/>
        </p:blipFill>
        <p:spPr>
          <a:xfrm>
            <a:off x="0" y="1386487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0069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I/20 a III/11747 u obce Klášter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- odbočující vozidlo vlevo z hl. kom. je snadno přehlédnutelné, napojení silnic je v krátkém, ale výrazném svahu.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7" y="3284984"/>
            <a:ext cx="8558503" cy="329320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ŘSD nechalo zpracovat BI.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probíhá zpracování PD DUR, dokončení 2017 -&gt; nová styk. křiž. s odboč. pruhem vlevo, zvětšení pol. oblouku před křiž., snížení nivelety.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došlo k úpravě VDZ a SDZ, byla dosypaná krajnice vozovky. Zpracovává se PD DUR, problémy s výkupem pozemků.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stále jsou problémy s výkupem pozemků, dojde k realizaci úspornější varianty. Možná realizace 2021.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Proběhlo vykoupení pozemků, v měsíci květnu byla dokončena DSP v měsíci srpnu by mohlo do jít žádosti o stavební povolení. Možná realizace stavby v roce 2021.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zažádáno o stavební povolení, realizace se plánuje v roce 2023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realizace v roce 2023, proběhne rekonstrukce křižovatky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Stavba připravena, nejsou alokovány finanční prostředky, realizace 2024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4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r="6598" b="4423"/>
          <a:stretch/>
        </p:blipFill>
        <p:spPr bwMode="auto">
          <a:xfrm>
            <a:off x="-1" y="1338663"/>
            <a:ext cx="9144000" cy="55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r="3042"/>
          <a:stretch/>
        </p:blipFill>
        <p:spPr>
          <a:xfrm>
            <a:off x="-2" y="1392092"/>
            <a:ext cx="9144000" cy="5472607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silnici I/26 u Meclova-Březí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- směrové vedení se změnou okolí komunikace, návaznost směrových oblouků různé orientace na delší úsek v přímé a klesání.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6" y="3653000"/>
            <a:ext cx="8558503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aplikován dvouvrstvý mikrokoberec, provedena obnova VDZ a SDZ „doporučená rychlost“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ŘSD - Zpracování technické studie úpravy směrového oblouku s možností narovnání.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probíhá jednání s vlastníky dotčených pozemku, již v letošním roce bude zadána PD DUR.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V prosinci letošního bude dokončena DUR, stavba by mohla být zahájena v roce 2023.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Podána žádost o ÚR, předpoklad realizace 2023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2022 - Podána žádost o stavební povolení, předpoklad realizace 2024.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Získána všechna povolení, zpracována ZD, výběr zhotovitele a realizace letos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3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42743" t="33289" r="31215" b="6295"/>
          <a:stretch/>
        </p:blipFill>
        <p:spPr>
          <a:xfrm>
            <a:off x="1" y="1350852"/>
            <a:ext cx="9144000" cy="550714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r="3042"/>
          <a:stretch/>
        </p:blipFill>
        <p:spPr>
          <a:xfrm>
            <a:off x="1" y="1415109"/>
            <a:ext cx="9144000" cy="5472607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I/20 a III/183 u obce Losiná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úhel křížení, intenzity a rychlost na hlavní komunikaci, omezený rozhled.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64756" y="4534950"/>
            <a:ext cx="8558503" cy="230832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Došlo k zahuštění směrových sloupků a probíhá jednání o úpravě velkoplošného SDZ  a jeho přemístění.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ŘSD provedla úpravy VDZ a SDZ, dojde k úpravě následující křižovatky se silnicí I/19 a tímto úpravy zasáhnou i do této křižovatky čímž bude provedena úprava omezeného rozhledu této křižovatky.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podána žádost o stavební povolení, připravena PDPS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předpoklad stavební povolení 2022 a realizace stavby 2023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Na podzim zahájení realizace přípravnými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prácemi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dokončení hlavních prací v 2024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0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42961" t="35282" r="30681" b="3669"/>
          <a:stretch/>
        </p:blipFill>
        <p:spPr>
          <a:xfrm>
            <a:off x="-1019" y="1336242"/>
            <a:ext cx="9145017" cy="552175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r="3042"/>
          <a:stretch/>
        </p:blipFill>
        <p:spPr>
          <a:xfrm>
            <a:off x="0" y="1388173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I/27 u města Plasy 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směrové oblouky malého poloměru v klesání, omezená přehlednost průběhu trasy v lese.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237" y="4561886"/>
            <a:ext cx="8558503" cy="206210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2018 - V současné době dokončujeme přípravu přeložky této komunikace, takže by se zde žádné úpravy nemusely odehrávat.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2019 - Přeložka komunikace by se měla zahájit kolem roku 2024, již zde probíhají poslední projednání.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V minulém roce bylo provedeno zdrsnění povrchu vozovky.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DSP v projednávání, realizace 2024-27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Realizace stavby 11/2023 dokončení 10/2027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Zahájení obchvatu Plasy ZS 9/2023 – UP 9/2027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7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0600E8B-9DBD-4C8E-B5B1-59F793D233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0" r="2750" b="6388"/>
          <a:stretch/>
        </p:blipFill>
        <p:spPr>
          <a:xfrm>
            <a:off x="0" y="1398793"/>
            <a:ext cx="9143998" cy="545920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r="3042"/>
          <a:stretch/>
        </p:blipFill>
        <p:spPr>
          <a:xfrm>
            <a:off x="0" y="1385392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I/19 u Štáhlav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92746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Omezená přehlednost křižovatky, úzká vozovka,  lomená přednost.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22341" y="4797487"/>
            <a:ext cx="8558503" cy="15696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ŘSD již ta tento úsek zpracovalo záměr projektu který je již schválen, v současné době probíhá předběžný geotechnický průzkum, který bude dokončen v srpnu letošního roku. 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Zpracovává se DUR celého úseku k I/20, současně probíhá jednání o lokální úpravě křižovatky, problémy s výkupy pozemku.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Komplikace s majetkoprávním vypořádáním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F2D8D23D-5B8E-4C6E-9711-0A02A9BDD7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6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21D2E3D-1A9D-4B8F-8A79-E31F2E5609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0" r="3718" b="8000"/>
          <a:stretch/>
        </p:blipFill>
        <p:spPr>
          <a:xfrm>
            <a:off x="1" y="1385421"/>
            <a:ext cx="9144000" cy="547257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r="3042"/>
          <a:stretch/>
        </p:blipFill>
        <p:spPr>
          <a:xfrm>
            <a:off x="1" y="1385392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II/200 u Čečkovic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92746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Menší poloměr oblouku, vliv povětrnostních podmínek, blízké pevné překážky.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83063" y="5117123"/>
            <a:ext cx="8558503" cy="15696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Zpracovává se PD celého úseku z Boru až na dálniční přivaděč. Provede se rekonstrukce vozovky včetně osazení bezpečnostní prvků.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zpracována PDPS na opravu vozovky, předpoklad realizace v roce 2022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úsek je zpracován, čekáme na obec Čečkovice s PD nových chodníku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Trasa v extravilánu bude realizována, úsek v intravilánu bude realizován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pozdějí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zhotovitel vysoutěžen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4349EC55-7780-4DE4-9B5D-349E6931B3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3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00600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Riziková místa na typech komunikací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4545F6E9-1268-E12E-C1A8-0352F52D8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24124"/>
            <a:ext cx="3815407" cy="123937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6962197-C424-553F-C7B1-ACA981231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638" y="1988840"/>
            <a:ext cx="7700739" cy="442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FF2EFF0-78E3-7BFF-71F2-6096CAFD1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2" r="53937" b="14166"/>
          <a:stretch/>
        </p:blipFill>
        <p:spPr>
          <a:xfrm>
            <a:off x="-2" y="1518241"/>
            <a:ext cx="9135313" cy="533976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r="83"/>
          <a:stretch/>
        </p:blipFill>
        <p:spPr>
          <a:xfrm>
            <a:off x="-8692" y="1725779"/>
            <a:ext cx="9152692" cy="515719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U Seřadiště v Plzni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Průběh hlavní komunikace a šířkové uspořádání zakončení přivaděče, klopení vozovky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64756" y="5517232"/>
            <a:ext cx="8558503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Pravidelně rovnáme city bloky , natíráme barvou. Ulice Jasmínová- Jateční etapa východního okruhu příprava na PD DUR.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Zahájení po roce 2025  </a:t>
            </a:r>
          </a:p>
        </p:txBody>
      </p:sp>
      <p:sp>
        <p:nvSpPr>
          <p:cNvPr id="29" name="TextovéPole 28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Plzeňský kraj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B729DA5-408B-CB92-BB9B-86CF8315B3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D84147A-182A-2E23-43D4-3FC0D5B4BE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0" r="4252" b="11008"/>
          <a:stretch/>
        </p:blipFill>
        <p:spPr>
          <a:xfrm>
            <a:off x="-2" y="1481400"/>
            <a:ext cx="9150476" cy="53766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r="142"/>
          <a:stretch/>
        </p:blipFill>
        <p:spPr>
          <a:xfrm>
            <a:off x="-9416" y="1719463"/>
            <a:ext cx="9150475" cy="5159952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sil. I/22 u Domažlic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Směrový oblouk malého poloměru, omezení výhledu na vnitřní straně oblouku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7" y="6237312"/>
            <a:ext cx="855850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Odtěžen svah na vnitřním straně oblouku, doplněno SDZ, nový obrus, VDZ, projektuje se úprava komunikace, realizace po roce 2025  </a:t>
            </a:r>
          </a:p>
        </p:txBody>
      </p:sp>
      <p:sp>
        <p:nvSpPr>
          <p:cNvPr id="29" name="TextovéPole 28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Plzeňský kraj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85B2F2C8-989E-052C-0512-E81DDCFFC7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8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1245F84-EFCB-9F14-0B3E-5F3E6BA382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80" t="-6895" r="2471" b="16185"/>
          <a:stretch/>
        </p:blipFill>
        <p:spPr>
          <a:xfrm>
            <a:off x="9872" y="1513449"/>
            <a:ext cx="9143997" cy="5344551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r="142"/>
          <a:stretch/>
        </p:blipFill>
        <p:spPr>
          <a:xfrm>
            <a:off x="0" y="1711267"/>
            <a:ext cx="9150475" cy="515995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sil. II/605 v Ejpovicích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Psychologická přednost, výškový průběh větví a umístění na okraji obce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7" y="6237312"/>
            <a:ext cx="8558503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Místo bude řešeno obchvatem  </a:t>
            </a:r>
          </a:p>
        </p:txBody>
      </p:sp>
      <p:sp>
        <p:nvSpPr>
          <p:cNvPr id="29" name="TextovéPole 28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Plzeňský kraj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85B2F2C8-989E-052C-0512-E81DDCFFC7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5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976664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k vývoji opatření na místech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251520" y="1916832"/>
            <a:ext cx="8298308" cy="4527557"/>
          </a:xfrm>
        </p:spPr>
        <p:txBody>
          <a:bodyPr>
            <a:normAutofit/>
          </a:bodyPr>
          <a:lstStyle/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Průběžně zveřejňujeme nově zjištěné informace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     k vývoji opatření na místech na </a:t>
            </a: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webových stránkách</a:t>
            </a:r>
          </a:p>
          <a:p>
            <a:pPr marL="0" indent="0" algn="just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Dopravní konference.</a:t>
            </a:r>
          </a:p>
          <a:p>
            <a:pPr marL="0" indent="0" algn="ctr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www.dopravnikonference.com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Sdělte nám prosím nové informace k RM: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601 367 009 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info@dopravnikoference.cz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stránky: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- vyhledat Dopravní konference s BESIPEM.</a:t>
            </a:r>
          </a:p>
          <a:p>
            <a:pPr marL="0" indent="0" algn="ctr">
              <a:buNone/>
            </a:pPr>
            <a:endParaRPr lang="cs-CZ" sz="2800" b="1" dirty="0"/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</p:txBody>
      </p:sp>
      <p:pic>
        <p:nvPicPr>
          <p:cNvPr id="15" name="Obrázek 14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066B74CE-9ED5-445A-BEBC-72F9A2C7D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613" y="4077072"/>
            <a:ext cx="2234128" cy="267106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/>
          <a:srcRect l="7475" t="9982" r="67325"/>
          <a:stretch/>
        </p:blipFill>
        <p:spPr>
          <a:xfrm>
            <a:off x="6372200" y="1806411"/>
            <a:ext cx="2448272" cy="2237315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45D573CF-F81B-91B9-4862-A38BAC8D5A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24124"/>
            <a:ext cx="3815407" cy="123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4DDB6E66-B01F-7941-AF1D-E8E00ADF5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441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08B5A331-135A-704A-8023-D4942898B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12" y="1155277"/>
            <a:ext cx="8164541" cy="40066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A2C0746-A86D-DE41-A8A5-AD8BDC598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06" y="5685191"/>
            <a:ext cx="537376" cy="47991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80A33C6-E316-A044-9A2E-969EE40E78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83" y="5763330"/>
            <a:ext cx="1374826" cy="40177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166377" y="4197844"/>
            <a:ext cx="6706290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7257276-14FA-42A7-A0CC-73CA7626AA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683520"/>
            <a:ext cx="1487427" cy="481585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A97E0527-704A-4095-82B5-2C2B5B230D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763" y="5148069"/>
            <a:ext cx="1725542" cy="1230522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7CA37A79-B0EC-A5AF-CB9C-F77E9F8AAC3D}"/>
              </a:ext>
            </a:extLst>
          </p:cNvPr>
          <p:cNvSpPr/>
          <p:nvPr/>
        </p:nvSpPr>
        <p:spPr>
          <a:xfrm>
            <a:off x="0" y="620688"/>
            <a:ext cx="5580112" cy="1075435"/>
          </a:xfrm>
          <a:prstGeom prst="rect">
            <a:avLst/>
          </a:prstGeom>
          <a:solidFill>
            <a:srgbClr val="0B5254"/>
          </a:solidFill>
          <a:ln>
            <a:solidFill>
              <a:srgbClr val="0B52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469C26A5-E47C-0F0D-ACBA-58A248808C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96" y="234861"/>
            <a:ext cx="3815407" cy="123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9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vod, elektronika&#10;&#10;Popis byl vytvořen automaticky">
            <a:extLst>
              <a:ext uri="{FF2B5EF4-FFF2-40B4-BE49-F238E27FC236}">
                <a16:creationId xmlns:a16="http://schemas.microsoft.com/office/drawing/2014/main" id="{C12E318B-CD7F-3A46-B8B1-7C5807FC14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8816"/>
          <a:stretch/>
        </p:blipFill>
        <p:spPr>
          <a:xfrm>
            <a:off x="0" y="0"/>
            <a:ext cx="9144000" cy="68927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EE284A2-4839-5442-AFD8-CD992628F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48680"/>
            <a:ext cx="1552571" cy="1523820"/>
          </a:xfrm>
          <a:prstGeom prst="rect">
            <a:avLst/>
          </a:prstGeom>
        </p:spPr>
      </p:pic>
      <p:pic>
        <p:nvPicPr>
          <p:cNvPr id="32" name="Obrázek 31" descr="Obsah obrázku LEGO, hračka&#10;&#10;Popis byl vytvořen automaticky">
            <a:extLst>
              <a:ext uri="{FF2B5EF4-FFF2-40B4-BE49-F238E27FC236}">
                <a16:creationId xmlns:a16="http://schemas.microsoft.com/office/drawing/2014/main" id="{49EFE489-C200-4048-8CEC-6ECB4E63F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2731541"/>
            <a:ext cx="10153128" cy="35167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331640" y="2306840"/>
            <a:ext cx="6706290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roce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byla provedena nebo dokončena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realizace opatření na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lokalitách!</a:t>
            </a:r>
          </a:p>
        </p:txBody>
      </p:sp>
    </p:spTree>
    <p:extLst>
      <p:ext uri="{BB962C8B-B14F-4D97-AF65-F5344CB8AC3E}">
        <p14:creationId xmlns:p14="http://schemas.microsoft.com/office/powerpoint/2010/main" val="177026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475252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Počty rizikových míst v krajích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7614AB61-068E-DF2E-BE57-A8A4518632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24124"/>
            <a:ext cx="3815407" cy="123937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0C37810-B08A-1A7A-E821-ABF52BAA58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063" y="1760451"/>
            <a:ext cx="8297685" cy="4909417"/>
          </a:xfrm>
          <a:prstGeom prst="rect">
            <a:avLst/>
          </a:prstGeom>
        </p:spPr>
      </p:pic>
      <p:sp>
        <p:nvSpPr>
          <p:cNvPr id="12" name="Zaoblený obdélník 11"/>
          <p:cNvSpPr/>
          <p:nvPr/>
        </p:nvSpPr>
        <p:spPr>
          <a:xfrm rot="18918014">
            <a:off x="3019027" y="5874596"/>
            <a:ext cx="1077486" cy="25071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07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II/230 u Chodové Plané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51D6D15-9496-F066-EF5A-D373FA8D0F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-4168" y="1327010"/>
            <a:ext cx="9148237" cy="5530990"/>
          </a:xfrm>
          <a:prstGeom prst="rect">
            <a:avLst/>
          </a:prstGeom>
        </p:spPr>
      </p:pic>
      <p:sp>
        <p:nvSpPr>
          <p:cNvPr id="4" name="Šipka: doleva 3">
            <a:extLst>
              <a:ext uri="{FF2B5EF4-FFF2-40B4-BE49-F238E27FC236}">
                <a16:creationId xmlns:a16="http://schemas.microsoft.com/office/drawing/2014/main" id="{C376FABF-7929-77D0-E29A-D11CDC820D76}"/>
              </a:ext>
            </a:extLst>
          </p:cNvPr>
          <p:cNvSpPr/>
          <p:nvPr/>
        </p:nvSpPr>
        <p:spPr>
          <a:xfrm>
            <a:off x="2735796" y="1544757"/>
            <a:ext cx="2340260" cy="1541011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II/230 u Chodové Plané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9"/>
          <a:stretch/>
        </p:blipFill>
        <p:spPr>
          <a:xfrm>
            <a:off x="-20543" y="1320265"/>
            <a:ext cx="9164541" cy="553773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4340" y="5313243"/>
            <a:ext cx="8211219" cy="132343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Proběhla obnova VDZ, zvýraznily se vodící čáry, doplnilo se SDZ Z3 do oblouků v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retroreflexi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Nejdůležitějším opatřením bylo ale provedení zdrsnění povrchu vozovky.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47CN 2U 27LZ po realizaci 2014 – 12CN 3LZ</a:t>
            </a:r>
          </a:p>
        </p:txBody>
      </p:sp>
    </p:spTree>
    <p:extLst>
      <p:ext uri="{BB962C8B-B14F-4D97-AF65-F5344CB8AC3E}">
        <p14:creationId xmlns:p14="http://schemas.microsoft.com/office/powerpoint/2010/main" val="16991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II/605 u obce Mýto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41E43C3C-12A4-FE52-D6F6-A64BC62185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-4168" y="1327010"/>
            <a:ext cx="9148237" cy="5530990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DC8086B9-9133-E0F5-C470-282BD68EACB1}"/>
              </a:ext>
            </a:extLst>
          </p:cNvPr>
          <p:cNvSpPr/>
          <p:nvPr/>
        </p:nvSpPr>
        <p:spPr>
          <a:xfrm>
            <a:off x="6732240" y="2399974"/>
            <a:ext cx="2016224" cy="1224136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II/605 u obce Mýto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8"/>
          <a:stretch/>
        </p:blipFill>
        <p:spPr>
          <a:xfrm>
            <a:off x="2" y="1322206"/>
            <a:ext cx="9143998" cy="5535794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698839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Provedena SÚS PLZK obnova vodících čar VDZ na II/605 v úseku od hranice Plzeňského kraje po obec Ejpovice včetně tohoto rizikového úseku, zvýrazněno SDZ. </a:t>
            </a:r>
          </a:p>
        </p:txBody>
      </p:sp>
    </p:spTree>
    <p:extLst>
      <p:ext uri="{BB962C8B-B14F-4D97-AF65-F5344CB8AC3E}">
        <p14:creationId xmlns:p14="http://schemas.microsoft.com/office/powerpoint/2010/main" val="7215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Podjezd na silnici I/27 v Klatovech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23848DAA-F9D2-3EB6-466F-4AB3A7AE52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-4168" y="1327010"/>
            <a:ext cx="9148237" cy="5530990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1AD23713-3AE8-8D14-1077-8D26C88764A8}"/>
              </a:ext>
            </a:extLst>
          </p:cNvPr>
          <p:cNvSpPr/>
          <p:nvPr/>
        </p:nvSpPr>
        <p:spPr>
          <a:xfrm>
            <a:off x="5004048" y="4833156"/>
            <a:ext cx="2088232" cy="1368152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Podjezd na silnici I/27 v Klatovech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b="28932"/>
          <a:stretch/>
        </p:blipFill>
        <p:spPr>
          <a:xfrm>
            <a:off x="-5056" y="1324116"/>
            <a:ext cx="9146907" cy="5533884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2787" y="5411811"/>
            <a:ext cx="8211219" cy="132343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Osazení DZ B16 400 m před železničním podjezdem (směr Luby) - zákaz vjezdu vozidel, jejichž výška přesahuje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vyzn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mez 3,70 m, provedeno v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retroreflexi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O tomto omezení bylo informováno i  Národní dopravní informační  centrum. </a:t>
            </a:r>
          </a:p>
        </p:txBody>
      </p:sp>
    </p:spTree>
    <p:extLst>
      <p:ext uri="{BB962C8B-B14F-4D97-AF65-F5344CB8AC3E}">
        <p14:creationId xmlns:p14="http://schemas.microsoft.com/office/powerpoint/2010/main" val="247090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Nájezd na silnici II/605 u Rokycan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10BF334-68E0-3CB9-9D6B-B2F9ECBF29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-4168" y="1327010"/>
            <a:ext cx="9148237" cy="5530990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488D85D3-3421-A1D2-F57A-4857ECE7FF82}"/>
              </a:ext>
            </a:extLst>
          </p:cNvPr>
          <p:cNvSpPr/>
          <p:nvPr/>
        </p:nvSpPr>
        <p:spPr>
          <a:xfrm>
            <a:off x="6045528" y="2555862"/>
            <a:ext cx="2016224" cy="1584176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Nájezd na silnici II/605 u Rokycan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 r="9844" b="31334"/>
          <a:stretch/>
        </p:blipFill>
        <p:spPr>
          <a:xfrm>
            <a:off x="-4168" y="1332029"/>
            <a:ext cx="9144000" cy="553099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53332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Provedena výměna svodidel, protismyková úprava vozovky, obnova VDZ, instalace SDZ doporučené rychlosti.</a:t>
            </a:r>
          </a:p>
        </p:txBody>
      </p:sp>
    </p:spTree>
    <p:extLst>
      <p:ext uri="{BB962C8B-B14F-4D97-AF65-F5344CB8AC3E}">
        <p14:creationId xmlns:p14="http://schemas.microsoft.com/office/powerpoint/2010/main" val="378221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4150</TotalTime>
  <Words>1893</Words>
  <Application>Microsoft Office PowerPoint</Application>
  <PresentationFormat>Předvádění na obrazovce (4:3)</PresentationFormat>
  <Paragraphs>227</Paragraphs>
  <Slides>34</Slides>
  <Notes>33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Martin Kostelenec</cp:lastModifiedBy>
  <cp:revision>262</cp:revision>
  <dcterms:created xsi:type="dcterms:W3CDTF">2017-03-15T09:26:25Z</dcterms:created>
  <dcterms:modified xsi:type="dcterms:W3CDTF">2023-06-20T20:27:22Z</dcterms:modified>
</cp:coreProperties>
</file>