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349" r:id="rId2"/>
    <p:sldId id="268" r:id="rId3"/>
    <p:sldId id="269" r:id="rId4"/>
    <p:sldId id="261" r:id="rId5"/>
    <p:sldId id="271" r:id="rId6"/>
    <p:sldId id="272" r:id="rId7"/>
    <p:sldId id="305" r:id="rId8"/>
    <p:sldId id="306" r:id="rId9"/>
    <p:sldId id="309" r:id="rId10"/>
    <p:sldId id="335" r:id="rId11"/>
    <p:sldId id="336" r:id="rId12"/>
    <p:sldId id="352" r:id="rId13"/>
    <p:sldId id="353" r:id="rId14"/>
    <p:sldId id="354" r:id="rId15"/>
    <p:sldId id="278" r:id="rId16"/>
    <p:sldId id="286" r:id="rId17"/>
    <p:sldId id="289" r:id="rId18"/>
    <p:sldId id="293" r:id="rId19"/>
    <p:sldId id="301" r:id="rId20"/>
    <p:sldId id="304" r:id="rId21"/>
    <p:sldId id="307" r:id="rId22"/>
    <p:sldId id="308" r:id="rId23"/>
    <p:sldId id="334" r:id="rId24"/>
    <p:sldId id="285" r:id="rId25"/>
    <p:sldId id="330" r:id="rId26"/>
    <p:sldId id="350" r:id="rId27"/>
    <p:sldId id="351" r:id="rId28"/>
    <p:sldId id="331" r:id="rId29"/>
    <p:sldId id="324" r:id="rId30"/>
    <p:sldId id="256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34" autoAdjust="0"/>
  </p:normalViewPr>
  <p:slideViewPr>
    <p:cSldViewPr showGuides="1">
      <p:cViewPr varScale="1">
        <p:scale>
          <a:sx n="78" d="100"/>
          <a:sy n="78" d="100"/>
        </p:scale>
        <p:origin x="157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30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429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56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878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899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51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71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17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08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06/2020 další 4 nehody (2T,3L)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329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866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76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696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06/2020 další 4 nehody (2T,3L)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50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666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34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781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2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69937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2022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6. 2023, Jihočeský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2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427984" y="3717032"/>
            <a:ext cx="2736304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A9C1B60-B6C9-4DFC-A8E0-B1936BC729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"/>
          <a:stretch/>
        </p:blipFill>
        <p:spPr>
          <a:xfrm>
            <a:off x="0" y="1340767"/>
            <a:ext cx="9149575" cy="551972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241189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instalace doplnění závor a úprava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zabezp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zařízení.</a:t>
            </a:r>
          </a:p>
        </p:txBody>
      </p:sp>
    </p:spTree>
    <p:extLst>
      <p:ext uri="{BB962C8B-B14F-4D97-AF65-F5344CB8AC3E}">
        <p14:creationId xmlns:p14="http://schemas.microsoft.com/office/powerpoint/2010/main" val="39176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3563888" y="4869160"/>
            <a:ext cx="2088232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II/166 u obce Kájov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9923"/>
          <a:stretch/>
        </p:blipFill>
        <p:spPr>
          <a:xfrm>
            <a:off x="-2" y="1340766"/>
            <a:ext cx="9144000" cy="551723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02394" y="6087728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Stavba realizována narovnání silnice.</a:t>
            </a:r>
          </a:p>
        </p:txBody>
      </p:sp>
    </p:spTree>
    <p:extLst>
      <p:ext uri="{BB962C8B-B14F-4D97-AF65-F5344CB8AC3E}">
        <p14:creationId xmlns:p14="http://schemas.microsoft.com/office/powerpoint/2010/main" val="4856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608003" y="3754525"/>
            <a:ext cx="2088232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III/00354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b="9796"/>
          <a:stretch/>
        </p:blipFill>
        <p:spPr>
          <a:xfrm>
            <a:off x="0" y="1336112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8471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Okružní křižovatka, hotovo. </a:t>
            </a:r>
          </a:p>
        </p:txBody>
      </p:sp>
    </p:spTree>
    <p:extLst>
      <p:ext uri="{BB962C8B-B14F-4D97-AF65-F5344CB8AC3E}">
        <p14:creationId xmlns:p14="http://schemas.microsoft.com/office/powerpoint/2010/main" val="5093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622210" y="3439829"/>
            <a:ext cx="2412270" cy="221073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Pražské tř. v Českých Budějovicích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r="3480"/>
          <a:stretch/>
        </p:blipFill>
        <p:spPr>
          <a:xfrm>
            <a:off x="-2" y="1340767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8471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Hotovo </a:t>
            </a:r>
          </a:p>
        </p:txBody>
      </p:sp>
    </p:spTree>
    <p:extLst>
      <p:ext uri="{BB962C8B-B14F-4D97-AF65-F5344CB8AC3E}">
        <p14:creationId xmlns:p14="http://schemas.microsoft.com/office/powerpoint/2010/main" val="5868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2178128" y="3812957"/>
            <a:ext cx="2412270" cy="164549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I/22 u Drahonic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r="3480"/>
          <a:stretch/>
        </p:blipFill>
        <p:spPr>
          <a:xfrm>
            <a:off x="-2" y="1340767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8471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provedeno BPU ,instalováno SDZ Z3, Opatření zrealizována </a:t>
            </a:r>
          </a:p>
        </p:txBody>
      </p:sp>
    </p:spTree>
    <p:extLst>
      <p:ext uri="{BB962C8B-B14F-4D97-AF65-F5344CB8AC3E}">
        <p14:creationId xmlns:p14="http://schemas.microsoft.com/office/powerpoint/2010/main" val="18627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r="4708"/>
          <a:stretch/>
        </p:blipFill>
        <p:spPr bwMode="auto">
          <a:xfrm>
            <a:off x="0" y="1340767"/>
            <a:ext cx="9144000" cy="55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412321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II/603 a II/146 u Lhotic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křižovatka u výškového oblouku, v lese, úhly napojení větví, autobusová zastávka u křižovatky.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839850"/>
            <a:ext cx="8558503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2015 - SÚS provedla obnovu a doplnění VDZ s vyznačením symbolu SDZ P6 „STOP“ na vozovce na obou vedlejších větvích -&gt; letos další obnova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Křižovatka byla zařazena do "Bílé knihy„ (program výstavby a oprav na krajských silnicích II. a III. třídy) -&gt; zpracovává odbor dopravy Krajského úřadu Jihočeského kraje.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měla by zde být zpracována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zahájení projektové přípravy na OK, která bude řešit i pohyb cyklistů.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příprava PD na OK , možná realizace stavby v roce 2020.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Dokončená PD předpoklad realizace stavby OK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Letos podání žádosti o stavební povolení, realizace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letos realizováno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215" r="5918" b="-215"/>
          <a:stretch/>
        </p:blipFill>
        <p:spPr bwMode="auto">
          <a:xfrm>
            <a:off x="1" y="1352572"/>
            <a:ext cx="9143997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1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Libějovic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rovné úseky s jedním směrovým obloukem, na vnitřní straně oblouku vzrostlý les, existence odpočívky, reklamní zařízení upozorňující na občerstvení, změna rychlosti vozidel z důvodu blízkého žel. přejezdu, rozhraní lesního porostu a polí, nervozita řidičů plynoucí z nemožnosti předjetí.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3839850"/>
            <a:ext cx="8558503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Odpočívka nebyla zatím zrušena (Policie zatím požaduje nerušit – chybí místa pro parkování). Úprava DZ -&gt; zákaz předjíždění, ve směru od Písku zákaz odbočení vlevo na odpočívku, přikázaný směr výjezdu na Písek.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byla zpracována studie silnice I/20 na počet jízdních pruhů 2+1. V rámci této studie dojde pravděpodobně ke zrušení odpočívky.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ŘSD bude provedena přeložka celé komunikace I/20 v tomto úsek a tímto bude odpočívka zrušena. Časový horizont zatím není znám.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připravuje PD na rozšíření komunikace na 2+1 v úseku Písek-Pištín, akce je rozdělena na 4 úseky, předpoklad realizace stavby 2022-2025.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Připravuje se dokumentace pro územní řízení.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Nadále probíhá příprava, realizace po roce 2025</a:t>
            </a:r>
          </a:p>
        </p:txBody>
      </p:sp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1" y="1373466"/>
            <a:ext cx="9143999" cy="54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1" y="1398618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I/20 u Semic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silnice I/20 v křižovatce v oblouku, nedostatečné rozhledové poměry na křižovatce, absence levých odbočovacích jízdních, dochází k namrzání vozovky silnice I/20 v blízkosti mostu.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3276823"/>
            <a:ext cx="8558503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zpracování PD -&gt;  ke stavební úpravě - odtěžení část zářezu pro zlepšení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poměrů, zřízení odbočovacích pruhů.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prosinec, realizace stavby - odbočovací pruhy z obou směrů, položení nového povrchu vozovky včetně DZ, odtěžení svahu, posunuta protihluková stěna.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PČR je nutná instalace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proměnlivého dopravního značení upozorňující na namrzání vozovky.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byla zadána PD na umístění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 letošním roce bude vypsáno výběr. řízení na dodavatele. Realizace v roce 2019 nebo 2020.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 Křižovatka je součástí realizace rozšíření komunikace na 2+1 v úseku Písek-Pištín, křižovatka bude přestavěna na MUK.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přestavěno v rámci stavby  Písek-Protivín, připravuje se podání žádosti o ÚR. Zahájení se předpokládá po roce 2025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2"/>
          <a:stretch/>
        </p:blipFill>
        <p:spPr bwMode="auto">
          <a:xfrm>
            <a:off x="0" y="1363627"/>
            <a:ext cx="9144000" cy="54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" y="138657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II/122, Nová Hospoda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absence přídatných jízdních pruhů, připojení vedl. větví provedeno s mírným odsazením a umělým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nakolmením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pevné překážky v blízkosti komunikace, překážky v rozhledu, reklamní zařízení, sjezdy na sousední pozemky s kolmými čely propustků.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4005064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na silnici I/20 nechalo zpracovat studii na rozšíření komunikace na počet pruhů 2+1. V rámci této studie bude řešena i tato křižovatka. Zatím není známo konkrétní řešení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křižovatka je ve studii na systém 2+1 řešena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nakolmením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vedlejších větví na hlavní komunikaci přidáním odbočovacích pruhů.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ŘSD přidání odbočovacích pruhů není možné.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provedena úprava VDZ a silnice je součástí PD na rozšíření 2+1, realizace 2022 až 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Připravuje se dokumentace pro územní řízení.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Dokončena PD pro ÚR, realizace po roce 2025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53" r="9436" b="3888"/>
          <a:stretch/>
        </p:blipFill>
        <p:spPr bwMode="auto">
          <a:xfrm>
            <a:off x="0" y="1355171"/>
            <a:ext cx="9143998" cy="550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1984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I/34 u Horního Žďáru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Oblouky stejného smyslu malých poloměrů s mezi přímými úseky, vliv povětrnostních podmínek, návaznost přímého úseku.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4365104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ŘSD zpracovává studii místa, z které by měly vzejít dvě varianty řešení.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možné zadání projektové dokumentace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Byla vybrána delší varianta řešení, momentálně jsou zde problémy s pozemky, které se v současné době řeší.  Zpracovává se PD a již v roce 2021 je možná realizace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 Snížená rychlost na 60 km/h , SDZ Z3, zpracovává se PD, problém s pozemky.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Složitá majetkoprávní příprava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65B8C9E-E138-4656-5AEB-0B5F7B4D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12697"/>
            <a:ext cx="3807544" cy="2630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15AFB0-BA59-7DB2-89AF-FA35ACE0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4" y="3966555"/>
            <a:ext cx="3817763" cy="26304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16024" y="1790474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2014 - 2022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362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duben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176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49 míst.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7 225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12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3701" b="531"/>
          <a:stretch/>
        </p:blipFill>
        <p:spPr>
          <a:xfrm>
            <a:off x="-1" y="1382774"/>
            <a:ext cx="9144001" cy="54935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2022 Česká republika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295636" y="4373028"/>
            <a:ext cx="7272808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mld. Kč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6A736E35-DD51-CC0F-F58C-3C728253C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28854" r="30312" b="9808"/>
          <a:stretch/>
        </p:blipFill>
        <p:spPr>
          <a:xfrm>
            <a:off x="-1" y="1352572"/>
            <a:ext cx="9144001" cy="55054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1218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I/4 u Nišovic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výškové a směrové změny, omezená přehlednost průběhu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4873389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ŘSD- V letošním roce jsme již chtěli tuto komunikaci opravovat, připravuje se zde již projektová dokumentace na celý tento úsek.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byla zpracována PD na úpravu komunikace, došlo k připomínkování od dotčených obcí, probíhá jednání na další úpravě PD.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roce 2022 došlo obnově živičného krytu,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bude provedena BPU.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chybí provedení BPU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45A650-D0D4-42FD-8BDA-B3C8A02D1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2750" b="6540"/>
          <a:stretch/>
        </p:blipFill>
        <p:spPr>
          <a:xfrm>
            <a:off x="-2" y="1407681"/>
            <a:ext cx="9144002" cy="5450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401573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I/20 u Protivína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rychlost na hl. komunikaci.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53476" y="5733256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Křižovatka je součástí PD na rozšíření komunikace na 2+1 v úseku Písek-Pištín, akce je rozdělena na 4 úseky, předpoklad realizace stavby 2022-2025.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2/2023 dokončen koncept DSP, realizace se předpokládá po roce 2025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072658C-9061-4D74-A64F-7282FAA08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E3593-5A60-4176-95FD-C4961C404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5026" b="11008"/>
          <a:stretch/>
        </p:blipFill>
        <p:spPr>
          <a:xfrm>
            <a:off x="-2" y="1397589"/>
            <a:ext cx="9143998" cy="54722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4" y="1397210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II/163 u Jenína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Menší poloměr oblouků, překvapivý prvek trasy, překážky podél komunikace.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07725" y="55172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Proběhlo obnovení povrchu, došlo k doplnění směrových sloupků a doplnění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Proběhne narovnání úseku připravuje se PD.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Zpracování PD zatím nebylo zadáno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F5CB91B-D27B-43C8-8F23-B313944F9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58985"/>
            <a:ext cx="1168860" cy="1147215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628784" y="2841503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0FBDC0E-82C4-409C-226C-0806715EB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r="53937" b="8320"/>
          <a:stretch/>
        </p:blipFill>
        <p:spPr>
          <a:xfrm>
            <a:off x="0" y="1325114"/>
            <a:ext cx="9144000" cy="55165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57737"/>
            <a:ext cx="9150099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866" y="1409002"/>
            <a:ext cx="9150099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281344"/>
            <a:ext cx="9150099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II/141 u Prachatic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trasy, vliv klimatických podmínek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8" y="5728900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Byla provedena bezpečnostní inspekce, na základě byla zpracovaná PD stoupacích pruhů.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Beze změny, uvažuje se o doplnění směrových značek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2204848" y="4725144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C7A45765-DAC4-1950-6AE8-3D32FC1DA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631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31876" r="31100" b="8711"/>
          <a:stretch/>
        </p:blipFill>
        <p:spPr>
          <a:xfrm>
            <a:off x="-2" y="1363626"/>
            <a:ext cx="9144002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3228"/>
          <a:stretch/>
        </p:blipFill>
        <p:spPr>
          <a:xfrm>
            <a:off x="-2616" y="1409215"/>
            <a:ext cx="9144000" cy="549437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Varšavské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delší přechod na páteřní komunikaci, pohyby vozidel z různých směrů.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633080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1C7F81-8D30-465C-9AAE-8D0591AFD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3" y="1970841"/>
            <a:ext cx="8352922" cy="46985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59DCA2-C57B-1C65-0A83-B74CD0124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3" y="1930771"/>
            <a:ext cx="8382319" cy="4715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0" y="1368915"/>
            <a:ext cx="9144000" cy="5486416"/>
            <a:chOff x="0" y="1368915"/>
            <a:chExt cx="9144000" cy="548641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5"/>
            <a:stretch/>
          </p:blipFill>
          <p:spPr>
            <a:xfrm>
              <a:off x="0" y="1368915"/>
              <a:ext cx="9144000" cy="5486416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1880" y="3772547"/>
              <a:ext cx="310684" cy="306000"/>
            </a:xfrm>
            <a:prstGeom prst="rect">
              <a:avLst/>
            </a:prstGeom>
          </p:spPr>
        </p:pic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39481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II/159 u obce Tálín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pevné překážky na vnější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633080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6838D01-E2C7-DD7E-D405-7753B1FA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761" b="13244"/>
          <a:stretch/>
        </p:blipFill>
        <p:spPr>
          <a:xfrm>
            <a:off x="0" y="1540823"/>
            <a:ext cx="9144000" cy="53171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" y="1409215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I/23 u Horního Bolíkova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633080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EDECB9D-69B3-3F15-1964-5A9DAD404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538" b="13188"/>
          <a:stretch/>
        </p:blipFill>
        <p:spPr>
          <a:xfrm>
            <a:off x="-4420" y="1605348"/>
            <a:ext cx="9148419" cy="52526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211" y="138673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III/1469 u Libína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omezení rozhledů stromy.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633080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5870219-3172-7157-DC61-604D3839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r="53937" b="9132"/>
          <a:stretch/>
        </p:blipFill>
        <p:spPr>
          <a:xfrm>
            <a:off x="-2" y="1405738"/>
            <a:ext cx="9143998" cy="545226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10105"/>
          <a:stretch/>
        </p:blipFill>
        <p:spPr>
          <a:xfrm>
            <a:off x="0" y="1425073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II/145 u obce Vítějovice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Rychlost na hl. komunikaci, intenzity na větvích křižovatky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517232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Zadána dokumentace pro společné povolení na okružní křižovatku termín 2024.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Příprava okružní křižovatky neprobíhá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2204848" y="4725144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8E5CFCC-867A-6814-9380-201CC9440FB8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F7E197-AB12-25A5-BD6C-4E31AA6B5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info@dopravnikoference.cz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62197-C424-553F-C7B1-ACA98123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8" y="1988840"/>
            <a:ext cx="7700739" cy="44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257276-14FA-42A7-A0CC-73CA7626AA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83520"/>
            <a:ext cx="1487427" cy="48158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C37810-B08A-1A7A-E821-ABF52BAA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88" y="1771352"/>
            <a:ext cx="8297685" cy="4909417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3596609" y="5932365"/>
            <a:ext cx="1077486" cy="2477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 u Nažidel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CC6968-4977-18A6-2EFC-3AC2BEB8FB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4" name="Bublinový popisek: se šipkou dolů 3">
            <a:extLst>
              <a:ext uri="{FF2B5EF4-FFF2-40B4-BE49-F238E27FC236}">
                <a16:creationId xmlns:a16="http://schemas.microsoft.com/office/drawing/2014/main" id="{5BC72DE7-37B4-856A-1F42-7452BA55E3E9}"/>
              </a:ext>
            </a:extLst>
          </p:cNvPr>
          <p:cNvSpPr/>
          <p:nvPr/>
        </p:nvSpPr>
        <p:spPr>
          <a:xfrm>
            <a:off x="3059832" y="5445224"/>
            <a:ext cx="2304256" cy="976173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 u Nažidel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4"/>
          <a:stretch/>
        </p:blipFill>
        <p:spPr>
          <a:xfrm>
            <a:off x="0" y="1323113"/>
            <a:ext cx="9151151" cy="556227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560624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Zajištění a zpevnění svahů, rozšíření krajnice, osazení nového záchytného systému, změna sklonu a překlopení oblouku (plynulý a jednosměrný sklon), nový povrch komunikace. 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ulic Pekárenská a Jírovcova v Č. Budějovicích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A457A6A-3D34-8136-D16F-D77C348CC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7150" y="1345422"/>
            <a:ext cx="9136850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5FB1B9E4-9D8E-3A79-E3EB-40E7F968C47C}"/>
              </a:ext>
            </a:extLst>
          </p:cNvPr>
          <p:cNvSpPr/>
          <p:nvPr/>
        </p:nvSpPr>
        <p:spPr>
          <a:xfrm>
            <a:off x="4427984" y="4005064"/>
            <a:ext cx="3312368" cy="144016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ulic Pekárenská a Jírovcova v Č. Budějovicích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7"/>
          <a:stretch/>
        </p:blipFill>
        <p:spPr>
          <a:xfrm>
            <a:off x="-7150" y="1321174"/>
            <a:ext cx="9151150" cy="553682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9965" y="596554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přestavba na světelně řízenou křižovatku.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24CN 1TZ 22LZ po realizaci 2019 3 CN 2LZ</a:t>
            </a:r>
          </a:p>
        </p:txBody>
      </p:sp>
    </p:spTree>
    <p:extLst>
      <p:ext uri="{BB962C8B-B14F-4D97-AF65-F5344CB8AC3E}">
        <p14:creationId xmlns:p14="http://schemas.microsoft.com/office/powerpoint/2010/main" val="39900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 I/3 u obce Chotoviny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243DA68-33B9-1E51-AAC5-5DD349608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2" name="Bublinový popisek: se šipkou nahoru 1">
            <a:extLst>
              <a:ext uri="{FF2B5EF4-FFF2-40B4-BE49-F238E27FC236}">
                <a16:creationId xmlns:a16="http://schemas.microsoft.com/office/drawing/2014/main" id="{2054A80E-4550-3888-9D96-5DB26CCB4158}"/>
              </a:ext>
            </a:extLst>
          </p:cNvPr>
          <p:cNvSpPr/>
          <p:nvPr/>
        </p:nvSpPr>
        <p:spPr>
          <a:xfrm>
            <a:off x="3931078" y="1772164"/>
            <a:ext cx="2304256" cy="1152128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 I/3 u obce Chotoviny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0"/>
          <a:stretch/>
        </p:blipFill>
        <p:spPr>
          <a:xfrm>
            <a:off x="-13278" y="1340766"/>
            <a:ext cx="9157277" cy="551723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5504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úprava křižovatky pomocí VDZ a SDZ a také 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baliset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9CN 8LZ po realizaci 2019 – 1CN 1LZ </a:t>
            </a:r>
          </a:p>
        </p:txBody>
      </p:sp>
    </p:spTree>
    <p:extLst>
      <p:ext uri="{BB962C8B-B14F-4D97-AF65-F5344CB8AC3E}">
        <p14:creationId xmlns:p14="http://schemas.microsoft.com/office/powerpoint/2010/main" val="27806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II/157, Borovany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E652261-AEA7-8971-DEAC-89F9BA6FC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A0560848-D74C-6095-04F2-9B42F8006BA3}"/>
              </a:ext>
            </a:extLst>
          </p:cNvPr>
          <p:cNvSpPr/>
          <p:nvPr/>
        </p:nvSpPr>
        <p:spPr>
          <a:xfrm>
            <a:off x="5148064" y="4555752"/>
            <a:ext cx="2016224" cy="153173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II/157, Borovany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31DE5D9-4BF7-4CED-B8B0-6E18D0B7D7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-613" r="971" b="613"/>
          <a:stretch/>
        </p:blipFill>
        <p:spPr>
          <a:xfrm>
            <a:off x="-7147" y="1294464"/>
            <a:ext cx="9151147" cy="556353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82891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instalace BPÚ v červené provedení, došlo napojení svodidel na mostní konstrukci.</a:t>
            </a:r>
          </a:p>
        </p:txBody>
      </p:sp>
    </p:spTree>
    <p:extLst>
      <p:ext uri="{BB962C8B-B14F-4D97-AF65-F5344CB8AC3E}">
        <p14:creationId xmlns:p14="http://schemas.microsoft.com/office/powerpoint/2010/main" val="73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3215</TotalTime>
  <Words>1774</Words>
  <Application>Microsoft Office PowerPoint</Application>
  <PresentationFormat>Předvádění na obrazovce (4:3)</PresentationFormat>
  <Paragraphs>211</Paragraphs>
  <Slides>30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249</cp:revision>
  <dcterms:created xsi:type="dcterms:W3CDTF">2017-03-15T09:26:25Z</dcterms:created>
  <dcterms:modified xsi:type="dcterms:W3CDTF">2023-06-21T21:12:17Z</dcterms:modified>
</cp:coreProperties>
</file>