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4"/>
  </p:sldMasterIdLst>
  <p:sldIdLst>
    <p:sldId id="256" r:id="rId5"/>
    <p:sldId id="259" r:id="rId6"/>
    <p:sldId id="260" r:id="rId7"/>
    <p:sldId id="266" r:id="rId8"/>
    <p:sldId id="267" r:id="rId9"/>
    <p:sldId id="268" r:id="rId10"/>
    <p:sldId id="262" r:id="rId11"/>
    <p:sldId id="264" r:id="rId12"/>
    <p:sldId id="263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B5C"/>
    <a:srgbClr val="98C04D"/>
    <a:srgbClr val="FF7E79"/>
    <a:srgbClr val="D88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452F24-EF22-3E4D-9F3F-C9E16D7259B9}" v="2" dt="2022-04-14T12:14:35.2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072"/>
    <p:restoredTop sz="96327"/>
  </p:normalViewPr>
  <p:slideViewPr>
    <p:cSldViewPr snapToGrid="0" snapToObjects="1">
      <p:cViewPr varScale="1">
        <p:scale>
          <a:sx n="121" d="100"/>
          <a:sy n="121" d="100"/>
        </p:scale>
        <p:origin x="9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5C89-2E28-4777-95B0-BA7EECAE3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9928" y="987552"/>
            <a:ext cx="8385048" cy="308152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52321-4D71-4DA8-BD2C-DC22FC152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5506" y="4480561"/>
            <a:ext cx="5993892" cy="1166495"/>
          </a:xfrm>
        </p:spPr>
        <p:txBody>
          <a:bodyPr>
            <a:normAutofit/>
          </a:bodyPr>
          <a:lstStyle>
            <a:lvl1pPr marL="0" indent="0" algn="ctr">
              <a:buNone/>
              <a:defRPr sz="1400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9F2E6-1ECC-4081-8EBF-C80C6C94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3FA67-CD72-4503-BA25-FEC880107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1E369ECB-B664-AC47-9925-94FEF1A61B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7917" y="6242004"/>
            <a:ext cx="1423438" cy="54179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70CB6CD-6C11-2043-9BB6-DF46B8470E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3084" y="6241509"/>
            <a:ext cx="1859722" cy="50612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40520C5-A57B-2B48-A9A5-683AF46BEB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773632" y="6333249"/>
            <a:ext cx="1764285" cy="41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84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3CBE-1EA9-4E8B-A281-C50B792E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EB1A0-A59D-4CB9-BABB-C6BF1D2E9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6265B-940D-433C-AD76-2D6A4244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9/13/22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AB98E-314F-45C4-9A64-AD3FAE051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49F32-B214-4A0C-8669-7FE4BA445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76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E4A6D-DAA1-4551-A093-3C36C1C8C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5FDA9-71CD-4B86-B291-BEBA43D8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9F5B1-B635-4479-A426-B1D40665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9/13/22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33098-8769-47C3-80B2-C2942F98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A9297-65D4-45BE-BE6C-5531FC6A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151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A523-EF01-4656-9D54-347E984F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9/13/22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4444B-9FC3-414D-8EA0-15AB806D5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445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F79BA-620F-4443-807B-BE44F36F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709738"/>
            <a:ext cx="9430811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9A625-6442-4047-B545-433C44512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4589463"/>
            <a:ext cx="943081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EAA30-3B1A-4BEA-9835-33D20724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9/13/22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6440-3149-446F-8105-485333B1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FEDB1-D604-4E10-B334-5DB30349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843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E563-D552-439E-8DF5-45062D87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6873-2DD5-456E-A3A9-FE408419E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1825625"/>
            <a:ext cx="468405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6B04C-FB9E-4A9E-8892-4B5B70289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2" y="1825625"/>
            <a:ext cx="4684058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2F0B4-0E86-473E-BC42-78D856A0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9/13/22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B9537-F43C-4042-B165-A00358F9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9F52F-61F2-4FEE-8989-2FB40019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685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32E5C-0B2D-4DB5-95F6-3C2C825DF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89993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F1C53-3F27-42E6-BE80-1DF579857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872132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CC6CB-F028-4322-B54F-571203106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510632"/>
            <a:ext cx="4872133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D2CD7-554E-4EAA-BAF6-86ABB7E81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89809" y="1681163"/>
            <a:ext cx="4849909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2A2D6-379C-4D26-90AC-9F2F46DCE7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89810" y="2505075"/>
            <a:ext cx="4872134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A0E4F3-8A65-4788-AE96-1FB2060F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9/13/22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22DA4-5EE1-440C-ADDE-D7B4F77B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C291E-B8EF-4ED7-A04A-23426C22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424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CB818-E8D0-497B-9A7E-4F281D0DB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82B9D-CD58-4C05-8A78-CB6E0E9D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9/13/22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E60CD-D6F3-40A7-BB8B-FEC8E315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2B832-C4FE-4F88-85EA-DDC16A82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336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5B2FC-801A-44A4-96BF-26A9E8B2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9/13/22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127F04-7E7E-485C-8B30-6B89E5A6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33C81-AA74-4BCE-AA9E-56E5791D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305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D3CB-0541-46AD-B35E-0E0A1375E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8EFDE-1D7D-46B8-AB55-A3C02EDD1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5652153" cy="5403850"/>
          </a:xfrm>
        </p:spPr>
        <p:txBody>
          <a:bodyPr/>
          <a:lstStyle>
            <a:lvl1pPr>
              <a:defRPr sz="3200"/>
            </a:lvl1pPr>
            <a:lvl2pPr>
              <a:defRPr sz="2800" b="1"/>
            </a:lvl2pPr>
            <a:lvl3pPr>
              <a:defRPr sz="2400" b="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1D2F5-DB36-4943-8A14-96AFC4883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C07D4-6597-444C-9EFD-62021AE7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9/13/22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D0D2C-70E8-4A24-9727-BEAF10B1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9E0F6-7216-48A1-8BCA-770C6DE3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80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CBEBD-5F1A-4111-A7F2-1CE82C9A6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517FB-4008-4F68-B193-482971BA7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06C5F-0885-458F-9B21-47E60171B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86F2E-B752-4D78-8DC4-C96A1A00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9/13/22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37751-8BB8-4224-870A-A2953E76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2CE94-BD7E-44B3-9B5E-67D4BD31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6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AFD227-869A-489C-A9B5-3F0498DF3C0C}"/>
              </a:ext>
            </a:extLst>
          </p:cNvPr>
          <p:cNvGrpSpPr/>
          <p:nvPr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05E913-A9D9-4639-B104-1F07A4AF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0"/>
            <a:ext cx="96340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40CEB-B6D7-46E6-9843-515342140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1874520"/>
            <a:ext cx="96340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AC8B5-8DFB-4920-8580-54824C831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3736" y="6382512"/>
            <a:ext cx="28459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B5898F52-2787-4BA2-BBBC-9395E9F86D50}" type="datetimeFigureOut">
              <a:rPr lang="en-US" smtClean="0"/>
              <a:pPr/>
              <a:t>9/13/22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E2D5D-B616-4048-9CB8-4D316BBDB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54871" y="2093199"/>
            <a:ext cx="4157472" cy="416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322F0-8F3D-4AC5-9873-24666D0E0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919" y="6382512"/>
            <a:ext cx="5009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32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8" r:id="rId6"/>
    <p:sldLayoutId id="2147483693" r:id="rId7"/>
    <p:sldLayoutId id="2147483694" r:id="rId8"/>
    <p:sldLayoutId id="2147483695" r:id="rId9"/>
    <p:sldLayoutId id="2147483697" r:id="rId10"/>
    <p:sldLayoutId id="2147483696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3439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hyperlink" Target="mailto:jan.chalas@datafriends.cz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616A82B-4290-46E7-BF7E-9119EFAF9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A866E10-9C24-9448-8026-67E7E6145B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15018" y="891222"/>
            <a:ext cx="4790129" cy="1062771"/>
          </a:xfrm>
        </p:spPr>
        <p:txBody>
          <a:bodyPr>
            <a:noAutofit/>
          </a:bodyPr>
          <a:lstStyle/>
          <a:p>
            <a:r>
              <a:rPr lang="cs-CZ" sz="3200" b="1" dirty="0">
                <a:solidFill>
                  <a:srgbClr val="98C04D"/>
                </a:solidFill>
              </a:rPr>
              <a:t>Představení portálu nehod </a:t>
            </a:r>
          </a:p>
          <a:p>
            <a:r>
              <a:rPr lang="cs-CZ" sz="3200" b="1" dirty="0">
                <a:solidFill>
                  <a:srgbClr val="98C04D"/>
                </a:solidFill>
              </a:rPr>
              <a:t>-</a:t>
            </a:r>
          </a:p>
          <a:p>
            <a:r>
              <a:rPr lang="cs-CZ" sz="3200" b="1" dirty="0" err="1">
                <a:solidFill>
                  <a:srgbClr val="98C04D"/>
                </a:solidFill>
              </a:rPr>
              <a:t>DOPRAVní</a:t>
            </a:r>
            <a:endParaRPr lang="cs-CZ" sz="3200" b="1" dirty="0">
              <a:solidFill>
                <a:srgbClr val="98C04D"/>
              </a:solidFill>
            </a:endParaRPr>
          </a:p>
          <a:p>
            <a:r>
              <a:rPr lang="cs-CZ" sz="3200" b="1" dirty="0">
                <a:solidFill>
                  <a:srgbClr val="98C04D"/>
                </a:solidFill>
              </a:rPr>
              <a:t>Konference</a:t>
            </a:r>
          </a:p>
          <a:p>
            <a:r>
              <a:rPr lang="cs-CZ" sz="3200" b="1" dirty="0">
                <a:solidFill>
                  <a:srgbClr val="98C04D"/>
                </a:solidFill>
              </a:rPr>
              <a:t>2022 </a:t>
            </a:r>
          </a:p>
        </p:txBody>
      </p:sp>
      <p:pic>
        <p:nvPicPr>
          <p:cNvPr id="4" name="Obrázek 3" descr="Obsah obrázku podepsat, červená, doprava&#10;&#10;Popis byl vytvořen automaticky">
            <a:extLst>
              <a:ext uri="{FF2B5EF4-FFF2-40B4-BE49-F238E27FC236}">
                <a16:creationId xmlns:a16="http://schemas.microsoft.com/office/drawing/2014/main" id="{02500E17-E803-E342-AB50-7FC89902B0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824"/>
          <a:stretch/>
        </p:blipFill>
        <p:spPr>
          <a:xfrm>
            <a:off x="20" y="-1"/>
            <a:ext cx="691509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868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FD6121C3-67B0-3B45-B993-3F8780883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2297" y="403074"/>
            <a:ext cx="2772209" cy="754462"/>
          </a:xfrm>
          <a:prstGeom prst="rect">
            <a:avLst/>
          </a:prstGeom>
        </p:spPr>
      </p:pic>
      <p:pic>
        <p:nvPicPr>
          <p:cNvPr id="3" name="Picture 2" descr="Statistica.pro – Datová analytika pro správné rozhodování">
            <a:extLst>
              <a:ext uri="{FF2B5EF4-FFF2-40B4-BE49-F238E27FC236}">
                <a16:creationId xmlns:a16="http://schemas.microsoft.com/office/drawing/2014/main" id="{BEF0B713-5A07-0741-ADA5-E9FFD8E90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595" y="320999"/>
            <a:ext cx="1961664" cy="85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Šrafovaná šipka vpravo 7">
            <a:extLst>
              <a:ext uri="{FF2B5EF4-FFF2-40B4-BE49-F238E27FC236}">
                <a16:creationId xmlns:a16="http://schemas.microsoft.com/office/drawing/2014/main" id="{05708526-1DF0-8F4D-93AE-A0FC4F4B7524}"/>
              </a:ext>
            </a:extLst>
          </p:cNvPr>
          <p:cNvSpPr/>
          <p:nvPr/>
        </p:nvSpPr>
        <p:spPr>
          <a:xfrm>
            <a:off x="5189218" y="562289"/>
            <a:ext cx="683120" cy="371319"/>
          </a:xfrm>
          <a:prstGeom prst="stripedRightArrow">
            <a:avLst/>
          </a:prstGeom>
          <a:solidFill>
            <a:srgbClr val="98C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A231E4AA-E1BF-0D1E-A20A-D32AF69C3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8386" y="1008156"/>
            <a:ext cx="9375227" cy="515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51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291F67AA-FBBF-7349-A44B-6FAC2B815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55" y="103207"/>
            <a:ext cx="5091348" cy="34021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Obrázek 11" descr="Obsah obrázku text&#10;&#10;Popis byl vytvořen automaticky">
            <a:extLst>
              <a:ext uri="{FF2B5EF4-FFF2-40B4-BE49-F238E27FC236}">
                <a16:creationId xmlns:a16="http://schemas.microsoft.com/office/drawing/2014/main" id="{6CA9197F-415F-724E-BB08-3C8DA8B1C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180" y="1695564"/>
            <a:ext cx="5511800" cy="3619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500A92B1-70C0-9F4D-B8AA-C4FF3DD3B4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32" b="25520"/>
          <a:stretch/>
        </p:blipFill>
        <p:spPr>
          <a:xfrm>
            <a:off x="2335553" y="3476477"/>
            <a:ext cx="5511800" cy="2762025"/>
          </a:xfrm>
          <a:prstGeom prst="rect">
            <a:avLst/>
          </a:prstGeom>
        </p:spPr>
      </p:pic>
      <p:sp>
        <p:nvSpPr>
          <p:cNvPr id="15" name="Nadpis 1">
            <a:extLst>
              <a:ext uri="{FF2B5EF4-FFF2-40B4-BE49-F238E27FC236}">
                <a16:creationId xmlns:a16="http://schemas.microsoft.com/office/drawing/2014/main" id="{4781E6F5-F617-D14B-84FC-B993708F08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5121" y="304985"/>
            <a:ext cx="8088596" cy="754462"/>
          </a:xfrm>
        </p:spPr>
        <p:txBody>
          <a:bodyPr>
            <a:noAutofit/>
          </a:bodyPr>
          <a:lstStyle/>
          <a:p>
            <a:pPr algn="l"/>
            <a:br>
              <a:rPr lang="cs-CZ" sz="2400" dirty="0">
                <a:solidFill>
                  <a:srgbClr val="98C04D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cs-CZ" sz="2400" dirty="0">
                <a:solidFill>
                  <a:srgbClr val="98C04D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- zkoumání citlivých témat</a:t>
            </a:r>
          </a:p>
        </p:txBody>
      </p:sp>
      <p:sp>
        <p:nvSpPr>
          <p:cNvPr id="16" name="Nadpis 1">
            <a:extLst>
              <a:ext uri="{FF2B5EF4-FFF2-40B4-BE49-F238E27FC236}">
                <a16:creationId xmlns:a16="http://schemas.microsoft.com/office/drawing/2014/main" id="{1EE3F7F9-52A4-FF46-8D4F-DF86621049CA}"/>
              </a:ext>
            </a:extLst>
          </p:cNvPr>
          <p:cNvSpPr txBox="1">
            <a:spLocks/>
          </p:cNvSpPr>
          <p:nvPr/>
        </p:nvSpPr>
        <p:spPr>
          <a:xfrm>
            <a:off x="7159487" y="1988695"/>
            <a:ext cx="8088596" cy="7544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br>
              <a:rPr lang="cs-CZ" sz="2400" dirty="0">
                <a:solidFill>
                  <a:srgbClr val="98C04D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cs-CZ" sz="2400" dirty="0">
                <a:solidFill>
                  <a:srgbClr val="98C04D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- analýza rizikových míst</a:t>
            </a:r>
          </a:p>
        </p:txBody>
      </p:sp>
      <p:sp>
        <p:nvSpPr>
          <p:cNvPr id="17" name="Nadpis 1">
            <a:extLst>
              <a:ext uri="{FF2B5EF4-FFF2-40B4-BE49-F238E27FC236}">
                <a16:creationId xmlns:a16="http://schemas.microsoft.com/office/drawing/2014/main" id="{7BC319EC-626C-464F-9686-CB66854DFF39}"/>
              </a:ext>
            </a:extLst>
          </p:cNvPr>
          <p:cNvSpPr txBox="1">
            <a:spLocks/>
          </p:cNvSpPr>
          <p:nvPr/>
        </p:nvSpPr>
        <p:spPr>
          <a:xfrm>
            <a:off x="8147702" y="4317537"/>
            <a:ext cx="8088596" cy="7544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br>
              <a:rPr lang="cs-CZ" sz="2400" dirty="0">
                <a:solidFill>
                  <a:srgbClr val="98C04D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cs-CZ" sz="2400" dirty="0">
                <a:solidFill>
                  <a:srgbClr val="98C04D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- unikátní data </a:t>
            </a:r>
          </a:p>
          <a:p>
            <a:pPr algn="l"/>
            <a:r>
              <a:rPr lang="cs-CZ" sz="2400" dirty="0">
                <a:solidFill>
                  <a:srgbClr val="98C04D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pro odbornou veřejnost</a:t>
            </a:r>
          </a:p>
        </p:txBody>
      </p:sp>
    </p:spTree>
    <p:extLst>
      <p:ext uri="{BB962C8B-B14F-4D97-AF65-F5344CB8AC3E}">
        <p14:creationId xmlns:p14="http://schemas.microsoft.com/office/powerpoint/2010/main" val="1778397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FF325754-A994-B046-DE24-1F62A50BB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66" y="462466"/>
            <a:ext cx="11105451" cy="5747395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DAC1F77E-24BD-5E2A-51C8-58709E2E2627}"/>
              </a:ext>
            </a:extLst>
          </p:cNvPr>
          <p:cNvSpPr txBox="1"/>
          <p:nvPr/>
        </p:nvSpPr>
        <p:spPr>
          <a:xfrm>
            <a:off x="4117109" y="93134"/>
            <a:ext cx="35960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1800" dirty="0">
                <a:solidFill>
                  <a:srgbClr val="0070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Analýza témat: Střety se zvěří </a:t>
            </a:r>
          </a:p>
        </p:txBody>
      </p:sp>
    </p:spTree>
    <p:extLst>
      <p:ext uri="{BB962C8B-B14F-4D97-AF65-F5344CB8AC3E}">
        <p14:creationId xmlns:p14="http://schemas.microsoft.com/office/powerpoint/2010/main" val="961172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stůl&#10;&#10;Popis byl vytvořen automaticky">
            <a:extLst>
              <a:ext uri="{FF2B5EF4-FFF2-40B4-BE49-F238E27FC236}">
                <a16:creationId xmlns:a16="http://schemas.microsoft.com/office/drawing/2014/main" id="{B3A53346-50C3-06CF-3C5A-39F8ABAC0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66" y="457118"/>
            <a:ext cx="11523135" cy="580668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D17B227-4874-E645-3EED-3D4A39D3F1DF}"/>
              </a:ext>
            </a:extLst>
          </p:cNvPr>
          <p:cNvSpPr txBox="1"/>
          <p:nvPr/>
        </p:nvSpPr>
        <p:spPr>
          <a:xfrm>
            <a:off x="4117109" y="93134"/>
            <a:ext cx="35960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1800" dirty="0">
                <a:solidFill>
                  <a:srgbClr val="0070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Analýza témat: Střety se zvěří </a:t>
            </a:r>
          </a:p>
        </p:txBody>
      </p:sp>
    </p:spTree>
    <p:extLst>
      <p:ext uri="{BB962C8B-B14F-4D97-AF65-F5344CB8AC3E}">
        <p14:creationId xmlns:p14="http://schemas.microsoft.com/office/powerpoint/2010/main" val="1410401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ovéPole 17">
            <a:extLst>
              <a:ext uri="{FF2B5EF4-FFF2-40B4-BE49-F238E27FC236}">
                <a16:creationId xmlns:a16="http://schemas.microsoft.com/office/drawing/2014/main" id="{DAC1F77E-24BD-5E2A-51C8-58709E2E2627}"/>
              </a:ext>
            </a:extLst>
          </p:cNvPr>
          <p:cNvSpPr txBox="1"/>
          <p:nvPr/>
        </p:nvSpPr>
        <p:spPr>
          <a:xfrm>
            <a:off x="4117109" y="93134"/>
            <a:ext cx="35960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1800" dirty="0">
                <a:solidFill>
                  <a:srgbClr val="0070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Analýza témat: Střety se zvěří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237DA33-AAB3-C791-2745-D185B1302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9908" y="529920"/>
            <a:ext cx="4495923" cy="612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51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6D7E2688-C8B7-37F4-3EE9-E0C139699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97" y="784372"/>
            <a:ext cx="11749790" cy="5289255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A5EB6B81-01E1-2534-0ACF-7C8DAF29CF84}"/>
              </a:ext>
            </a:extLst>
          </p:cNvPr>
          <p:cNvSpPr txBox="1"/>
          <p:nvPr/>
        </p:nvSpPr>
        <p:spPr>
          <a:xfrm>
            <a:off x="2220555" y="201331"/>
            <a:ext cx="77508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1800" dirty="0">
                <a:solidFill>
                  <a:srgbClr val="0070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PŘÍKLAD DOBRÉ PRAXE – Analýza rizikového místa pro obec Kolovraty</a:t>
            </a:r>
          </a:p>
        </p:txBody>
      </p:sp>
    </p:spTree>
    <p:extLst>
      <p:ext uri="{BB962C8B-B14F-4D97-AF65-F5344CB8AC3E}">
        <p14:creationId xmlns:p14="http://schemas.microsoft.com/office/powerpoint/2010/main" val="1671702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Nadpis 1">
            <a:extLst>
              <a:ext uri="{FF2B5EF4-FFF2-40B4-BE49-F238E27FC236}">
                <a16:creationId xmlns:a16="http://schemas.microsoft.com/office/drawing/2014/main" id="{960F6A18-8980-F04D-8B83-CB7C55E407F9}"/>
              </a:ext>
            </a:extLst>
          </p:cNvPr>
          <p:cNvSpPr txBox="1">
            <a:spLocks/>
          </p:cNvSpPr>
          <p:nvPr/>
        </p:nvSpPr>
        <p:spPr>
          <a:xfrm>
            <a:off x="6731622" y="83070"/>
            <a:ext cx="4490685" cy="23584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Tx/>
              <a:buChar char="-"/>
            </a:pPr>
            <a:r>
              <a:rPr lang="cs-CZ" sz="1800" dirty="0">
                <a:solidFill>
                  <a:srgbClr val="0070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Srovnání s dalšími nebezpečnými místy</a:t>
            </a:r>
          </a:p>
          <a:p>
            <a:pPr marL="342900" indent="-342900" algn="l">
              <a:buFontTx/>
              <a:buChar char="-"/>
            </a:pPr>
            <a:endParaRPr lang="cs-CZ" sz="1800" dirty="0">
              <a:solidFill>
                <a:srgbClr val="0070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342900" indent="-342900" algn="l">
              <a:buFontTx/>
              <a:buChar char="-"/>
            </a:pPr>
            <a:r>
              <a:rPr lang="cs-CZ" sz="1800" dirty="0">
                <a:solidFill>
                  <a:srgbClr val="0070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Lze doplnit o data z pojišťoven</a:t>
            </a:r>
          </a:p>
          <a:p>
            <a:pPr marL="342900" indent="-342900" algn="l">
              <a:buFontTx/>
              <a:buChar char="-"/>
            </a:pPr>
            <a:endParaRPr lang="cs-CZ" sz="1800" dirty="0">
              <a:solidFill>
                <a:srgbClr val="0070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342900" indent="-342900" algn="l">
              <a:buFontTx/>
              <a:buChar char="-"/>
            </a:pPr>
            <a:r>
              <a:rPr lang="cs-CZ" sz="1800" dirty="0">
                <a:solidFill>
                  <a:srgbClr val="0070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Vytvořit trendy zpětně za 10 let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92E20E0-390F-A406-5D9E-D926827E0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17" y="489470"/>
            <a:ext cx="6387043" cy="293953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DFA11FE-6B3B-E590-B937-B10A95E89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6243" y="2847872"/>
            <a:ext cx="3673915" cy="3316243"/>
          </a:xfrm>
          <a:prstGeom prst="rect">
            <a:avLst/>
          </a:prstGeom>
        </p:spPr>
      </p:pic>
      <p:sp>
        <p:nvSpPr>
          <p:cNvPr id="14" name="Nadpis 1">
            <a:extLst>
              <a:ext uri="{FF2B5EF4-FFF2-40B4-BE49-F238E27FC236}">
                <a16:creationId xmlns:a16="http://schemas.microsoft.com/office/drawing/2014/main" id="{CACD6050-3723-4050-D83D-F59A189F622E}"/>
              </a:ext>
            </a:extLst>
          </p:cNvPr>
          <p:cNvSpPr txBox="1">
            <a:spLocks/>
          </p:cNvSpPr>
          <p:nvPr/>
        </p:nvSpPr>
        <p:spPr>
          <a:xfrm>
            <a:off x="788023" y="3429000"/>
            <a:ext cx="4490685" cy="23584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1800" dirty="0">
              <a:solidFill>
                <a:srgbClr val="0070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342900" indent="-342900" algn="l">
              <a:buFontTx/>
              <a:buChar char="-"/>
            </a:pPr>
            <a:r>
              <a:rPr lang="cs-CZ" sz="1800" dirty="0">
                <a:solidFill>
                  <a:srgbClr val="0070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Doplňující podklady pro další posouzení</a:t>
            </a:r>
          </a:p>
          <a:p>
            <a:pPr marL="342900" indent="-342900" algn="l">
              <a:buFontTx/>
              <a:buChar char="-"/>
            </a:pPr>
            <a:endParaRPr lang="cs-CZ" sz="1800" dirty="0">
              <a:solidFill>
                <a:srgbClr val="0070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342900" indent="-342900" algn="l">
              <a:buFontTx/>
              <a:buChar char="-"/>
            </a:pPr>
            <a:r>
              <a:rPr lang="cs-CZ" sz="1800" dirty="0">
                <a:solidFill>
                  <a:srgbClr val="0070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Podpoření záměru k rekonstrukci / opatření</a:t>
            </a:r>
          </a:p>
          <a:p>
            <a:pPr marL="342900" indent="-342900" algn="l">
              <a:buFontTx/>
              <a:buChar char="-"/>
            </a:pPr>
            <a:endParaRPr lang="cs-CZ" sz="1800" dirty="0">
              <a:solidFill>
                <a:srgbClr val="0070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342900" indent="-342900" algn="l">
              <a:buFontTx/>
              <a:buChar char="-"/>
            </a:pPr>
            <a:r>
              <a:rPr lang="cs-CZ" sz="1800" dirty="0">
                <a:solidFill>
                  <a:srgbClr val="0070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Usnadnění rozhodování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34824341-89EB-511F-B459-46A6AED62E00}"/>
              </a:ext>
            </a:extLst>
          </p:cNvPr>
          <p:cNvSpPr txBox="1"/>
          <p:nvPr/>
        </p:nvSpPr>
        <p:spPr>
          <a:xfrm>
            <a:off x="2042755" y="83070"/>
            <a:ext cx="77508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1800" dirty="0">
                <a:solidFill>
                  <a:srgbClr val="0070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PŘÍKLAD DOBRÉ PRAXE – Analýza rizikového místa pro obec Kolovraty</a:t>
            </a:r>
          </a:p>
        </p:txBody>
      </p:sp>
    </p:spTree>
    <p:extLst>
      <p:ext uri="{BB962C8B-B14F-4D97-AF65-F5344CB8AC3E}">
        <p14:creationId xmlns:p14="http://schemas.microsoft.com/office/powerpoint/2010/main" val="1495464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616A82B-4290-46E7-BF7E-9119EFAF9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A866E10-9C24-9448-8026-67E7E6145B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31636" y="2125541"/>
            <a:ext cx="4790129" cy="1062771"/>
          </a:xfrm>
        </p:spPr>
        <p:txBody>
          <a:bodyPr>
            <a:noAutofit/>
          </a:bodyPr>
          <a:lstStyle/>
          <a:p>
            <a:r>
              <a:rPr lang="cs-CZ" sz="3200" b="1" dirty="0">
                <a:solidFill>
                  <a:srgbClr val="98C04D"/>
                </a:solidFill>
              </a:rPr>
              <a:t>Děkuji za pozornost</a:t>
            </a:r>
          </a:p>
        </p:txBody>
      </p:sp>
      <p:pic>
        <p:nvPicPr>
          <p:cNvPr id="4" name="Obrázek 3" descr="Obsah obrázku podepsat, červená, doprava&#10;&#10;Popis byl vytvořen automaticky">
            <a:extLst>
              <a:ext uri="{FF2B5EF4-FFF2-40B4-BE49-F238E27FC236}">
                <a16:creationId xmlns:a16="http://schemas.microsoft.com/office/drawing/2014/main" id="{02500E17-E803-E342-AB50-7FC89902B0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824"/>
          <a:stretch/>
        </p:blipFill>
        <p:spPr>
          <a:xfrm>
            <a:off x="20" y="-1"/>
            <a:ext cx="6915093" cy="685800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0BCE68-F34B-2B46-9D08-388DB40C1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636" y="531385"/>
            <a:ext cx="4524831" cy="1062771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9D963402-751F-AC47-895F-689611715A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66185" y="4346420"/>
            <a:ext cx="3908720" cy="1062771"/>
          </a:xfrm>
        </p:spPr>
        <p:txBody>
          <a:bodyPr>
            <a:noAutofit/>
          </a:bodyPr>
          <a:lstStyle/>
          <a:p>
            <a:pPr algn="l"/>
            <a:r>
              <a:rPr lang="cs-CZ" sz="2000" dirty="0">
                <a:solidFill>
                  <a:srgbClr val="98C04D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4"/>
              </a:rPr>
              <a:t>David.tkac@datafriends.cz</a:t>
            </a:r>
            <a:br>
              <a:rPr lang="cs-CZ" sz="2000" dirty="0">
                <a:solidFill>
                  <a:srgbClr val="98C04D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cs-CZ" sz="2000" dirty="0">
                <a:solidFill>
                  <a:srgbClr val="98C04D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tel. + 420 739 569 987</a:t>
            </a:r>
            <a:br>
              <a:rPr lang="cs-CZ" sz="2000" dirty="0">
                <a:solidFill>
                  <a:srgbClr val="98C04D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endParaRPr lang="cs-CZ" sz="2000" dirty="0">
              <a:solidFill>
                <a:srgbClr val="98C04D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8" name="Grafický objekt 7" descr="Muž se souvislou výplní">
            <a:extLst>
              <a:ext uri="{FF2B5EF4-FFF2-40B4-BE49-F238E27FC236}">
                <a16:creationId xmlns:a16="http://schemas.microsoft.com/office/drawing/2014/main" id="{F2F58E17-B79E-F54B-88A2-80C2F22A5F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86776" y="434642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88267"/>
      </p:ext>
    </p:extLst>
  </p:cSld>
  <p:clrMapOvr>
    <a:masterClrMapping/>
  </p:clrMapOvr>
</p:sld>
</file>

<file path=ppt/theme/theme1.xml><?xml version="1.0" encoding="utf-8"?>
<a:theme xmlns:a="http://schemas.openxmlformats.org/drawingml/2006/main" name="BohemianVTI">
  <a:themeElements>
    <a:clrScheme name="Boho">
      <a:dk1>
        <a:sysClr val="windowText" lastClr="000000"/>
      </a:dk1>
      <a:lt1>
        <a:sysClr val="window" lastClr="FFFFFF"/>
      </a:lt1>
      <a:dk2>
        <a:srgbClr val="323232"/>
      </a:dk2>
      <a:lt2>
        <a:srgbClr val="F4F1EF"/>
      </a:lt2>
      <a:accent1>
        <a:srgbClr val="8F4F58"/>
      </a:accent1>
      <a:accent2>
        <a:srgbClr val="D09182"/>
      </a:accent2>
      <a:accent3>
        <a:srgbClr val="C7A085"/>
      </a:accent3>
      <a:accent4>
        <a:srgbClr val="ADA085"/>
      </a:accent4>
      <a:accent5>
        <a:srgbClr val="5F787F"/>
      </a:accent5>
      <a:accent6>
        <a:srgbClr val="5A6768"/>
      </a:accent6>
      <a:hlink>
        <a:srgbClr val="A25872"/>
      </a:hlink>
      <a:folHlink>
        <a:srgbClr val="667A7E"/>
      </a:folHlink>
    </a:clrScheme>
    <a:fontScheme name="modern love avenir">
      <a:majorFont>
        <a:latin typeface="Modern Love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hemianVTI" id="{B5E50611-F7C7-47BC-81A6-BE9493DF8677}" vid="{7A26D0DD-A1A5-444B-B0FB-E7DB9E2D047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020CF6E7520B14FA7EE5860A98A138F" ma:contentTypeVersion="13" ma:contentTypeDescription="Vytvoří nový dokument" ma:contentTypeScope="" ma:versionID="a05a4f97b9f59b0adf4ba08f999ab263">
  <xsd:schema xmlns:xsd="http://www.w3.org/2001/XMLSchema" xmlns:xs="http://www.w3.org/2001/XMLSchema" xmlns:p="http://schemas.microsoft.com/office/2006/metadata/properties" xmlns:ns2="7cf1ea87-791e-427a-bd77-45982ff38339" xmlns:ns3="36b61a7a-37b3-4d4b-b9e5-bb0b07ef8494" targetNamespace="http://schemas.microsoft.com/office/2006/metadata/properties" ma:root="true" ma:fieldsID="8852df0aec50a2d6e297e95a45105f05" ns2:_="" ns3:_="">
    <xsd:import namespace="7cf1ea87-791e-427a-bd77-45982ff38339"/>
    <xsd:import namespace="36b61a7a-37b3-4d4b-b9e5-bb0b07ef84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f1ea87-791e-427a-bd77-45982ff383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b61a7a-37b3-4d4b-b9e5-bb0b07ef8494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EC8A6E6-FF93-45D6-B639-CF693382A0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cf1ea87-791e-427a-bd77-45982ff38339"/>
    <ds:schemaRef ds:uri="36b61a7a-37b3-4d4b-b9e5-bb0b07ef84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C4AFAE8-DB2D-47E0-9514-B32BB7E4434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F3C9C57-71AC-4F82-85ED-75FBC647E930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40508</TotalTime>
  <Words>111</Words>
  <Application>Microsoft Macintosh PowerPoint</Application>
  <PresentationFormat>Widescreen</PresentationFormat>
  <Paragraphs>27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Avenir Next LT Pro</vt:lpstr>
      <vt:lpstr>Futura Medium</vt:lpstr>
      <vt:lpstr>Modern Love</vt:lpstr>
      <vt:lpstr>BohemianVTI</vt:lpstr>
      <vt:lpstr>PowerPoint Presentation</vt:lpstr>
      <vt:lpstr>PowerPoint Presentation</vt:lpstr>
      <vt:lpstr> - zkoumání citlivých témat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David.tkac@datafriends.cz tel. + 420 739 569 987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 Chalas</dc:creator>
  <cp:lastModifiedBy>David Tkáč</cp:lastModifiedBy>
  <cp:revision>29</cp:revision>
  <dcterms:created xsi:type="dcterms:W3CDTF">2021-07-01T10:16:01Z</dcterms:created>
  <dcterms:modified xsi:type="dcterms:W3CDTF">2022-09-13T05:41:16Z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0x010100D020CF6E7520B14FA7EE5860A98A138F</vt:lpwstr>
  </property>
</Properties>
</file>