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265" r:id="rId2"/>
    <p:sldId id="257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58" r:id="rId14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514" autoAdjust="0"/>
  </p:normalViewPr>
  <p:slideViewPr>
    <p:cSldViewPr showGuides="1">
      <p:cViewPr varScale="1">
        <p:scale>
          <a:sx n="94" d="100"/>
          <a:sy n="94" d="100"/>
        </p:scale>
        <p:origin x="-109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5.10.2022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01/2017 celkem 6 nehod (šetřených PČR) + 5 </a:t>
            </a:r>
            <a:r>
              <a:rPr lang="cs-CZ" sz="1200" dirty="0" err="1" smtClean="0"/>
              <a:t>EuroF</a:t>
            </a:r>
            <a:endParaRPr lang="cs-CZ" sz="1200" dirty="0" smtClean="0"/>
          </a:p>
          <a:p>
            <a:r>
              <a:rPr lang="cs-CZ" sz="1200" dirty="0" smtClean="0"/>
              <a:t>Následky: 9 osob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 Srážka s voz. 10x (8L), srážka s PP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</a:t>
            </a:r>
            <a:r>
              <a:rPr lang="cs-CZ" sz="1200" dirty="0" err="1" smtClean="0"/>
              <a:t>Bezp</a:t>
            </a:r>
            <a:r>
              <a:rPr lang="cs-CZ" sz="1200" dirty="0" smtClean="0"/>
              <a:t>. </a:t>
            </a:r>
            <a:r>
              <a:rPr lang="cs-CZ" sz="1200" dirty="0" err="1" smtClean="0"/>
              <a:t>vzd</a:t>
            </a:r>
            <a:r>
              <a:rPr lang="cs-CZ" sz="1200" dirty="0" smtClean="0"/>
              <a:t>. 4x (1L),Proti příkazu DZ 3x (1L), odboč. vlevo 2x (5L)</a:t>
            </a:r>
          </a:p>
          <a:p>
            <a:r>
              <a:rPr lang="cs-CZ" sz="1200" dirty="0" smtClean="0"/>
              <a:t>Ve dne </a:t>
            </a:r>
            <a:r>
              <a:rPr lang="cs-CZ" sz="1200" dirty="0" err="1" smtClean="0"/>
              <a:t>nezhorš</a:t>
            </a:r>
            <a:r>
              <a:rPr lang="cs-CZ" sz="1200" dirty="0" smtClean="0"/>
              <a:t>.:  6x (9L); za sucha 6x (9L); </a:t>
            </a:r>
            <a:br>
              <a:rPr lang="cs-CZ" sz="1200" dirty="0" smtClean="0"/>
            </a:br>
            <a:r>
              <a:rPr lang="cs-CZ" sz="1200" dirty="0" smtClean="0"/>
              <a:t>2021-22:  4x (6L)	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>
                <a:solidFill>
                  <a:schemeClr val="tx1"/>
                </a:solidFill>
              </a:rPr>
              <a:t/>
            </a:r>
            <a:br>
              <a:rPr lang="cs-CZ" sz="1200" dirty="0" smtClean="0">
                <a:solidFill>
                  <a:schemeClr val="tx1"/>
                </a:solidFill>
              </a:rPr>
            </a:br>
            <a:r>
              <a:rPr lang="cs-CZ" sz="1200" dirty="0" smtClean="0">
                <a:solidFill>
                  <a:schemeClr val="tx1"/>
                </a:solidFill>
              </a:rPr>
              <a:t>Rychlost vozidel na hlavní komunikaci, nevymezené plochy podél hl. komunikace</a:t>
            </a:r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17 mil Kč</a:t>
            </a:r>
          </a:p>
          <a:p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baseline="0" dirty="0" smtClean="0"/>
              <a:t>Snížení rychlosti (70), úprava značení V2 -&gt; V1,V3</a:t>
            </a:r>
          </a:p>
          <a:p>
            <a:r>
              <a:rPr lang="pl-PL" i="1" baseline="0" dirty="0" smtClean="0"/>
              <a:t>Rozšíření a vytvoření levého odbočení</a:t>
            </a:r>
          </a:p>
          <a:p>
            <a:r>
              <a:rPr lang="pl-PL" i="1" baseline="0" dirty="0" smtClean="0"/>
              <a:t>Konkrétní vymezení dopravních ploch</a:t>
            </a:r>
          </a:p>
          <a:p>
            <a:endParaRPr lang="pl-PL" i="1" baseline="0" dirty="0" smtClean="0"/>
          </a:p>
          <a:p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baseline="0" dirty="0" smtClean="0"/>
              <a:t>Snížení rychlosti (70), úprava značení V2 -&gt; V1,V3</a:t>
            </a:r>
          </a:p>
          <a:p>
            <a:r>
              <a:rPr lang="pl-PL" i="1" baseline="0" dirty="0" smtClean="0"/>
              <a:t>Rozšíření a vytvoření levého odbočení</a:t>
            </a:r>
          </a:p>
          <a:p>
            <a:r>
              <a:rPr lang="pl-PL" i="1" baseline="0" dirty="0" smtClean="0"/>
              <a:t>Konkrétní vymezení dopravních ploch</a:t>
            </a:r>
          </a:p>
          <a:p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křižovatka silnic I/38, II/130 a MK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</a:t>
            </a:r>
          </a:p>
          <a:p>
            <a:r>
              <a:rPr lang="cs-CZ" sz="1000" i="1" baseline="0" dirty="0" smtClean="0"/>
              <a:t>Silnice I/38 tvoří spojnici </a:t>
            </a:r>
            <a:r>
              <a:rPr lang="cs-CZ" sz="1000" i="1" baseline="0" dirty="0" err="1" smtClean="0"/>
              <a:t>M.Boleslavi</a:t>
            </a:r>
            <a:r>
              <a:rPr lang="cs-CZ" sz="1000" i="1" baseline="0" dirty="0" smtClean="0"/>
              <a:t> (D10,I/16), Poděbrad (D11,I/32), Kolína (I/12), Kutné Hory (I/2), H. Brodu (I/34), Jihlavy (D1) Znojma (I/53) a hr. přechodu s Rakouskem. Křižovatka se nachází mezi Čáslaví a </a:t>
            </a:r>
            <a:r>
              <a:rPr lang="cs-CZ" sz="1000" i="1" baseline="0" dirty="0" err="1" smtClean="0"/>
              <a:t>H.Brodem</a:t>
            </a:r>
            <a:r>
              <a:rPr lang="cs-CZ" sz="1000" i="1" baseline="0" dirty="0" smtClean="0"/>
              <a:t> u Golčova Jeníkova. Silnice II/130  spojuje Golčův Jeníkov s Ledčí </a:t>
            </a:r>
            <a:r>
              <a:rPr lang="cs-CZ" sz="1000" i="1" baseline="0" dirty="0" err="1" smtClean="0"/>
              <a:t>n.Sázavou</a:t>
            </a:r>
            <a:r>
              <a:rPr lang="cs-CZ" sz="1000" i="1" baseline="0" dirty="0" smtClean="0"/>
              <a:t> s D1 (exit 81 Koberovice) a Křelovice (II/112, II/129). MK tvoří jednu ze spojnic páteřní komunikace města Golčův Jeníkov (III/3456) se silnicí I/38. Hlavní komunikaci tvoří silnice I/38. Průběh hlavní komunikace je v přímé, přídatné pruhy pro levé odbočení,. Rychlost omezena na 70 </a:t>
            </a:r>
            <a:r>
              <a:rPr lang="cs-CZ" sz="1000" i="1" baseline="0" dirty="0" err="1" smtClean="0"/>
              <a:t>kmh</a:t>
            </a:r>
            <a:r>
              <a:rPr lang="cs-CZ" sz="1000" i="1" baseline="0" dirty="0" smtClean="0"/>
              <a:t> z obou směrů, zakázáno předjíždění. Přednost je určena SDZ P6 Dej přednost v jízdě. Větve vedlejší v přímé, bez přídatných pruhů, pouze směrovací ostrůvky. Křižovatka je na úrovni terénu, hl. silnice přechází z mírného zářezu na most. MK nájezd k mostu.  Úhel křížení činí cca 90°.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V nárožích svahy </a:t>
            </a:r>
            <a:r>
              <a:rPr lang="cs-CZ" sz="1000" i="1" baseline="0" dirty="0" smtClean="0"/>
              <a:t>zářezu, </a:t>
            </a:r>
            <a:r>
              <a:rPr lang="cs-CZ" sz="1000" i="1" baseline="0" dirty="0" smtClean="0"/>
              <a:t>začátek </a:t>
            </a:r>
            <a:r>
              <a:rPr lang="cs-CZ" sz="1000" i="1" baseline="0" dirty="0" smtClean="0"/>
              <a:t>svodidla + zábradlí</a:t>
            </a:r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000" b="1" i="1" u="none" strike="noStrike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I/38 na Čáslav 		9,9 tis voz /24hod, z toho  30%těžkých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I/38 na </a:t>
            </a:r>
            <a:r>
              <a:rPr lang="cs-CZ" sz="10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HBrod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8,5 tis voz /24hod, z toho  33% 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II/130 na Ledeč		0,7 tis voz /24hod, z toho  12%těžkých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MK			-,- tis voz /24hod, z toho  --%těžkých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křižovatka silnic I/38, II/130 a MK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</a:t>
            </a:r>
          </a:p>
          <a:p>
            <a:r>
              <a:rPr lang="cs-CZ" sz="1000" i="1" baseline="0" dirty="0" smtClean="0"/>
              <a:t>Silnice I/38 tvoří spojnici </a:t>
            </a:r>
            <a:r>
              <a:rPr lang="cs-CZ" sz="1000" i="1" baseline="0" dirty="0" err="1" smtClean="0"/>
              <a:t>M.Boleslavi</a:t>
            </a:r>
            <a:r>
              <a:rPr lang="cs-CZ" sz="1000" i="1" baseline="0" dirty="0" smtClean="0"/>
              <a:t> (D10,I/16), Poděbrad (D11,I/32), Kolína (I/12), Kutné Hory (I/2), H. Brodu (I/34), Jihlavy (D1) Znojma (I/53) a hr. přechodu s Rakouskem. Křižovatka se nachází mezi Čáslaví a </a:t>
            </a:r>
            <a:r>
              <a:rPr lang="cs-CZ" sz="1000" i="1" baseline="0" dirty="0" err="1" smtClean="0"/>
              <a:t>H.Brodem</a:t>
            </a:r>
            <a:r>
              <a:rPr lang="cs-CZ" sz="1000" i="1" baseline="0" dirty="0" smtClean="0"/>
              <a:t> u Golčova Jeníkova. Silnice II/130  spojuje Golčův Jeníkov s Ledčí </a:t>
            </a:r>
            <a:r>
              <a:rPr lang="cs-CZ" sz="1000" i="1" baseline="0" dirty="0" err="1" smtClean="0"/>
              <a:t>n.Sázavou</a:t>
            </a:r>
            <a:r>
              <a:rPr lang="cs-CZ" sz="1000" i="1" baseline="0" dirty="0" smtClean="0"/>
              <a:t> s D1 (exit 81 Koberovice) a Křelovice (II/112, II/129). MK tvoří jednu ze spojnic páteřní komunikace města Golčův Jeníkov (III/3456) se silnicí I/38. Hlavní komunikaci tvoří silnice I/38. Průběh hlavní komunikace je v přímé, přídatné pruhy pro levé odbočení,. Rychlost omezena na 70 </a:t>
            </a:r>
            <a:r>
              <a:rPr lang="cs-CZ" sz="1000" i="1" baseline="0" dirty="0" err="1" smtClean="0"/>
              <a:t>kmh</a:t>
            </a:r>
            <a:r>
              <a:rPr lang="cs-CZ" sz="1000" i="1" baseline="0" dirty="0" smtClean="0"/>
              <a:t> z obou směrů, zakázáno předjíždění. Přednost je určena SDZ P6 Dej přednost v jízdě. Větve vedlejší v přímé, bez přídatných pruhů, pouze směrovací ostrůvky. Křižovatka je na úrovni terénu, hl. silnice přechází z mírného zářezu na most. MK nájezd k mostu.  Úhel křížení činí cca 90°.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V nárožích svahy zářezu, začátek svodidla + zábradlí</a:t>
            </a:r>
          </a:p>
          <a:p>
            <a:endParaRPr lang="cs-CZ" sz="1000" i="1" baseline="0" dirty="0" smtClean="0"/>
          </a:p>
          <a:p>
            <a:r>
              <a:rPr lang="cs-CZ" sz="1000" b="1" i="1" baseline="0" dirty="0" smtClean="0"/>
              <a:t>Intenzity : 	I/38 na Čáslav 		9,9 tis voz /24hod, z toho  30%těžkých vozidel</a:t>
            </a:r>
          </a:p>
          <a:p>
            <a:r>
              <a:rPr lang="cs-CZ" sz="1000" b="1" i="1" baseline="0" dirty="0" smtClean="0"/>
              <a:t>	I/38 na </a:t>
            </a:r>
            <a:r>
              <a:rPr lang="cs-CZ" sz="1000" b="1" i="1" baseline="0" dirty="0" err="1" smtClean="0"/>
              <a:t>HBrod</a:t>
            </a:r>
            <a:r>
              <a:rPr lang="cs-CZ" sz="1000" b="1" i="1" baseline="0" dirty="0" smtClean="0"/>
              <a:t>		8,5 tis voz /24hod, z toho  33% těžkých vozidel</a:t>
            </a:r>
          </a:p>
          <a:p>
            <a:r>
              <a:rPr lang="cs-CZ" sz="1000" b="1" i="1" baseline="0" dirty="0" smtClean="0"/>
              <a:t>	II/130 na Ledeč		0,7 tis voz /24hod, z toho  12%těžkých vozidel</a:t>
            </a:r>
          </a:p>
          <a:p>
            <a:r>
              <a:rPr lang="cs-CZ" sz="1000" b="1" i="1" baseline="0" dirty="0" smtClean="0"/>
              <a:t>	MK			-,- tis voz /24hod, z toho  --%těžkých vozidel</a:t>
            </a:r>
          </a:p>
          <a:p>
            <a:r>
              <a:rPr lang="cs-CZ" sz="1000" i="1" baseline="0" dirty="0" smtClean="0"/>
              <a:t>	</a:t>
            </a:r>
          </a:p>
          <a:p>
            <a:endParaRPr lang="cs-CZ" sz="1000" b="1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cs-CZ" sz="1000" b="0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400" dirty="0" smtClean="0"/>
              <a:t>Od 01/2017 celkem 48 nehod (šetřených PČR)</a:t>
            </a:r>
          </a:p>
          <a:p>
            <a:r>
              <a:rPr lang="cs-CZ" sz="1400" dirty="0" smtClean="0"/>
              <a:t>Následky: 6 os. lehce zraněno</a:t>
            </a:r>
          </a:p>
          <a:p>
            <a:r>
              <a:rPr lang="cs-CZ" sz="1400" dirty="0" smtClean="0"/>
              <a:t>Nejčastější druh nehody: </a:t>
            </a:r>
            <a:br>
              <a:rPr lang="cs-CZ" sz="1400" dirty="0" smtClean="0"/>
            </a:br>
            <a:r>
              <a:rPr lang="cs-CZ" sz="1400" dirty="0" smtClean="0"/>
              <a:t>	 Srážka s voz.  47x (5L)</a:t>
            </a:r>
          </a:p>
          <a:p>
            <a:r>
              <a:rPr lang="cs-CZ" sz="1400" dirty="0" smtClean="0"/>
              <a:t>Nejčastější příčina: </a:t>
            </a:r>
            <a:br>
              <a:rPr lang="cs-CZ" sz="1400" dirty="0" smtClean="0"/>
            </a:br>
            <a:r>
              <a:rPr lang="cs-CZ" sz="1400" dirty="0" smtClean="0"/>
              <a:t>	Nedodržení </a:t>
            </a:r>
            <a:r>
              <a:rPr lang="cs-CZ" sz="1400" dirty="0" err="1" smtClean="0"/>
              <a:t>bezp</a:t>
            </a:r>
            <a:r>
              <a:rPr lang="cs-CZ" sz="1400" dirty="0" smtClean="0"/>
              <a:t>. </a:t>
            </a:r>
            <a:r>
              <a:rPr lang="cs-CZ" sz="1400" dirty="0" err="1" smtClean="0"/>
              <a:t>vzd</a:t>
            </a:r>
            <a:r>
              <a:rPr lang="cs-CZ" sz="1400" dirty="0" smtClean="0"/>
              <a:t>.: 36x (3L), nevěnování řízení 7x, </a:t>
            </a:r>
            <a:br>
              <a:rPr lang="cs-CZ" sz="1400" dirty="0" smtClean="0"/>
            </a:br>
            <a:r>
              <a:rPr lang="cs-CZ" sz="1400" dirty="0" smtClean="0"/>
              <a:t>	při </a:t>
            </a:r>
            <a:r>
              <a:rPr lang="cs-CZ" sz="1400" dirty="0" err="1" smtClean="0"/>
              <a:t>odb</a:t>
            </a:r>
            <a:r>
              <a:rPr lang="cs-CZ" sz="1400" dirty="0" smtClean="0"/>
              <a:t>. vlevo 2x (2L)</a:t>
            </a:r>
          </a:p>
          <a:p>
            <a:r>
              <a:rPr lang="cs-CZ" sz="1400" dirty="0" smtClean="0"/>
              <a:t>Den </a:t>
            </a:r>
            <a:r>
              <a:rPr lang="cs-CZ" sz="1400" dirty="0" err="1" smtClean="0"/>
              <a:t>nezhorš</a:t>
            </a:r>
            <a:r>
              <a:rPr lang="cs-CZ" sz="1400" dirty="0" smtClean="0"/>
              <a:t>. 28x (5L); ve noci 12x (1L); za sucha 36x (5L)</a:t>
            </a:r>
            <a:br>
              <a:rPr lang="cs-CZ" sz="1400" dirty="0" smtClean="0"/>
            </a:br>
            <a:r>
              <a:rPr lang="cs-CZ" sz="1400" dirty="0" smtClean="0"/>
              <a:t>2021-22: 7x (1L), 	</a:t>
            </a:r>
          </a:p>
          <a:p>
            <a:r>
              <a:rPr lang="cs-CZ" sz="1400" dirty="0" smtClean="0"/>
              <a:t>Nebezpečné vlivy, prvky: </a:t>
            </a:r>
            <a:br>
              <a:rPr lang="cs-CZ" sz="1400" dirty="0" smtClean="0"/>
            </a:br>
            <a:r>
              <a:rPr lang="cs-CZ" sz="1400" dirty="0" smtClean="0"/>
              <a:t>Podobné intenzity na všech větvích, větší zastoupení NA, rychlost na hl. komunikaci</a:t>
            </a:r>
          </a:p>
          <a:p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21 mil.</a:t>
            </a:r>
          </a:p>
          <a:p>
            <a:endParaRPr lang="cs-CZ" sz="11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baseline="0" dirty="0" smtClean="0"/>
              <a:t>Úprava na MUK (podjezd), zamezení levých odbočení a přímého průjezdu...</a:t>
            </a:r>
          </a:p>
          <a:p>
            <a:r>
              <a:rPr lang="pl-PL" i="1" baseline="0" dirty="0" smtClean="0"/>
              <a:t>Zrcadlo (Okružka</a:t>
            </a:r>
            <a:r>
              <a:rPr lang="pl-PL" i="1" baseline="0" dirty="0" smtClean="0"/>
              <a:t>)</a:t>
            </a:r>
          </a:p>
          <a:p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baseline="0" dirty="0" smtClean="0"/>
              <a:t>Úprava na MUK (podjezd), zamezení levých odbočení a přímého průjezdu...</a:t>
            </a:r>
          </a:p>
          <a:p>
            <a:r>
              <a:rPr lang="pl-PL" i="1" baseline="0" dirty="0" smtClean="0"/>
              <a:t>Zrcadlo (Okružka)</a:t>
            </a: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křižovatka na silnici I/23 se silnicí II/399 a účelovou komunikací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</a:t>
            </a:r>
          </a:p>
          <a:p>
            <a:r>
              <a:rPr lang="cs-CZ" sz="1000" i="1" baseline="0" dirty="0" smtClean="0"/>
              <a:t>Silnice I/23 tvoří spojnicí Soběslavi (D3), Jindřichova Hradce (I/34), I/38, Třebíče a Brna (D1, D2,D52, I/43, I/50). Silnice II/399 spojuje Velkou Bíteš (D1,I/37) s Náměští nad Oslavou (I/23), kolem Hrotovic do Znojma (I/38,I/53). Účelová komunikace napojuje osadu </a:t>
            </a:r>
            <a:r>
              <a:rPr lang="cs-CZ" sz="1000" i="1" baseline="0" dirty="0" err="1" smtClean="0"/>
              <a:t>Placký</a:t>
            </a:r>
            <a:r>
              <a:rPr lang="cs-CZ" sz="1000" i="1" baseline="0" dirty="0" smtClean="0"/>
              <a:t> Dvůr na silnici I/23. Křižovatka se nachází nedaleko Náměště nad Oslavou.. Hlavní komunikaci tvoří silnice I/23, průběh hlavní komunikace je ve směrové přímé a nedalekými směrovými oblouky větších poloměrů. Křižovatka se nachází v </a:t>
            </a:r>
            <a:r>
              <a:rPr lang="cs-CZ" sz="1000" i="1" baseline="0" dirty="0" err="1" smtClean="0"/>
              <a:t>údolnicovém</a:t>
            </a:r>
            <a:r>
              <a:rPr lang="cs-CZ" sz="1000" i="1" baseline="0" dirty="0" smtClean="0"/>
              <a:t> oblouku.  Bez přídatných pruhů, ovšem podél hl. komunikace zpevněné plochy.  Rychlost neomezena. Přednost je určena SDZ P4 Dej přednost v jízdě. Větve vedlejší v přímé, bez přídatných pruhů. Úhel křížení činí cca 80°.</a:t>
            </a:r>
          </a:p>
          <a:p>
            <a:r>
              <a:rPr lang="cs-CZ" sz="1000" i="1" baseline="0" dirty="0" smtClean="0"/>
              <a:t>Dvě nároží se stromy, dvě nároží zábradelní svodidla na mostě přes vodní tok.. V blízkosti křižovatky zastávky MHD v zálivech, odstavná plocha. Sousední křižovatka ve </a:t>
            </a:r>
            <a:r>
              <a:rPr lang="cs-CZ" sz="1000" i="1" baseline="0" dirty="0" err="1" smtClean="0"/>
              <a:t>vzd</a:t>
            </a:r>
            <a:r>
              <a:rPr lang="cs-CZ" sz="1000" i="1" baseline="0" dirty="0" smtClean="0"/>
              <a:t>. 120m.</a:t>
            </a:r>
          </a:p>
          <a:p>
            <a:endParaRPr lang="cs-CZ" sz="1000" i="1" baseline="0" dirty="0" smtClean="0"/>
          </a:p>
          <a:p>
            <a:r>
              <a:rPr lang="cs-CZ" sz="1000" b="1" i="1" baseline="0" dirty="0" smtClean="0"/>
              <a:t>Intenzity : 	I/23 na Třebíč 		8,4 tis voz /24hod, z toho  15%těžkých vozidel</a:t>
            </a:r>
          </a:p>
          <a:p>
            <a:r>
              <a:rPr lang="cs-CZ" sz="1000" b="1" i="1" baseline="0" dirty="0" smtClean="0"/>
              <a:t>	I/23 na Brno		9,5 tis voz /24hod, z toho  14% těžkých vozidel</a:t>
            </a:r>
          </a:p>
          <a:p>
            <a:r>
              <a:rPr lang="cs-CZ" sz="1000" b="1" i="1" baseline="0" dirty="0" smtClean="0"/>
              <a:t>	II/399 na Vícenice		1,0 tis voz /24hod, z toho  13%těžkých vozidel</a:t>
            </a:r>
          </a:p>
          <a:p>
            <a:r>
              <a:rPr lang="cs-CZ" sz="1000" b="1" i="1" baseline="0" dirty="0" smtClean="0"/>
              <a:t>	UK			-,- tis voz /24hod, z toho  --%těžkých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křižovatka na silnici I/23 se silnicí II/399 a účelovou komunikací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</a:t>
            </a:r>
          </a:p>
          <a:p>
            <a:r>
              <a:rPr lang="cs-CZ" sz="1000" i="1" baseline="0" dirty="0" smtClean="0"/>
              <a:t>Silnice I/23 tvoří spojnicí Soběslavi (D3), Jindřichova Hradce (I/34), I/38, Třebíče a Brna (D1, D2,D52, I/43, I/50). Silnice II/399 spojuje Velkou Bíteš (D1,I/37) s Náměští nad Oslavou (I/23), kolem Hrotovic do Znojma (I/38,I/53). Účelová komunikace napojuje osadu </a:t>
            </a:r>
            <a:r>
              <a:rPr lang="cs-CZ" sz="1000" i="1" baseline="0" dirty="0" err="1" smtClean="0"/>
              <a:t>Placký</a:t>
            </a:r>
            <a:r>
              <a:rPr lang="cs-CZ" sz="1000" i="1" baseline="0" dirty="0" smtClean="0"/>
              <a:t> Dvůr na silnici I/23. Křižovatka se nachází nedaleko Náměště nad Oslavou.. Hlavní komunikaci tvoří silnice I/23, průběh hlavní komunikace je ve směrové přímé a nedalekými směrovými oblouky větších poloměrů. Křižovatka se nachází v </a:t>
            </a:r>
            <a:r>
              <a:rPr lang="cs-CZ" sz="1000" i="1" baseline="0" dirty="0" err="1" smtClean="0"/>
              <a:t>údolnicovém</a:t>
            </a:r>
            <a:r>
              <a:rPr lang="cs-CZ" sz="1000" i="1" baseline="0" dirty="0" smtClean="0"/>
              <a:t> oblouku.  Bez přídatných pruhů, ovšem podél hl. komunikace zpevněné plochy.  Rychlost neomezena. Přednost je určena SDZ P4 Dej přednost v jízdě. Větve vedlejší v přímé, bez přídatných pruhů. Úhel křížení činí cca 80°.</a:t>
            </a:r>
          </a:p>
          <a:p>
            <a:r>
              <a:rPr lang="cs-CZ" sz="1000" i="1" baseline="0" dirty="0" smtClean="0"/>
              <a:t>Dvě nároží se stromy, dvě nároží zábradelní svodidla na mostě přes vodní tok.. V blízkosti křižovatky zastávky MHD v zálivech, odstavná plocha. Sousední křižovatka ve </a:t>
            </a:r>
            <a:r>
              <a:rPr lang="cs-CZ" sz="1000" i="1" baseline="0" dirty="0" err="1" smtClean="0"/>
              <a:t>vzd</a:t>
            </a:r>
            <a:r>
              <a:rPr lang="cs-CZ" sz="1000" i="1" baseline="0" dirty="0" smtClean="0"/>
              <a:t>. 120m.</a:t>
            </a:r>
          </a:p>
          <a:p>
            <a:endParaRPr lang="cs-CZ" sz="1000" i="1" baseline="0" dirty="0" smtClean="0"/>
          </a:p>
          <a:p>
            <a:r>
              <a:rPr lang="cs-CZ" sz="1000" b="1" i="1" baseline="0" dirty="0" smtClean="0"/>
              <a:t>Intenzity : 	I/23 na Třebíč 		8,4 tis voz /24hod, z toho  15%těžkých vozidel</a:t>
            </a:r>
          </a:p>
          <a:p>
            <a:r>
              <a:rPr lang="cs-CZ" sz="1000" b="1" i="1" baseline="0" dirty="0" smtClean="0"/>
              <a:t>	I/23 na Brno		9,5 tis voz /24hod, z toho  14% těžkých vozidel</a:t>
            </a:r>
          </a:p>
          <a:p>
            <a:r>
              <a:rPr lang="cs-CZ" sz="1000" b="1" i="1" baseline="0" dirty="0" smtClean="0"/>
              <a:t>	II/399 na Vícenice		</a:t>
            </a:r>
            <a:r>
              <a:rPr lang="cs-CZ" sz="1000" b="1" i="1" baseline="0" dirty="0" smtClean="0"/>
              <a:t>1,8 tis </a:t>
            </a:r>
            <a:r>
              <a:rPr lang="cs-CZ" sz="1000" b="1" i="1" baseline="0" dirty="0" smtClean="0"/>
              <a:t>voz /24hod, z toho  13%těžkých vozidel</a:t>
            </a:r>
          </a:p>
          <a:p>
            <a:r>
              <a:rPr lang="cs-CZ" sz="1000" b="1" i="1" baseline="0" dirty="0" smtClean="0"/>
              <a:t>	UK			-,- tis voz /24hod, z toho  --%těžkých vozidel</a:t>
            </a:r>
          </a:p>
          <a:p>
            <a:r>
              <a:rPr lang="cs-CZ" sz="1000" i="1" baseline="0" dirty="0" smtClean="0"/>
              <a:t>	</a:t>
            </a:r>
            <a:endParaRPr lang="cs-CZ" sz="10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4.jpeg"/><Relationship Id="rId7" Type="http://schemas.openxmlformats.org/officeDocument/2006/relationships/image" Target="../media/image43.jp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47.png"/><Relationship Id="rId5" Type="http://schemas.openxmlformats.org/officeDocument/2006/relationships/image" Target="../media/image10.png"/><Relationship Id="rId10" Type="http://schemas.openxmlformats.org/officeDocument/2006/relationships/image" Target="../media/image46.png"/><Relationship Id="rId4" Type="http://schemas.openxmlformats.org/officeDocument/2006/relationships/image" Target="../media/image9.jpe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0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JP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7.JPG"/><Relationship Id="rId5" Type="http://schemas.openxmlformats.org/officeDocument/2006/relationships/image" Target="../media/image9.jpeg"/><Relationship Id="rId15" Type="http://schemas.openxmlformats.org/officeDocument/2006/relationships/image" Target="../media/image21.JP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6.JPG"/><Relationship Id="rId1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jpg"/><Relationship Id="rId5" Type="http://schemas.openxmlformats.org/officeDocument/2006/relationships/image" Target="../media/image10.png"/><Relationship Id="rId10" Type="http://schemas.openxmlformats.org/officeDocument/2006/relationships/image" Target="../media/image30.jpg"/><Relationship Id="rId4" Type="http://schemas.openxmlformats.org/officeDocument/2006/relationships/image" Target="../media/image9.jpe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JPG"/><Relationship Id="rId3" Type="http://schemas.openxmlformats.org/officeDocument/2006/relationships/image" Target="../media/image12.jpeg"/><Relationship Id="rId7" Type="http://schemas.openxmlformats.org/officeDocument/2006/relationships/image" Target="../media/image32.PNG"/><Relationship Id="rId12" Type="http://schemas.openxmlformats.org/officeDocument/2006/relationships/image" Target="../media/image36.JPG"/><Relationship Id="rId17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5.JPG"/><Relationship Id="rId5" Type="http://schemas.openxmlformats.org/officeDocument/2006/relationships/image" Target="../media/image10.png"/><Relationship Id="rId15" Type="http://schemas.openxmlformats.org/officeDocument/2006/relationships/image" Target="../media/image39.JPG"/><Relationship Id="rId10" Type="http://schemas.openxmlformats.org/officeDocument/2006/relationships/image" Target="../media/image13.png"/><Relationship Id="rId4" Type="http://schemas.openxmlformats.org/officeDocument/2006/relationships/image" Target="../media/image9.jpeg"/><Relationship Id="rId9" Type="http://schemas.openxmlformats.org/officeDocument/2006/relationships/image" Target="../media/image34.JPG"/><Relationship Id="rId1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221088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27" b="69710"/>
          <a:stretch/>
        </p:blipFill>
        <p:spPr>
          <a:xfrm>
            <a:off x="4060" y="0"/>
            <a:ext cx="5780496" cy="207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8053" y="1469901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01/2017 </a:t>
            </a:r>
            <a:r>
              <a:rPr lang="cs-CZ" sz="3000" dirty="0"/>
              <a:t>celkem </a:t>
            </a:r>
            <a:r>
              <a:rPr lang="cs-CZ" sz="3000" dirty="0" smtClean="0"/>
              <a:t>6 nehod (šetřených PČR) + 5 </a:t>
            </a:r>
            <a:r>
              <a:rPr lang="cs-CZ" sz="3000" dirty="0" err="1" smtClean="0"/>
              <a:t>EuroF</a:t>
            </a:r>
            <a:endParaRPr lang="cs-CZ" sz="3000" dirty="0"/>
          </a:p>
          <a:p>
            <a:r>
              <a:rPr lang="cs-CZ" sz="3000" dirty="0" smtClean="0"/>
              <a:t>Následky: 9 osob lehce zraněno</a:t>
            </a:r>
            <a:endParaRPr lang="cs-CZ" sz="30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</a:t>
            </a:r>
            <a:r>
              <a:rPr lang="cs-CZ" sz="3000" dirty="0"/>
              <a:t> Srážka s </a:t>
            </a:r>
            <a:r>
              <a:rPr lang="cs-CZ" sz="3000" dirty="0" smtClean="0"/>
              <a:t>voz. 10x </a:t>
            </a:r>
            <a:r>
              <a:rPr lang="cs-CZ" sz="2400" dirty="0" smtClean="0"/>
              <a:t>(8L), srážka s PP</a:t>
            </a:r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/>
              <a:t>	</a:t>
            </a:r>
            <a:r>
              <a:rPr lang="cs-CZ" sz="3000" dirty="0" err="1"/>
              <a:t>Bezp</a:t>
            </a:r>
            <a:r>
              <a:rPr lang="cs-CZ" sz="3000" dirty="0"/>
              <a:t>. </a:t>
            </a:r>
            <a:r>
              <a:rPr lang="cs-CZ" sz="3000" dirty="0" err="1"/>
              <a:t>vzd</a:t>
            </a:r>
            <a:r>
              <a:rPr lang="cs-CZ" sz="3000" dirty="0"/>
              <a:t>. 4x </a:t>
            </a:r>
            <a:r>
              <a:rPr lang="cs-CZ" sz="2400" dirty="0"/>
              <a:t>(</a:t>
            </a:r>
            <a:r>
              <a:rPr lang="cs-CZ" sz="2400" dirty="0" smtClean="0"/>
              <a:t>1L),</a:t>
            </a:r>
            <a:r>
              <a:rPr lang="cs-CZ" sz="2400" dirty="0"/>
              <a:t>Proti příkazu DZ 3x </a:t>
            </a:r>
            <a:r>
              <a:rPr lang="cs-CZ" sz="2400" dirty="0" smtClean="0"/>
              <a:t>(1L), odboč. vlevo 2x (5L)</a:t>
            </a:r>
          </a:p>
          <a:p>
            <a:r>
              <a:rPr lang="cs-CZ" sz="3000" dirty="0" smtClean="0"/>
              <a:t>Ve </a:t>
            </a:r>
            <a:r>
              <a:rPr lang="cs-CZ" sz="3000" dirty="0"/>
              <a:t>dne </a:t>
            </a:r>
            <a:r>
              <a:rPr lang="cs-CZ" sz="3000" dirty="0" err="1"/>
              <a:t>nezhorš</a:t>
            </a:r>
            <a:r>
              <a:rPr lang="cs-CZ" sz="3000" dirty="0"/>
              <a:t>.:  </a:t>
            </a:r>
            <a:r>
              <a:rPr lang="cs-CZ" sz="3000" dirty="0" smtClean="0"/>
              <a:t>6x </a:t>
            </a:r>
            <a:r>
              <a:rPr lang="cs-CZ" sz="2400" dirty="0" smtClean="0"/>
              <a:t>(9L</a:t>
            </a:r>
            <a:r>
              <a:rPr lang="cs-CZ" sz="2400" dirty="0"/>
              <a:t>); </a:t>
            </a:r>
            <a:r>
              <a:rPr lang="cs-CZ" sz="3000" dirty="0"/>
              <a:t>za sucha </a:t>
            </a:r>
            <a:r>
              <a:rPr lang="cs-CZ" sz="3000" dirty="0" smtClean="0"/>
              <a:t>6x </a:t>
            </a:r>
            <a:r>
              <a:rPr lang="cs-CZ" sz="2400" dirty="0" smtClean="0"/>
              <a:t>(9L</a:t>
            </a:r>
            <a:r>
              <a:rPr lang="cs-CZ" sz="2400" dirty="0"/>
              <a:t>); </a:t>
            </a: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2021-22:  4x (6L)	</a:t>
            </a:r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400" dirty="0" smtClean="0"/>
              <a:t>R</a:t>
            </a:r>
            <a:r>
              <a:rPr lang="cs-CZ" sz="3000" dirty="0" smtClean="0"/>
              <a:t>ychlost vozidel na hlavní komunikaci, nevymezené plochy podél hl. komunikace, nárazové intenzity odboč.</a:t>
            </a:r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3600" y="132686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na sil. I/23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Vícenic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86000"/>
            <a:ext cx="9140305" cy="5139344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9828584" y="2433303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86000"/>
            <a:ext cx="9140305" cy="5139344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86000"/>
            <a:ext cx="9140304" cy="514142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86000"/>
            <a:ext cx="9140304" cy="5141421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86000"/>
            <a:ext cx="9140304" cy="5141421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86000"/>
            <a:ext cx="9140304" cy="5141421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86000"/>
            <a:ext cx="9140304" cy="5141421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86000"/>
            <a:ext cx="9140304" cy="51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46" y="1333913"/>
            <a:ext cx="8077084" cy="4543360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547150" y="4437112"/>
            <a:ext cx="6845395" cy="4807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Snížení rychlosti, úprava značení V2 -&gt; V1,V3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Rozšíření a vytvoření levého odbočení</a:t>
            </a:r>
            <a:endParaRPr lang="cs-CZ" sz="2800" dirty="0" smtClean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Konkrétní vymezení dopravních ploch</a:t>
            </a:r>
            <a:endParaRPr lang="cs-CZ" sz="2800" dirty="0" smtClean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9684568" y="2276872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15964"/>
            <a:ext cx="6396008" cy="96942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C275668F-E393-634F-BD30-0758118832E1}"/>
              </a:ext>
            </a:extLst>
          </p:cNvPr>
          <p:cNvSpPr txBox="1"/>
          <p:nvPr/>
        </p:nvSpPr>
        <p:spPr>
          <a:xfrm>
            <a:off x="1331639" y="3088124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pozornost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22" y="620688"/>
            <a:ext cx="5865234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B7BE0592-1842-B04C-B1FF-C299AFE8F50D}"/>
              </a:ext>
            </a:extLst>
          </p:cNvPr>
          <p:cNvSpPr txBox="1"/>
          <p:nvPr/>
        </p:nvSpPr>
        <p:spPr>
          <a:xfrm>
            <a:off x="-2656780" y="7893496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Přehled úseků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12795" y="2492896"/>
            <a:ext cx="8964488" cy="2016224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46787B"/>
                </a:solidFill>
              </a:rPr>
              <a:t>Křižovatka na I/38 </a:t>
            </a:r>
            <a:r>
              <a:rPr lang="pl-PL" sz="3600" b="1" dirty="0">
                <a:solidFill>
                  <a:srgbClr val="46787B"/>
                </a:solidFill>
              </a:rPr>
              <a:t>u </a:t>
            </a:r>
            <a:r>
              <a:rPr lang="pl-PL" sz="3600" b="1" dirty="0" smtClean="0">
                <a:solidFill>
                  <a:srgbClr val="46787B"/>
                </a:solidFill>
              </a:rPr>
              <a:t>Golčova Jeníkova</a:t>
            </a:r>
          </a:p>
          <a:p>
            <a:endParaRPr lang="pl-PL" sz="3600" b="1" dirty="0" smtClean="0">
              <a:solidFill>
                <a:srgbClr val="46787B"/>
              </a:solidFill>
            </a:endParaRPr>
          </a:p>
          <a:p>
            <a:r>
              <a:rPr lang="pl-PL" sz="3600" b="1" dirty="0">
                <a:solidFill>
                  <a:srgbClr val="46787B"/>
                </a:solidFill>
              </a:rPr>
              <a:t>Křižovatka na sil. </a:t>
            </a:r>
            <a:r>
              <a:rPr lang="pl-PL" sz="3600" b="1" dirty="0" smtClean="0">
                <a:solidFill>
                  <a:srgbClr val="46787B"/>
                </a:solidFill>
              </a:rPr>
              <a:t>I/23 u Vícenic</a:t>
            </a:r>
            <a:endParaRPr lang="pl-PL" sz="3600" b="1" dirty="0">
              <a:solidFill>
                <a:srgbClr val="46787B"/>
              </a:solidFill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733256"/>
            <a:ext cx="6396008" cy="96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51520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na I/38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Golčova Jeníkova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766" y="1340768"/>
            <a:ext cx="822046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096147" y="5703091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V="1">
            <a:off x="3203848" y="3861048"/>
            <a:ext cx="743469" cy="432048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>
            <a:off x="4139952" y="3559081"/>
            <a:ext cx="216024" cy="22995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" r="4460"/>
          <a:stretch/>
        </p:blipFill>
        <p:spPr>
          <a:xfrm>
            <a:off x="0" y="1340768"/>
            <a:ext cx="9144000" cy="4536504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4" y="1347551"/>
            <a:ext cx="8056091" cy="4529720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15964"/>
            <a:ext cx="6396008" cy="96942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6" y="1341117"/>
            <a:ext cx="8056089" cy="4529720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6" y="1347553"/>
            <a:ext cx="8056089" cy="4529719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0" y="1344160"/>
            <a:ext cx="8056088" cy="4529719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0" y="1347554"/>
            <a:ext cx="8056088" cy="4529718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0" y="1344161"/>
            <a:ext cx="8056086" cy="4529718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2" y="1351030"/>
            <a:ext cx="8056086" cy="4529717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0" y="1351030"/>
            <a:ext cx="8056084" cy="452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0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349177"/>
            <a:ext cx="9144000" cy="4464496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3000" dirty="0" smtClean="0"/>
              <a:t>Průsečná křižovatka </a:t>
            </a:r>
            <a:r>
              <a:rPr lang="cs-CZ" sz="3000" dirty="0"/>
              <a:t>s</a:t>
            </a:r>
            <a:r>
              <a:rPr lang="cs-CZ" sz="3000" dirty="0" smtClean="0"/>
              <a:t>il. I/38, II/130 a MK </a:t>
            </a:r>
            <a:r>
              <a:rPr lang="cs-CZ" sz="3000" dirty="0"/>
              <a:t>v </a:t>
            </a:r>
            <a:r>
              <a:rPr lang="cs-CZ" sz="3000" dirty="0" err="1"/>
              <a:t>extravilánu</a:t>
            </a:r>
            <a:endParaRPr lang="cs-CZ" sz="3000" dirty="0"/>
          </a:p>
          <a:p>
            <a:r>
              <a:rPr lang="cs-CZ" sz="2800" dirty="0" smtClean="0"/>
              <a:t>I/38:</a:t>
            </a:r>
            <a:r>
              <a:rPr lang="cs-CZ" sz="3200" dirty="0" smtClean="0"/>
              <a:t> </a:t>
            </a:r>
            <a:r>
              <a:rPr lang="cs-CZ" sz="2400" dirty="0" err="1" smtClean="0"/>
              <a:t>M.Boleslav</a:t>
            </a:r>
            <a:r>
              <a:rPr lang="cs-CZ" sz="2400" dirty="0" smtClean="0"/>
              <a:t> (D10,I/16), D11, </a:t>
            </a:r>
            <a:r>
              <a:rPr lang="cs-CZ" sz="2400" dirty="0" err="1" smtClean="0"/>
              <a:t>K.Hora</a:t>
            </a:r>
            <a:r>
              <a:rPr lang="cs-CZ" sz="2400" dirty="0" smtClean="0"/>
              <a:t> (I/2), </a:t>
            </a:r>
            <a:r>
              <a:rPr lang="cs-CZ" sz="2400" dirty="0" err="1" smtClean="0"/>
              <a:t>H.Brod</a:t>
            </a:r>
            <a:r>
              <a:rPr lang="cs-CZ" sz="2400" dirty="0" smtClean="0"/>
              <a:t> (I/34), D1, Jihlavu, Znojmo (I/53) a Rakousko, křiž. u </a:t>
            </a:r>
            <a:r>
              <a:rPr lang="cs-CZ" sz="2400" dirty="0" err="1" smtClean="0"/>
              <a:t>Golč.Jeníkova</a:t>
            </a:r>
            <a:r>
              <a:rPr lang="cs-CZ" sz="2400" dirty="0" smtClean="0"/>
              <a:t> (Čáslav-</a:t>
            </a:r>
            <a:r>
              <a:rPr lang="cs-CZ" sz="2400" dirty="0" err="1" smtClean="0"/>
              <a:t>H.Brod</a:t>
            </a:r>
            <a:r>
              <a:rPr lang="cs-CZ" sz="2400" dirty="0" smtClean="0"/>
              <a:t>) 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800" dirty="0" smtClean="0"/>
              <a:t>I/130: </a:t>
            </a:r>
            <a:r>
              <a:rPr lang="cs-CZ" sz="2400" dirty="0" err="1" smtClean="0"/>
              <a:t>G.Jeníkov</a:t>
            </a:r>
            <a:r>
              <a:rPr lang="cs-CZ" sz="2400" dirty="0" smtClean="0"/>
              <a:t> (I/38), Ledeč </a:t>
            </a:r>
            <a:r>
              <a:rPr lang="cs-CZ" sz="2400" dirty="0" err="1" smtClean="0"/>
              <a:t>n.S</a:t>
            </a:r>
            <a:r>
              <a:rPr lang="cs-CZ" sz="2400" dirty="0" smtClean="0"/>
              <a:t>., D1 (exit 81) a  Křelovice (II/112)</a:t>
            </a:r>
            <a:br>
              <a:rPr lang="cs-CZ" sz="2400" dirty="0" smtClean="0"/>
            </a:br>
            <a:r>
              <a:rPr lang="cs-CZ" sz="2400" dirty="0" smtClean="0"/>
              <a:t>MK: jedno z propojení I/38 s komunikací skrz </a:t>
            </a:r>
            <a:r>
              <a:rPr lang="cs-CZ" sz="2400" dirty="0" err="1" smtClean="0"/>
              <a:t>G.Jeníkovem</a:t>
            </a:r>
            <a:endParaRPr lang="cs-CZ" sz="2000" dirty="0"/>
          </a:p>
          <a:p>
            <a:r>
              <a:rPr lang="cs-CZ" sz="2800" dirty="0" smtClean="0"/>
              <a:t>Přednost určena </a:t>
            </a:r>
            <a:r>
              <a:rPr lang="cs-CZ" sz="2800" dirty="0"/>
              <a:t>SDZ (</a:t>
            </a:r>
            <a:r>
              <a:rPr lang="cs-CZ" sz="2800" dirty="0" smtClean="0"/>
              <a:t>P6), </a:t>
            </a:r>
            <a:r>
              <a:rPr lang="cs-CZ" sz="2800" dirty="0"/>
              <a:t>úhel křížení </a:t>
            </a:r>
            <a:r>
              <a:rPr lang="cs-CZ" sz="2800" dirty="0" smtClean="0"/>
              <a:t>90°</a:t>
            </a:r>
            <a:r>
              <a:rPr lang="cs-CZ" sz="2800" dirty="0"/>
              <a:t/>
            </a:r>
            <a:br>
              <a:rPr lang="cs-CZ" sz="2800" dirty="0"/>
            </a:br>
            <a:r>
              <a:rPr lang="cs-CZ" sz="2800" dirty="0" smtClean="0"/>
              <a:t>Hl</a:t>
            </a:r>
            <a:r>
              <a:rPr lang="cs-CZ" sz="2800" dirty="0"/>
              <a:t>. </a:t>
            </a:r>
            <a:r>
              <a:rPr lang="cs-CZ" sz="2400" dirty="0" smtClean="0"/>
              <a:t>:(I/38) přímá, levé </a:t>
            </a:r>
            <a:r>
              <a:rPr lang="cs-CZ" sz="2400" dirty="0" err="1" smtClean="0"/>
              <a:t>odb</a:t>
            </a:r>
            <a:r>
              <a:rPr lang="cs-CZ" sz="2400" dirty="0" smtClean="0"/>
              <a:t>. pruhy, 70km/h, zářezu -&gt; estakáda, 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cs-CZ" sz="2800" dirty="0" smtClean="0"/>
              <a:t>Vedl</a:t>
            </a:r>
            <a:r>
              <a:rPr lang="cs-CZ" sz="2800" dirty="0"/>
              <a:t>. : </a:t>
            </a:r>
            <a:r>
              <a:rPr lang="cs-CZ" sz="2400" dirty="0" smtClean="0"/>
              <a:t>v </a:t>
            </a:r>
            <a:r>
              <a:rPr lang="cs-CZ" sz="2400" dirty="0" err="1" smtClean="0"/>
              <a:t>přímé,bez</a:t>
            </a:r>
            <a:r>
              <a:rPr lang="cs-CZ" sz="2400" dirty="0" smtClean="0"/>
              <a:t> </a:t>
            </a:r>
            <a:r>
              <a:rPr lang="cs-CZ" sz="2400" dirty="0"/>
              <a:t>přídatných pruhů, </a:t>
            </a:r>
            <a:r>
              <a:rPr lang="cs-CZ" sz="2400" dirty="0" smtClean="0"/>
              <a:t>směrovací ostrůvky, MK stoupá k I/38, na II/130 blízká </a:t>
            </a:r>
            <a:r>
              <a:rPr lang="cs-CZ" sz="2400" dirty="0" smtClean="0"/>
              <a:t>křižovatka, do města zákaz NA nad 10t</a:t>
            </a:r>
            <a:endParaRPr lang="cs-CZ" sz="2400" dirty="0"/>
          </a:p>
          <a:p>
            <a:r>
              <a:rPr lang="cs-CZ" sz="2800" dirty="0" smtClean="0"/>
              <a:t>Okolí</a:t>
            </a:r>
            <a:r>
              <a:rPr lang="cs-CZ" sz="2800" dirty="0"/>
              <a:t>: </a:t>
            </a:r>
            <a:r>
              <a:rPr lang="cs-CZ" sz="2800" dirty="0" smtClean="0"/>
              <a:t>stromy na svazích silničního pozemku v zářezu, </a:t>
            </a:r>
            <a:br>
              <a:rPr lang="cs-CZ" sz="2800" dirty="0" smtClean="0"/>
            </a:br>
            <a:r>
              <a:rPr lang="cs-CZ" sz="2800" dirty="0" err="1" smtClean="0"/>
              <a:t>zábradlí+svodidlo</a:t>
            </a:r>
            <a:r>
              <a:rPr lang="cs-CZ" sz="2800" dirty="0" smtClean="0"/>
              <a:t> </a:t>
            </a:r>
            <a:r>
              <a:rPr lang="cs-CZ" sz="2800" dirty="0" smtClean="0"/>
              <a:t>na estakádě, </a:t>
            </a:r>
            <a:r>
              <a:rPr lang="cs-CZ" sz="2800" dirty="0" err="1" smtClean="0"/>
              <a:t>souběž</a:t>
            </a:r>
            <a:r>
              <a:rPr lang="cs-CZ" sz="2800" dirty="0" smtClean="0"/>
              <a:t>. kom. pod mostem </a:t>
            </a:r>
            <a:endParaRPr lang="cs-CZ" sz="24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15964"/>
            <a:ext cx="6396008" cy="96942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6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4824536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01/2017 celkem 10 nehod </a:t>
            </a:r>
            <a:r>
              <a:rPr lang="cs-CZ" sz="3000" dirty="0"/>
              <a:t>(šetřených PČR)</a:t>
            </a:r>
          </a:p>
          <a:p>
            <a:r>
              <a:rPr lang="cs-CZ" sz="2800" dirty="0"/>
              <a:t>Následky</a:t>
            </a:r>
            <a:r>
              <a:rPr lang="cs-CZ" sz="2800" dirty="0" smtClean="0"/>
              <a:t>: 1 os. těžce a 19 os. lehce zraněno</a:t>
            </a:r>
            <a:endParaRPr lang="cs-CZ" sz="2800" dirty="0"/>
          </a:p>
          <a:p>
            <a:r>
              <a:rPr lang="cs-CZ" sz="2800" dirty="0" smtClean="0"/>
              <a:t>Nejčastější druh nehody: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</a:t>
            </a:r>
            <a:r>
              <a:rPr lang="cs-CZ" sz="2800" dirty="0"/>
              <a:t> Srážka s </a:t>
            </a:r>
            <a:r>
              <a:rPr lang="cs-CZ" sz="2800" dirty="0" smtClean="0"/>
              <a:t>voz.  9x</a:t>
            </a:r>
            <a:r>
              <a:rPr lang="cs-CZ" sz="2400" dirty="0" smtClean="0"/>
              <a:t> (1T,18L), srážka s PP 1x (1L)</a:t>
            </a:r>
          </a:p>
          <a:p>
            <a:r>
              <a:rPr lang="cs-CZ" sz="2800" dirty="0" smtClean="0"/>
              <a:t>Nejčastější </a:t>
            </a:r>
            <a:r>
              <a:rPr lang="cs-CZ" sz="2800" dirty="0"/>
              <a:t>příčina: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/>
              <a:t>	</a:t>
            </a:r>
            <a:r>
              <a:rPr lang="cs-CZ" sz="2400" dirty="0" smtClean="0"/>
              <a:t>Proti příkazu DZ: 5x (1T,6L), </a:t>
            </a:r>
            <a:r>
              <a:rPr lang="cs-CZ" sz="2400" dirty="0"/>
              <a:t>při </a:t>
            </a:r>
            <a:r>
              <a:rPr lang="cs-CZ" sz="2400" dirty="0" err="1"/>
              <a:t>odb</a:t>
            </a:r>
            <a:r>
              <a:rPr lang="cs-CZ" sz="2400" dirty="0"/>
              <a:t>. vlevo </a:t>
            </a:r>
            <a:r>
              <a:rPr lang="cs-CZ" sz="2400" dirty="0" smtClean="0"/>
              <a:t>4x (12L), </a:t>
            </a:r>
          </a:p>
          <a:p>
            <a:r>
              <a:rPr lang="cs-CZ" sz="2600" dirty="0" smtClean="0"/>
              <a:t>Den </a:t>
            </a:r>
            <a:r>
              <a:rPr lang="es-ES" sz="2600" dirty="0" smtClean="0"/>
              <a:t>nezhorš</a:t>
            </a:r>
            <a:r>
              <a:rPr lang="es-ES" sz="2600" dirty="0"/>
              <a:t>. </a:t>
            </a:r>
            <a:r>
              <a:rPr lang="cs-CZ" sz="2600" dirty="0" smtClean="0"/>
              <a:t>6</a:t>
            </a:r>
            <a:r>
              <a:rPr lang="es-ES" sz="2600" dirty="0" smtClean="0"/>
              <a:t>x </a:t>
            </a:r>
            <a:r>
              <a:rPr lang="es-ES" sz="2400" dirty="0" smtClean="0"/>
              <a:t>(</a:t>
            </a:r>
            <a:r>
              <a:rPr lang="cs-CZ" sz="2400" dirty="0" smtClean="0"/>
              <a:t>16L</a:t>
            </a:r>
            <a:r>
              <a:rPr lang="es-ES" sz="2400" dirty="0" smtClean="0"/>
              <a:t>)</a:t>
            </a:r>
            <a:r>
              <a:rPr lang="cs-CZ" sz="2400" dirty="0" smtClean="0"/>
              <a:t>; ve noci 3x (2L); čelní střet 4x (12L)</a:t>
            </a:r>
          </a:p>
          <a:p>
            <a:pPr marL="0" indent="0">
              <a:buNone/>
            </a:pPr>
            <a:r>
              <a:rPr lang="cs-CZ" sz="2400" dirty="0"/>
              <a:t>	</a:t>
            </a:r>
            <a:r>
              <a:rPr lang="cs-CZ" sz="2600" dirty="0" smtClean="0"/>
              <a:t>2021-22</a:t>
            </a:r>
            <a:r>
              <a:rPr lang="cs-CZ" sz="2400" dirty="0" smtClean="0"/>
              <a:t>: 4x (10L), 	</a:t>
            </a:r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000" dirty="0" smtClean="0"/>
              <a:t>Rychlost a intenzity vozidel na hl. komunikaci, </a:t>
            </a:r>
            <a:br>
              <a:rPr lang="cs-CZ" sz="3000" dirty="0" smtClean="0"/>
            </a:br>
            <a:r>
              <a:rPr lang="cs-CZ" sz="3000" dirty="0" smtClean="0"/>
              <a:t>vyšší zastoupení těžkých vozidel 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353197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16" r="16706" b="4004"/>
          <a:stretch/>
        </p:blipFill>
        <p:spPr>
          <a:xfrm>
            <a:off x="0" y="6478056"/>
            <a:ext cx="9144000" cy="37994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30400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na I/38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Golčova Jeníkova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" y="1342800"/>
            <a:ext cx="9127779" cy="513437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" y="1342800"/>
            <a:ext cx="9127779" cy="5134375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9684568" y="4005064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" y="1342800"/>
            <a:ext cx="9127777" cy="513437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" y="1342800"/>
            <a:ext cx="9127777" cy="5134374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t="2531" r="39436" b="2641"/>
          <a:stretch/>
        </p:blipFill>
        <p:spPr>
          <a:xfrm>
            <a:off x="35496" y="1359144"/>
            <a:ext cx="3047551" cy="3036222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" y="1349728"/>
            <a:ext cx="9127776" cy="5134374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" y="1350000"/>
            <a:ext cx="9127776" cy="51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3" y="1342600"/>
            <a:ext cx="8058378" cy="4532838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638260" y="1695108"/>
            <a:ext cx="7326391" cy="1871086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Dopravní zrcadlo</a:t>
            </a:r>
          </a:p>
          <a:p>
            <a:r>
              <a:rPr lang="cs-CZ" sz="2800" dirty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Stavební úprava křižovatky</a:t>
            </a:r>
          </a:p>
          <a:p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0188624" y="285293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15964"/>
            <a:ext cx="6396008" cy="96942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0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57602"/>
            <a:chOff x="0" y="-172218"/>
            <a:chExt cx="9252897" cy="7057602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:a16="http://schemas.microsoft.com/office/drawing/2014/main" xmlns="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  <p:pic>
          <p:nvPicPr>
            <p:cNvPr id="30" name="Obrázek 29">
              <a:extLst>
                <a:ext uri="{FF2B5EF4-FFF2-40B4-BE49-F238E27FC236}">
                  <a16:creationId xmlns:a16="http://schemas.microsoft.com/office/drawing/2014/main" xmlns="" id="{070EF853-3541-F64C-A3E0-A54ED9E85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5915964"/>
              <a:ext cx="6396008" cy="969420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na sil. I/23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Vícenic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545" y="1352365"/>
            <a:ext cx="8039528" cy="449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 flipV="1">
            <a:off x="4283968" y="3140968"/>
            <a:ext cx="720080" cy="648072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3930773" y="2755174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" r="4166"/>
          <a:stretch/>
        </p:blipFill>
        <p:spPr>
          <a:xfrm>
            <a:off x="0" y="1340768"/>
            <a:ext cx="9144000" cy="4536504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74" y="1342881"/>
            <a:ext cx="8022067" cy="4510589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76" y="1352365"/>
            <a:ext cx="8022065" cy="4510589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76" y="1352365"/>
            <a:ext cx="8022065" cy="4510588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78" y="1352365"/>
            <a:ext cx="8022063" cy="4510588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78" y="1353726"/>
            <a:ext cx="8022063" cy="4510587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6" y="1353726"/>
            <a:ext cx="8022062" cy="4510587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6" y="1352365"/>
            <a:ext cx="8022062" cy="4510586"/>
          </a:xfrm>
          <a:prstGeom prst="rect">
            <a:avLst/>
          </a:prstGeom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8" y="1343536"/>
            <a:ext cx="8022060" cy="451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-13793" y="1559302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Průsečná křiž. I/23 se sil. II. třídy a ÚK v </a:t>
            </a:r>
            <a:r>
              <a:rPr lang="cs-CZ" sz="2800" dirty="0" err="1" smtClean="0"/>
              <a:t>extravilánu</a:t>
            </a:r>
            <a:endParaRPr lang="cs-CZ" sz="2800" dirty="0" smtClean="0"/>
          </a:p>
          <a:p>
            <a:r>
              <a:rPr lang="cs-CZ" sz="2800" dirty="0" smtClean="0"/>
              <a:t>I/23: Soběslav </a:t>
            </a:r>
            <a:r>
              <a:rPr lang="cs-CZ" sz="2400" dirty="0" smtClean="0"/>
              <a:t>(D3), </a:t>
            </a:r>
            <a:r>
              <a:rPr lang="cs-CZ" sz="2800" dirty="0" err="1" smtClean="0"/>
              <a:t>J.Hradec</a:t>
            </a:r>
            <a:r>
              <a:rPr lang="cs-CZ" sz="2800" dirty="0" smtClean="0"/>
              <a:t> </a:t>
            </a:r>
            <a:r>
              <a:rPr lang="cs-CZ" sz="2400" dirty="0" smtClean="0"/>
              <a:t>(I/34</a:t>
            </a:r>
            <a:r>
              <a:rPr lang="cs-CZ" sz="2800" dirty="0" smtClean="0"/>
              <a:t>), I/38, </a:t>
            </a:r>
            <a:r>
              <a:rPr lang="cs-CZ" sz="2800" u="sng" dirty="0" smtClean="0"/>
              <a:t>Třebíč, Brno </a:t>
            </a:r>
            <a:r>
              <a:rPr lang="cs-CZ" sz="2400" dirty="0" smtClean="0"/>
              <a:t>(D,I/43)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II/399: </a:t>
            </a:r>
            <a:r>
              <a:rPr lang="cs-CZ" sz="2800" dirty="0" err="1" smtClean="0"/>
              <a:t>V.Bíteš</a:t>
            </a:r>
            <a:r>
              <a:rPr lang="cs-CZ" sz="2800" dirty="0" smtClean="0"/>
              <a:t> </a:t>
            </a:r>
            <a:r>
              <a:rPr lang="cs-CZ" sz="2400" dirty="0"/>
              <a:t>(D1,I/37), </a:t>
            </a:r>
            <a:r>
              <a:rPr lang="cs-CZ" sz="2800" u="sng" dirty="0" smtClean="0"/>
              <a:t>Náměšť </a:t>
            </a:r>
            <a:r>
              <a:rPr lang="cs-CZ" sz="2800" u="sng" dirty="0" err="1" smtClean="0"/>
              <a:t>n.O</a:t>
            </a:r>
            <a:r>
              <a:rPr lang="cs-CZ" sz="2800" dirty="0" smtClean="0"/>
              <a:t>., Dalešice, Znojmo </a:t>
            </a:r>
            <a:r>
              <a:rPr lang="cs-CZ" sz="2400" dirty="0"/>
              <a:t>(I/38</a:t>
            </a:r>
            <a:r>
              <a:rPr lang="cs-CZ" sz="2400" dirty="0" smtClean="0"/>
              <a:t>),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800" dirty="0" smtClean="0"/>
              <a:t>UK: napojení osady </a:t>
            </a:r>
            <a:r>
              <a:rPr lang="cs-CZ" sz="2800" dirty="0" err="1" smtClean="0"/>
              <a:t>Placký</a:t>
            </a:r>
            <a:r>
              <a:rPr lang="cs-CZ" sz="2800" dirty="0" smtClean="0"/>
              <a:t> Dvůr na sil. I/23, omezen vjezd NA</a:t>
            </a:r>
          </a:p>
          <a:p>
            <a:r>
              <a:rPr lang="cs-CZ" sz="2800" dirty="0" smtClean="0"/>
              <a:t>Přednost </a:t>
            </a:r>
            <a:r>
              <a:rPr lang="cs-CZ" sz="2800" dirty="0"/>
              <a:t>určena </a:t>
            </a:r>
            <a:r>
              <a:rPr lang="cs-CZ" sz="2800" dirty="0" smtClean="0"/>
              <a:t>SDZ P4, </a:t>
            </a:r>
            <a:r>
              <a:rPr lang="cs-CZ" sz="2800" dirty="0"/>
              <a:t>úhel křížení </a:t>
            </a:r>
            <a:r>
              <a:rPr lang="cs-CZ" sz="2800" dirty="0" smtClean="0"/>
              <a:t>80°</a:t>
            </a:r>
            <a:br>
              <a:rPr lang="cs-CZ" sz="2800" dirty="0" smtClean="0"/>
            </a:br>
            <a:r>
              <a:rPr lang="cs-CZ" sz="2800" dirty="0" smtClean="0"/>
              <a:t>Hl. :(I/23) v přímé, bez příd. pruhů, 90km/h, údolnic. oblouk</a:t>
            </a:r>
            <a:r>
              <a:rPr lang="cs-CZ" sz="2800" dirty="0"/>
              <a:t/>
            </a:r>
            <a:br>
              <a:rPr lang="cs-CZ" sz="2800" dirty="0"/>
            </a:br>
            <a:r>
              <a:rPr lang="cs-CZ" sz="2800" dirty="0" smtClean="0"/>
              <a:t>Vedl. : v přímé, bez přídatných pruhů, na úrovni terénu</a:t>
            </a:r>
            <a:r>
              <a:rPr lang="cs-CZ" sz="2400" dirty="0" smtClean="0"/>
              <a:t>, </a:t>
            </a:r>
          </a:p>
          <a:p>
            <a:r>
              <a:rPr lang="cs-CZ" sz="2800" dirty="0" smtClean="0"/>
              <a:t>Okolí</a:t>
            </a:r>
            <a:r>
              <a:rPr lang="cs-CZ" sz="2800" dirty="0"/>
              <a:t>: </a:t>
            </a:r>
            <a:r>
              <a:rPr lang="cs-CZ" sz="2800" dirty="0" smtClean="0"/>
              <a:t>most přes vodní tok, zpevněné plochy kolem hl. kom., zastávky Bus, sousední styková křižovatka k lomu (120m), dvě nároží se stromy, dvě ZS mostu, příjezd k letišti</a:t>
            </a:r>
            <a:br>
              <a:rPr lang="cs-CZ" sz="2800" dirty="0" smtClean="0"/>
            </a:br>
            <a:endParaRPr lang="cs-CZ" sz="24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15964"/>
            <a:ext cx="6396008" cy="96942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73135</TotalTime>
  <Words>1105</Words>
  <Application>Microsoft Office PowerPoint</Application>
  <PresentationFormat>Předvádění na obrazovce (4:3)</PresentationFormat>
  <Paragraphs>128</Paragraphs>
  <Slides>13</Slides>
  <Notes>13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1145</cp:revision>
  <cp:lastPrinted>2022-10-10T11:29:50Z</cp:lastPrinted>
  <dcterms:created xsi:type="dcterms:W3CDTF">2017-03-15T09:26:25Z</dcterms:created>
  <dcterms:modified xsi:type="dcterms:W3CDTF">2022-10-10T11:31:04Z</dcterms:modified>
</cp:coreProperties>
</file>