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4"/>
  </p:sldMasterIdLst>
  <p:sldIdLst>
    <p:sldId id="256" r:id="rId5"/>
    <p:sldId id="259" r:id="rId6"/>
    <p:sldId id="260" r:id="rId7"/>
    <p:sldId id="266" r:id="rId8"/>
    <p:sldId id="267" r:id="rId9"/>
    <p:sldId id="268" r:id="rId10"/>
    <p:sldId id="262" r:id="rId11"/>
    <p:sldId id="264" r:id="rId12"/>
    <p:sldId id="263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5C"/>
    <a:srgbClr val="98C04D"/>
    <a:srgbClr val="FF7E79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452F24-EF22-3E4D-9F3F-C9E16D7259B9}" v="2" dt="2022-04-14T12:14:35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72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9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1E369ECB-B664-AC47-9925-94FEF1A61B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7917" y="6242004"/>
            <a:ext cx="1423438" cy="54179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70CB6CD-6C11-2043-9BB6-DF46B8470E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3084" y="6241509"/>
            <a:ext cx="1859722" cy="50612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40520C5-A57B-2B48-A9A5-683AF46BEB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73632" y="6333249"/>
            <a:ext cx="1764285" cy="41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8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5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44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4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8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2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3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0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8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hyperlink" Target="mailto:jan.chalas@datafriends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16A82B-4290-46E7-BF7E-9119EFAF9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866E10-9C24-9448-8026-67E7E6145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5018" y="891222"/>
            <a:ext cx="4790129" cy="1062771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98C04D"/>
                </a:solidFill>
              </a:rPr>
              <a:t>Představení portálu nehod </a:t>
            </a:r>
          </a:p>
          <a:p>
            <a:r>
              <a:rPr lang="cs-CZ" sz="3200" b="1" dirty="0">
                <a:solidFill>
                  <a:srgbClr val="98C04D"/>
                </a:solidFill>
              </a:rPr>
              <a:t>-</a:t>
            </a:r>
          </a:p>
          <a:p>
            <a:r>
              <a:rPr lang="cs-CZ" sz="3200" b="1" dirty="0" err="1">
                <a:solidFill>
                  <a:srgbClr val="98C04D"/>
                </a:solidFill>
              </a:rPr>
              <a:t>DOPRAVní</a:t>
            </a:r>
            <a:endParaRPr lang="cs-CZ" sz="3200" b="1" dirty="0">
              <a:solidFill>
                <a:srgbClr val="98C04D"/>
              </a:solidFill>
            </a:endParaRPr>
          </a:p>
          <a:p>
            <a:r>
              <a:rPr lang="cs-CZ" sz="3200" b="1" dirty="0">
                <a:solidFill>
                  <a:srgbClr val="98C04D"/>
                </a:solidFill>
              </a:rPr>
              <a:t>Konference</a:t>
            </a:r>
          </a:p>
          <a:p>
            <a:r>
              <a:rPr lang="cs-CZ" sz="3200" b="1" dirty="0">
                <a:solidFill>
                  <a:srgbClr val="98C04D"/>
                </a:solidFill>
              </a:rPr>
              <a:t>2022 </a:t>
            </a:r>
          </a:p>
        </p:txBody>
      </p:sp>
      <p:pic>
        <p:nvPicPr>
          <p:cNvPr id="4" name="Obrázek 3" descr="Obsah obrázku podepsat, červená, doprava&#10;&#10;Popis byl vytvořen automaticky">
            <a:extLst>
              <a:ext uri="{FF2B5EF4-FFF2-40B4-BE49-F238E27FC236}">
                <a16:creationId xmlns:a16="http://schemas.microsoft.com/office/drawing/2014/main" id="{02500E17-E803-E342-AB50-7FC89902B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824"/>
          <a:stretch/>
        </p:blipFill>
        <p:spPr>
          <a:xfrm>
            <a:off x="20" y="-1"/>
            <a:ext cx="691509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6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FD6121C3-67B0-3B45-B993-3F8780883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297" y="403074"/>
            <a:ext cx="2772209" cy="754462"/>
          </a:xfrm>
          <a:prstGeom prst="rect">
            <a:avLst/>
          </a:prstGeom>
        </p:spPr>
      </p:pic>
      <p:pic>
        <p:nvPicPr>
          <p:cNvPr id="3" name="Picture 2" descr="Statistica.pro – Datová analytika pro správné rozhodování">
            <a:extLst>
              <a:ext uri="{FF2B5EF4-FFF2-40B4-BE49-F238E27FC236}">
                <a16:creationId xmlns:a16="http://schemas.microsoft.com/office/drawing/2014/main" id="{BEF0B713-5A07-0741-ADA5-E9FFD8E90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595" y="320999"/>
            <a:ext cx="1961664" cy="85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Šrafovaná šipka vpravo 7">
            <a:extLst>
              <a:ext uri="{FF2B5EF4-FFF2-40B4-BE49-F238E27FC236}">
                <a16:creationId xmlns:a16="http://schemas.microsoft.com/office/drawing/2014/main" id="{05708526-1DF0-8F4D-93AE-A0FC4F4B7524}"/>
              </a:ext>
            </a:extLst>
          </p:cNvPr>
          <p:cNvSpPr/>
          <p:nvPr/>
        </p:nvSpPr>
        <p:spPr>
          <a:xfrm>
            <a:off x="5189218" y="562289"/>
            <a:ext cx="683120" cy="371319"/>
          </a:xfrm>
          <a:prstGeom prst="stripedRightArrow">
            <a:avLst/>
          </a:prstGeom>
          <a:solidFill>
            <a:srgbClr val="98C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 descr="Obsah obrázku mapa&#10;&#10;Popis byl vytvořen automaticky">
            <a:extLst>
              <a:ext uri="{FF2B5EF4-FFF2-40B4-BE49-F238E27FC236}">
                <a16:creationId xmlns:a16="http://schemas.microsoft.com/office/drawing/2014/main" id="{7748EB8B-B5F9-3749-9885-DBB014437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227" y="1284311"/>
            <a:ext cx="9080222" cy="48780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6251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291F67AA-FBBF-7349-A44B-6FAC2B815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5" y="103207"/>
            <a:ext cx="5091348" cy="34021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6CA9197F-415F-724E-BB08-3C8DA8B1C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180" y="1695564"/>
            <a:ext cx="5511800" cy="3619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00A92B1-70C0-9F4D-B8AA-C4FF3DD3B4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32" b="25520"/>
          <a:stretch/>
        </p:blipFill>
        <p:spPr>
          <a:xfrm>
            <a:off x="2335553" y="3476477"/>
            <a:ext cx="5511800" cy="2762025"/>
          </a:xfrm>
          <a:prstGeom prst="rect">
            <a:avLst/>
          </a:prstGeom>
        </p:spPr>
      </p:pic>
      <p:sp>
        <p:nvSpPr>
          <p:cNvPr id="15" name="Nadpis 1">
            <a:extLst>
              <a:ext uri="{FF2B5EF4-FFF2-40B4-BE49-F238E27FC236}">
                <a16:creationId xmlns:a16="http://schemas.microsoft.com/office/drawing/2014/main" id="{4781E6F5-F617-D14B-84FC-B993708F0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5121" y="304985"/>
            <a:ext cx="8088596" cy="754462"/>
          </a:xfrm>
        </p:spPr>
        <p:txBody>
          <a:bodyPr>
            <a:noAutofit/>
          </a:bodyPr>
          <a:lstStyle/>
          <a:p>
            <a:pPr algn="l"/>
            <a:br>
              <a:rPr lang="cs-CZ" sz="2400" dirty="0">
                <a:solidFill>
                  <a:srgbClr val="98C04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cs-CZ" sz="2400" dirty="0">
                <a:solidFill>
                  <a:srgbClr val="98C04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- zkoumání citlivých témat</a:t>
            </a: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1EE3F7F9-52A4-FF46-8D4F-DF86621049CA}"/>
              </a:ext>
            </a:extLst>
          </p:cNvPr>
          <p:cNvSpPr txBox="1">
            <a:spLocks/>
          </p:cNvSpPr>
          <p:nvPr/>
        </p:nvSpPr>
        <p:spPr>
          <a:xfrm>
            <a:off x="7159487" y="1988695"/>
            <a:ext cx="8088596" cy="7544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cs-CZ" sz="2400" dirty="0">
                <a:solidFill>
                  <a:srgbClr val="98C04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cs-CZ" sz="2400" dirty="0">
                <a:solidFill>
                  <a:srgbClr val="98C04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- analýza rizikových míst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7BC319EC-626C-464F-9686-CB66854DFF39}"/>
              </a:ext>
            </a:extLst>
          </p:cNvPr>
          <p:cNvSpPr txBox="1">
            <a:spLocks/>
          </p:cNvSpPr>
          <p:nvPr/>
        </p:nvSpPr>
        <p:spPr>
          <a:xfrm>
            <a:off x="8147702" y="4317537"/>
            <a:ext cx="8088596" cy="7544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cs-CZ" sz="2400" dirty="0">
                <a:solidFill>
                  <a:srgbClr val="98C04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cs-CZ" sz="2400" dirty="0">
                <a:solidFill>
                  <a:srgbClr val="98C04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- unikátní data </a:t>
            </a:r>
          </a:p>
          <a:p>
            <a:pPr algn="l"/>
            <a:r>
              <a:rPr lang="cs-CZ" sz="2400" dirty="0">
                <a:solidFill>
                  <a:srgbClr val="98C04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pro odbornou veřejnost</a:t>
            </a:r>
          </a:p>
        </p:txBody>
      </p:sp>
    </p:spTree>
    <p:extLst>
      <p:ext uri="{BB962C8B-B14F-4D97-AF65-F5344CB8AC3E}">
        <p14:creationId xmlns:p14="http://schemas.microsoft.com/office/powerpoint/2010/main" val="177839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FF325754-A994-B046-DE24-1F62A50BB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66" y="462466"/>
            <a:ext cx="11105451" cy="5747395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DAC1F77E-24BD-5E2A-51C8-58709E2E2627}"/>
              </a:ext>
            </a:extLst>
          </p:cNvPr>
          <p:cNvSpPr txBox="1"/>
          <p:nvPr/>
        </p:nvSpPr>
        <p:spPr>
          <a:xfrm>
            <a:off x="4117109" y="93134"/>
            <a:ext cx="3596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Analýza témat: Střety se zvěří </a:t>
            </a:r>
          </a:p>
        </p:txBody>
      </p:sp>
    </p:spTree>
    <p:extLst>
      <p:ext uri="{BB962C8B-B14F-4D97-AF65-F5344CB8AC3E}">
        <p14:creationId xmlns:p14="http://schemas.microsoft.com/office/powerpoint/2010/main" val="961172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stůl&#10;&#10;Popis byl vytvořen automaticky">
            <a:extLst>
              <a:ext uri="{FF2B5EF4-FFF2-40B4-BE49-F238E27FC236}">
                <a16:creationId xmlns:a16="http://schemas.microsoft.com/office/drawing/2014/main" id="{B3A53346-50C3-06CF-3C5A-39F8ABAC0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66" y="457118"/>
            <a:ext cx="11523135" cy="580668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D17B227-4874-E645-3EED-3D4A39D3F1DF}"/>
              </a:ext>
            </a:extLst>
          </p:cNvPr>
          <p:cNvSpPr txBox="1"/>
          <p:nvPr/>
        </p:nvSpPr>
        <p:spPr>
          <a:xfrm>
            <a:off x="4117109" y="93134"/>
            <a:ext cx="3596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Analýza témat: Střety se zvěří </a:t>
            </a:r>
          </a:p>
        </p:txBody>
      </p:sp>
    </p:spTree>
    <p:extLst>
      <p:ext uri="{BB962C8B-B14F-4D97-AF65-F5344CB8AC3E}">
        <p14:creationId xmlns:p14="http://schemas.microsoft.com/office/powerpoint/2010/main" val="1410401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>
            <a:extLst>
              <a:ext uri="{FF2B5EF4-FFF2-40B4-BE49-F238E27FC236}">
                <a16:creationId xmlns:a16="http://schemas.microsoft.com/office/drawing/2014/main" id="{DAC1F77E-24BD-5E2A-51C8-58709E2E2627}"/>
              </a:ext>
            </a:extLst>
          </p:cNvPr>
          <p:cNvSpPr txBox="1"/>
          <p:nvPr/>
        </p:nvSpPr>
        <p:spPr>
          <a:xfrm>
            <a:off x="4117109" y="93134"/>
            <a:ext cx="3596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Analýza témat: Střety se zvěří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237DA33-AAB3-C791-2745-D185B1302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908" y="529920"/>
            <a:ext cx="4495923" cy="61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51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6D7E2688-C8B7-37F4-3EE9-E0C139699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97" y="784372"/>
            <a:ext cx="11749790" cy="5289255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A5EB6B81-01E1-2534-0ACF-7C8DAF29CF84}"/>
              </a:ext>
            </a:extLst>
          </p:cNvPr>
          <p:cNvSpPr txBox="1"/>
          <p:nvPr/>
        </p:nvSpPr>
        <p:spPr>
          <a:xfrm>
            <a:off x="2220555" y="201331"/>
            <a:ext cx="7750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PŘÍKLAD DOBRÉ PRAXE – Analýza rizikového místa pro obec Kolovraty</a:t>
            </a:r>
          </a:p>
        </p:txBody>
      </p:sp>
    </p:spTree>
    <p:extLst>
      <p:ext uri="{BB962C8B-B14F-4D97-AF65-F5344CB8AC3E}">
        <p14:creationId xmlns:p14="http://schemas.microsoft.com/office/powerpoint/2010/main" val="167170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adpis 1">
            <a:extLst>
              <a:ext uri="{FF2B5EF4-FFF2-40B4-BE49-F238E27FC236}">
                <a16:creationId xmlns:a16="http://schemas.microsoft.com/office/drawing/2014/main" id="{960F6A18-8980-F04D-8B83-CB7C55E407F9}"/>
              </a:ext>
            </a:extLst>
          </p:cNvPr>
          <p:cNvSpPr txBox="1">
            <a:spLocks/>
          </p:cNvSpPr>
          <p:nvPr/>
        </p:nvSpPr>
        <p:spPr>
          <a:xfrm>
            <a:off x="6731622" y="83070"/>
            <a:ext cx="4490685" cy="23584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Tx/>
              <a:buChar char="-"/>
            </a:pPr>
            <a:r>
              <a:rPr lang="cs-CZ" sz="18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Srovnání s dalšími nebezpečnými místy</a:t>
            </a:r>
          </a:p>
          <a:p>
            <a:pPr marL="342900" indent="-342900" algn="l">
              <a:buFontTx/>
              <a:buChar char="-"/>
            </a:pPr>
            <a:endParaRPr lang="cs-CZ" sz="1800" dirty="0">
              <a:solidFill>
                <a:srgbClr val="0070C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342900" indent="-342900" algn="l">
              <a:buFontTx/>
              <a:buChar char="-"/>
            </a:pPr>
            <a:r>
              <a:rPr lang="cs-CZ" sz="18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Lze doplnit o data z pojišťoven</a:t>
            </a:r>
          </a:p>
          <a:p>
            <a:pPr marL="342900" indent="-342900" algn="l">
              <a:buFontTx/>
              <a:buChar char="-"/>
            </a:pPr>
            <a:endParaRPr lang="cs-CZ" sz="1800" dirty="0">
              <a:solidFill>
                <a:srgbClr val="0070C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342900" indent="-342900" algn="l">
              <a:buFontTx/>
              <a:buChar char="-"/>
            </a:pPr>
            <a:r>
              <a:rPr lang="cs-CZ" sz="18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Vytvořit trendy zpětně za 10 let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92E20E0-390F-A406-5D9E-D926827E0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17" y="489470"/>
            <a:ext cx="6387043" cy="293953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DFA11FE-6B3B-E590-B937-B10A95E89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243" y="2847872"/>
            <a:ext cx="3673915" cy="3316243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CACD6050-3723-4050-D83D-F59A189F622E}"/>
              </a:ext>
            </a:extLst>
          </p:cNvPr>
          <p:cNvSpPr txBox="1">
            <a:spLocks/>
          </p:cNvSpPr>
          <p:nvPr/>
        </p:nvSpPr>
        <p:spPr>
          <a:xfrm>
            <a:off x="788023" y="3429000"/>
            <a:ext cx="4490685" cy="23584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1800" dirty="0">
              <a:solidFill>
                <a:srgbClr val="0070C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342900" indent="-342900" algn="l">
              <a:buFontTx/>
              <a:buChar char="-"/>
            </a:pPr>
            <a:r>
              <a:rPr lang="cs-CZ" sz="18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Doplňující podklady pro další posouzení</a:t>
            </a:r>
          </a:p>
          <a:p>
            <a:pPr marL="342900" indent="-342900" algn="l">
              <a:buFontTx/>
              <a:buChar char="-"/>
            </a:pPr>
            <a:endParaRPr lang="cs-CZ" sz="1800" dirty="0">
              <a:solidFill>
                <a:srgbClr val="0070C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342900" indent="-342900" algn="l">
              <a:buFontTx/>
              <a:buChar char="-"/>
            </a:pPr>
            <a:r>
              <a:rPr lang="cs-CZ" sz="18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Podpoření záměru k rekonstrukci / opatření</a:t>
            </a:r>
          </a:p>
          <a:p>
            <a:pPr marL="342900" indent="-342900" algn="l">
              <a:buFontTx/>
              <a:buChar char="-"/>
            </a:pPr>
            <a:endParaRPr lang="cs-CZ" sz="1800" dirty="0">
              <a:solidFill>
                <a:srgbClr val="0070C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342900" indent="-342900" algn="l">
              <a:buFontTx/>
              <a:buChar char="-"/>
            </a:pPr>
            <a:r>
              <a:rPr lang="cs-CZ" sz="18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Usnadnění rozhodování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4824341-89EB-511F-B459-46A6AED62E00}"/>
              </a:ext>
            </a:extLst>
          </p:cNvPr>
          <p:cNvSpPr txBox="1"/>
          <p:nvPr/>
        </p:nvSpPr>
        <p:spPr>
          <a:xfrm>
            <a:off x="2042755" y="83070"/>
            <a:ext cx="7750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PŘÍKLAD DOBRÉ PRAXE – Analýza rizikového místa pro obec Kolovraty</a:t>
            </a:r>
          </a:p>
        </p:txBody>
      </p:sp>
    </p:spTree>
    <p:extLst>
      <p:ext uri="{BB962C8B-B14F-4D97-AF65-F5344CB8AC3E}">
        <p14:creationId xmlns:p14="http://schemas.microsoft.com/office/powerpoint/2010/main" val="1495464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16A82B-4290-46E7-BF7E-9119EFAF9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866E10-9C24-9448-8026-67E7E6145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1636" y="2125541"/>
            <a:ext cx="4790129" cy="1062771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98C04D"/>
                </a:solidFill>
              </a:rPr>
              <a:t>Děkuji za pozornost</a:t>
            </a:r>
          </a:p>
        </p:txBody>
      </p:sp>
      <p:pic>
        <p:nvPicPr>
          <p:cNvPr id="4" name="Obrázek 3" descr="Obsah obrázku podepsat, červená, doprava&#10;&#10;Popis byl vytvořen automaticky">
            <a:extLst>
              <a:ext uri="{FF2B5EF4-FFF2-40B4-BE49-F238E27FC236}">
                <a16:creationId xmlns:a16="http://schemas.microsoft.com/office/drawing/2014/main" id="{02500E17-E803-E342-AB50-7FC89902B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824"/>
          <a:stretch/>
        </p:blipFill>
        <p:spPr>
          <a:xfrm>
            <a:off x="20" y="-1"/>
            <a:ext cx="6915093" cy="68580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0BCE68-F34B-2B46-9D08-388DB40C1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636" y="531385"/>
            <a:ext cx="4524831" cy="1062771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9D963402-751F-AC47-895F-689611715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6185" y="4346420"/>
            <a:ext cx="3908720" cy="1062771"/>
          </a:xfrm>
        </p:spPr>
        <p:txBody>
          <a:bodyPr>
            <a:noAutofit/>
          </a:bodyPr>
          <a:lstStyle/>
          <a:p>
            <a:pPr algn="l"/>
            <a:r>
              <a:rPr lang="cs-CZ" sz="2000" dirty="0">
                <a:solidFill>
                  <a:srgbClr val="98C04D"/>
                </a:solidFill>
                <a:latin typeface="Futura Medium" panose="020B0602020204020303" pitchFamily="34" charset="-79"/>
                <a:cs typeface="Futura Medium" panose="020B0602020204020303" pitchFamily="34" charset="-79"/>
                <a:hlinkClick r:id="rId4"/>
              </a:rPr>
              <a:t>Jan Chalas@datafriends.cz</a:t>
            </a:r>
            <a:br>
              <a:rPr lang="cs-CZ" sz="2000" dirty="0">
                <a:solidFill>
                  <a:srgbClr val="98C04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cs-CZ" sz="2000" dirty="0">
                <a:solidFill>
                  <a:srgbClr val="98C04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tel. + 420 739 569 987</a:t>
            </a:r>
            <a:br>
              <a:rPr lang="cs-CZ" sz="2000" dirty="0">
                <a:solidFill>
                  <a:srgbClr val="98C04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cs-CZ" sz="2000" dirty="0">
              <a:solidFill>
                <a:srgbClr val="98C04D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8" name="Grafický objekt 7" descr="Muž se souvislou výplní">
            <a:extLst>
              <a:ext uri="{FF2B5EF4-FFF2-40B4-BE49-F238E27FC236}">
                <a16:creationId xmlns:a16="http://schemas.microsoft.com/office/drawing/2014/main" id="{F2F58E17-B79E-F54B-88A2-80C2F22A5F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86776" y="43464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88267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20CF6E7520B14FA7EE5860A98A138F" ma:contentTypeVersion="13" ma:contentTypeDescription="Vytvoří nový dokument" ma:contentTypeScope="" ma:versionID="a05a4f97b9f59b0adf4ba08f999ab263">
  <xsd:schema xmlns:xsd="http://www.w3.org/2001/XMLSchema" xmlns:xs="http://www.w3.org/2001/XMLSchema" xmlns:p="http://schemas.microsoft.com/office/2006/metadata/properties" xmlns:ns2="7cf1ea87-791e-427a-bd77-45982ff38339" xmlns:ns3="36b61a7a-37b3-4d4b-b9e5-bb0b07ef8494" targetNamespace="http://schemas.microsoft.com/office/2006/metadata/properties" ma:root="true" ma:fieldsID="8852df0aec50a2d6e297e95a45105f05" ns2:_="" ns3:_="">
    <xsd:import namespace="7cf1ea87-791e-427a-bd77-45982ff38339"/>
    <xsd:import namespace="36b61a7a-37b3-4d4b-b9e5-bb0b07ef8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f1ea87-791e-427a-bd77-45982ff383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61a7a-37b3-4d4b-b9e5-bb0b07ef849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C8A6E6-FF93-45D6-B639-CF693382A0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f1ea87-791e-427a-bd77-45982ff38339"/>
    <ds:schemaRef ds:uri="36b61a7a-37b3-4d4b-b9e5-bb0b07ef8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4AFAE8-DB2D-47E0-9514-B32BB7E443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3C9C57-71AC-4F82-85ED-75FBC647E93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40500</TotalTime>
  <Words>110</Words>
  <Application>Microsoft Office PowerPoint</Application>
  <PresentationFormat>Širokoúhlá obrazovka</PresentationFormat>
  <Paragraphs>27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Futura Medium</vt:lpstr>
      <vt:lpstr>Modern Love</vt:lpstr>
      <vt:lpstr>BohemianVTI</vt:lpstr>
      <vt:lpstr>Prezentace aplikace PowerPoint</vt:lpstr>
      <vt:lpstr>Prezentace aplikace PowerPoint</vt:lpstr>
      <vt:lpstr> - zkoumání citlivých témat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Jan Chalas@datafriends.cz tel. + 420 739 569 987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Chalas</dc:creator>
  <cp:lastModifiedBy>Martin Kostelenec</cp:lastModifiedBy>
  <cp:revision>29</cp:revision>
  <dcterms:created xsi:type="dcterms:W3CDTF">2021-07-01T10:16:01Z</dcterms:created>
  <dcterms:modified xsi:type="dcterms:W3CDTF">2022-10-11T05:11:11Z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0x010100D020CF6E7520B14FA7EE5860A98A138F</vt:lpwstr>
  </property>
</Properties>
</file>