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6" r:id="rId9"/>
    <p:sldId id="270" r:id="rId10"/>
    <p:sldId id="262" r:id="rId11"/>
    <p:sldId id="274" r:id="rId12"/>
    <p:sldId id="268" r:id="rId13"/>
    <p:sldId id="271" r:id="rId14"/>
    <p:sldId id="275" r:id="rId15"/>
    <p:sldId id="272" r:id="rId16"/>
    <p:sldId id="27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637BA-6264-4B16-A62E-C817957F4BB9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721BB-52C5-4FE0-A101-7E0F1F6C9C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22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97CD"/>
            </a:gs>
            <a:gs pos="43000">
              <a:srgbClr val="147DB3">
                <a:alpha val="31000"/>
              </a:srgbClr>
            </a:gs>
            <a:gs pos="75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F8016E26-E2D3-4AEB-8FCA-A83DC51CE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693" y="4737641"/>
            <a:ext cx="6400800" cy="1947333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Bc. Martin </a:t>
            </a:r>
            <a:r>
              <a:rPr lang="cs-CZ" dirty="0" err="1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Landsfeld</a:t>
            </a:r>
            <a:endParaRPr lang="cs-CZ" dirty="0">
              <a:solidFill>
                <a:srgbClr val="21A2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7DBE262B-FAC7-4612-8082-BCA36E2678FB" descr="2FD83780-B645-4E12-B7C4-B4CCB8F2FF39">
            <a:extLst>
              <a:ext uri="{FF2B5EF4-FFF2-40B4-BE49-F238E27FC236}">
                <a16:creationId xmlns:a16="http://schemas.microsoft.com/office/drawing/2014/main" id="{00000000-0008-0000-0000-000002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5212" y="5950008"/>
            <a:ext cx="3193095" cy="6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7DBE262B-FAC7-4612-8082-BCA36E2678FB" descr="2FD83780-B645-4E12-B7C4-B4CCB8F2FF39">
            <a:extLst>
              <a:ext uri="{FF2B5EF4-FFF2-40B4-BE49-F238E27FC236}">
                <a16:creationId xmlns:a16="http://schemas.microsoft.com/office/drawing/2014/main" id="{00000000-0008-0000-0000-000002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030" y="1747665"/>
            <a:ext cx="10210335" cy="194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0516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97CD"/>
            </a:gs>
            <a:gs pos="43000">
              <a:srgbClr val="147DB3">
                <a:alpha val="31000"/>
              </a:srgbClr>
            </a:gs>
            <a:gs pos="75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1F523-B392-4581-BE5F-C0CE29A9F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270" y="545911"/>
            <a:ext cx="9045054" cy="709683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Doprava ve Městě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016E26-E2D3-4AEB-8FCA-A83DC51CE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693" y="4737641"/>
            <a:ext cx="6400800" cy="1947333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Bc. Martin </a:t>
            </a:r>
            <a:r>
              <a:rPr lang="cs-CZ" dirty="0" err="1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Landsfeld</a:t>
            </a:r>
            <a:endParaRPr lang="cs-CZ" dirty="0">
              <a:solidFill>
                <a:srgbClr val="21A2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7DBE262B-FAC7-4612-8082-BCA36E2678FB" descr="2FD83780-B645-4E12-B7C4-B4CCB8F2FF39">
            <a:extLst>
              <a:ext uri="{FF2B5EF4-FFF2-40B4-BE49-F238E27FC236}">
                <a16:creationId xmlns:a16="http://schemas.microsoft.com/office/drawing/2014/main" id="{00000000-0008-0000-0000-000002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5212" y="5950008"/>
            <a:ext cx="3193095" cy="6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1E10382-85CB-420A-8A4A-64F38A1CF48B}"/>
              </a:ext>
            </a:extLst>
          </p:cNvPr>
          <p:cNvSpPr txBox="1"/>
          <p:nvPr/>
        </p:nvSpPr>
        <p:spPr>
          <a:xfrm>
            <a:off x="1187355" y="1501254"/>
            <a:ext cx="1016075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Zajištění bezpečné a funkční infrastruktury pomocí kvalitního značení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Vytvoření kvalitního sdíleného prostoru v rámci intravilánu – snížení negativních interakcí jednotlivých typů dopravy – auta vs. cyklisté vs. chodci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Efektivní využití omezeného prostoru ve městech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06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97CD"/>
            </a:gs>
            <a:gs pos="43000">
              <a:srgbClr val="147DB3">
                <a:alpha val="31000"/>
              </a:srgbClr>
            </a:gs>
            <a:gs pos="75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1F523-B392-4581-BE5F-C0CE29A9F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270" y="545911"/>
            <a:ext cx="9045054" cy="709683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PARKOVání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Osobních aut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016E26-E2D3-4AEB-8FCA-A83DC51CE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693" y="4737641"/>
            <a:ext cx="6400800" cy="1947333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Bc. Martin </a:t>
            </a:r>
            <a:r>
              <a:rPr lang="cs-CZ" dirty="0" err="1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Landsfeld</a:t>
            </a:r>
            <a:endParaRPr lang="cs-CZ" dirty="0">
              <a:solidFill>
                <a:srgbClr val="21A2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7DBE262B-FAC7-4612-8082-BCA36E2678FB" descr="2FD83780-B645-4E12-B7C4-B4CCB8F2FF39">
            <a:extLst>
              <a:ext uri="{FF2B5EF4-FFF2-40B4-BE49-F238E27FC236}">
                <a16:creationId xmlns:a16="http://schemas.microsoft.com/office/drawing/2014/main" id="{00000000-0008-0000-0000-000002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5212" y="5950008"/>
            <a:ext cx="3193095" cy="6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1E10382-85CB-420A-8A4A-64F38A1CF48B}"/>
              </a:ext>
            </a:extLst>
          </p:cNvPr>
          <p:cNvSpPr txBox="1"/>
          <p:nvPr/>
        </p:nvSpPr>
        <p:spPr>
          <a:xfrm>
            <a:off x="1058270" y="1247322"/>
            <a:ext cx="1016075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 hlediska komfortu a kapacity lepší šikmé stání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9ACA576-7A66-8D69-1173-F0190F7BE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292" y="2135734"/>
            <a:ext cx="3638550" cy="101917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42AE534-0099-9ED7-EBBD-FE90D2273BA9}"/>
              </a:ext>
            </a:extLst>
          </p:cNvPr>
          <p:cNvSpPr txBox="1"/>
          <p:nvPr/>
        </p:nvSpPr>
        <p:spPr>
          <a:xfrm>
            <a:off x="978239" y="3361813"/>
            <a:ext cx="92846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případě plánovaného umístění dobíjecí stanice je třeba uvažovat o stání kolmém</a:t>
            </a:r>
          </a:p>
        </p:txBody>
      </p:sp>
    </p:spTree>
    <p:extLst>
      <p:ext uri="{BB962C8B-B14F-4D97-AF65-F5344CB8AC3E}">
        <p14:creationId xmlns:p14="http://schemas.microsoft.com/office/powerpoint/2010/main" val="4092154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97CD"/>
            </a:gs>
            <a:gs pos="43000">
              <a:srgbClr val="147DB3">
                <a:alpha val="31000"/>
              </a:srgbClr>
            </a:gs>
            <a:gs pos="75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1F523-B392-4581-BE5F-C0CE29A9F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270" y="545911"/>
            <a:ext cx="9752104" cy="709683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Odstavování nákladní Aut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016E26-E2D3-4AEB-8FCA-A83DC51CE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693" y="4737641"/>
            <a:ext cx="6400800" cy="1947333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Bc. Martin </a:t>
            </a:r>
            <a:r>
              <a:rPr lang="cs-CZ" dirty="0" err="1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Landsfeld</a:t>
            </a:r>
            <a:endParaRPr lang="cs-CZ" dirty="0">
              <a:solidFill>
                <a:srgbClr val="21A2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7DBE262B-FAC7-4612-8082-BCA36E2678FB" descr="2FD83780-B645-4E12-B7C4-B4CCB8F2FF39">
            <a:extLst>
              <a:ext uri="{FF2B5EF4-FFF2-40B4-BE49-F238E27FC236}">
                <a16:creationId xmlns:a16="http://schemas.microsoft.com/office/drawing/2014/main" id="{00000000-0008-0000-0000-000002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5212" y="5950008"/>
            <a:ext cx="3193095" cy="6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1E10382-85CB-420A-8A4A-64F38A1CF48B}"/>
              </a:ext>
            </a:extLst>
          </p:cNvPr>
          <p:cNvSpPr txBox="1"/>
          <p:nvPr/>
        </p:nvSpPr>
        <p:spPr>
          <a:xfrm>
            <a:off x="1187355" y="1501254"/>
            <a:ext cx="101607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Problém zejména u silnic </a:t>
            </a:r>
            <a:r>
              <a:rPr lang="cs-CZ" sz="3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I.tříd</a:t>
            </a: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v blízkostí průmyslu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Živelné parkování bez zázemí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Nutnost regulovat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Potřeba nabízet spolu s regulací i kvalitní alternativu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Vycházet z praxe použité u nových staveb na dálniční síti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Lze snižovat některé parametry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Zpoplatnění, sociální a ekonomický přínos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02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97CD"/>
            </a:gs>
            <a:gs pos="43000">
              <a:srgbClr val="147DB3">
                <a:alpha val="31000"/>
              </a:srgbClr>
            </a:gs>
            <a:gs pos="75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1F523-B392-4581-BE5F-C0CE29A9F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270" y="545911"/>
            <a:ext cx="9752104" cy="709683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Odstavování nákladní Aut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016E26-E2D3-4AEB-8FCA-A83DC51CE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693" y="4737641"/>
            <a:ext cx="6400800" cy="1947333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Bc. Martin </a:t>
            </a:r>
            <a:r>
              <a:rPr lang="cs-CZ" dirty="0" err="1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Landsfeld</a:t>
            </a:r>
            <a:endParaRPr lang="cs-CZ" dirty="0">
              <a:solidFill>
                <a:srgbClr val="21A2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7DBE262B-FAC7-4612-8082-BCA36E2678FB" descr="2FD83780-B645-4E12-B7C4-B4CCB8F2FF39">
            <a:extLst>
              <a:ext uri="{FF2B5EF4-FFF2-40B4-BE49-F238E27FC236}">
                <a16:creationId xmlns:a16="http://schemas.microsoft.com/office/drawing/2014/main" id="{00000000-0008-0000-0000-000002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5212" y="5950008"/>
            <a:ext cx="3193095" cy="6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1E10382-85CB-420A-8A4A-64F38A1CF48B}"/>
              </a:ext>
            </a:extLst>
          </p:cNvPr>
          <p:cNvSpPr txBox="1"/>
          <p:nvPr/>
        </p:nvSpPr>
        <p:spPr>
          <a:xfrm>
            <a:off x="1058270" y="1281221"/>
            <a:ext cx="101607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 volných pozemcích ve vlastnictví obce lze vybudovat zařízení podobné uvedenému níže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Parametry lze upravit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Místa lze vytipovat na základě dat ze sčítání, místní znalosti a dat z aplikace (QR kód ve sborníku)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135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97CD"/>
            </a:gs>
            <a:gs pos="43000">
              <a:srgbClr val="147DB3">
                <a:alpha val="31000"/>
              </a:srgbClr>
            </a:gs>
            <a:gs pos="75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1F523-B392-4581-BE5F-C0CE29A9F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270" y="545911"/>
            <a:ext cx="9752104" cy="709683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Odstavování nákladní Aut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016E26-E2D3-4AEB-8FCA-A83DC51CE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693" y="4737641"/>
            <a:ext cx="6400800" cy="1947333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Bc. Martin </a:t>
            </a:r>
            <a:r>
              <a:rPr lang="cs-CZ" dirty="0" err="1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Landsfeld</a:t>
            </a:r>
            <a:endParaRPr lang="cs-CZ" dirty="0">
              <a:solidFill>
                <a:srgbClr val="21A2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7DBE262B-FAC7-4612-8082-BCA36E2678FB" descr="2FD83780-B645-4E12-B7C4-B4CCB8F2FF39">
            <a:extLst>
              <a:ext uri="{FF2B5EF4-FFF2-40B4-BE49-F238E27FC236}">
                <a16:creationId xmlns:a16="http://schemas.microsoft.com/office/drawing/2014/main" id="{00000000-0008-0000-0000-000002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5212" y="5950008"/>
            <a:ext cx="3193095" cy="6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1E10382-85CB-420A-8A4A-64F38A1CF48B}"/>
              </a:ext>
            </a:extLst>
          </p:cNvPr>
          <p:cNvSpPr txBox="1"/>
          <p:nvPr/>
        </p:nvSpPr>
        <p:spPr>
          <a:xfrm>
            <a:off x="1058270" y="1281221"/>
            <a:ext cx="1016075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 volných pozemcích ve vlastnictví obce lze vybudovat zařízení podobné uvedenému níže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Parametry lze upravit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B9ED71C-5F9C-4D57-5FB0-DF59E7A65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99" y="3157429"/>
            <a:ext cx="107823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06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97CD"/>
            </a:gs>
            <a:gs pos="43000">
              <a:srgbClr val="147DB3">
                <a:alpha val="31000"/>
              </a:srgbClr>
            </a:gs>
            <a:gs pos="75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1F523-B392-4581-BE5F-C0CE29A9F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270" y="545911"/>
            <a:ext cx="9752104" cy="709683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Odstavování nákladní Aut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016E26-E2D3-4AEB-8FCA-A83DC51CE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693" y="4737641"/>
            <a:ext cx="6400800" cy="1947333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Bc. Martin </a:t>
            </a:r>
            <a:r>
              <a:rPr lang="cs-CZ" dirty="0" err="1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Landsfeld</a:t>
            </a:r>
            <a:endParaRPr lang="cs-CZ" dirty="0">
              <a:solidFill>
                <a:srgbClr val="21A2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7DBE262B-FAC7-4612-8082-BCA36E2678FB" descr="2FD83780-B645-4E12-B7C4-B4CCB8F2FF39">
            <a:extLst>
              <a:ext uri="{FF2B5EF4-FFF2-40B4-BE49-F238E27FC236}">
                <a16:creationId xmlns:a16="http://schemas.microsoft.com/office/drawing/2014/main" id="{00000000-0008-0000-0000-000002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5212" y="5950008"/>
            <a:ext cx="3193095" cy="6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1E10382-85CB-420A-8A4A-64F38A1CF48B}"/>
              </a:ext>
            </a:extLst>
          </p:cNvPr>
          <p:cNvSpPr txBox="1"/>
          <p:nvPr/>
        </p:nvSpPr>
        <p:spPr>
          <a:xfrm>
            <a:off x="1187355" y="1501254"/>
            <a:ext cx="101607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B92D5B2-DD1A-FF40-AE1F-757A666E1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5594"/>
            <a:ext cx="12192000" cy="265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47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97CD"/>
            </a:gs>
            <a:gs pos="43000">
              <a:srgbClr val="147DB3">
                <a:alpha val="31000"/>
              </a:srgbClr>
            </a:gs>
            <a:gs pos="75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1F523-B392-4581-BE5F-C0CE29A9F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270" y="545911"/>
            <a:ext cx="9752104" cy="709683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Odstavování nákladní Aut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016E26-E2D3-4AEB-8FCA-A83DC51CE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693" y="4737641"/>
            <a:ext cx="6400800" cy="1947333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Bc. Martin </a:t>
            </a:r>
            <a:r>
              <a:rPr lang="cs-CZ" dirty="0" err="1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Landsfeld</a:t>
            </a:r>
            <a:endParaRPr lang="cs-CZ" dirty="0">
              <a:solidFill>
                <a:srgbClr val="21A2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7DBE262B-FAC7-4612-8082-BCA36E2678FB" descr="2FD83780-B645-4E12-B7C4-B4CCB8F2FF39">
            <a:extLst>
              <a:ext uri="{FF2B5EF4-FFF2-40B4-BE49-F238E27FC236}">
                <a16:creationId xmlns:a16="http://schemas.microsoft.com/office/drawing/2014/main" id="{00000000-0008-0000-0000-000002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5212" y="5950008"/>
            <a:ext cx="3193095" cy="6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1E10382-85CB-420A-8A4A-64F38A1CF48B}"/>
              </a:ext>
            </a:extLst>
          </p:cNvPr>
          <p:cNvSpPr txBox="1"/>
          <p:nvPr/>
        </p:nvSpPr>
        <p:spPr>
          <a:xfrm>
            <a:off x="1187355" y="1501254"/>
            <a:ext cx="1016075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Vybavení sociálním zázemím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Obrázek 7" descr="Obsah obrázku zeď, interiér, toaleta, koupelna&#10;&#10;Popis byl vytvořen automaticky">
            <a:extLst>
              <a:ext uri="{FF2B5EF4-FFF2-40B4-BE49-F238E27FC236}">
                <a16:creationId xmlns:a16="http://schemas.microsoft.com/office/drawing/2014/main" id="{D6E54C75-373C-22BC-AE84-BF0910DF1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146" y="2278861"/>
            <a:ext cx="2192739" cy="3289109"/>
          </a:xfrm>
          <a:prstGeom prst="rect">
            <a:avLst/>
          </a:prstGeom>
        </p:spPr>
      </p:pic>
      <p:pic>
        <p:nvPicPr>
          <p:cNvPr id="11" name="Obrázek 10" descr="Obsah obrázku text, strom, exteriér, země&#10;&#10;Popis byl vytvořen automaticky">
            <a:extLst>
              <a:ext uri="{FF2B5EF4-FFF2-40B4-BE49-F238E27FC236}">
                <a16:creationId xmlns:a16="http://schemas.microsoft.com/office/drawing/2014/main" id="{81EC177A-4FF1-BA7A-6EBF-9316ED2C8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205" y="2276130"/>
            <a:ext cx="4971288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65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97CD"/>
            </a:gs>
            <a:gs pos="43000">
              <a:srgbClr val="147DB3">
                <a:alpha val="31000"/>
              </a:srgbClr>
            </a:gs>
            <a:gs pos="75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1F523-B392-4581-BE5F-C0CE29A9F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705" y="2719317"/>
            <a:ext cx="9045054" cy="70968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016E26-E2D3-4AEB-8FCA-A83DC51CE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671" y="4611667"/>
            <a:ext cx="6400800" cy="1947333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Bc. Martin </a:t>
            </a:r>
            <a:r>
              <a:rPr lang="cs-CZ" dirty="0" err="1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Landsfeld</a:t>
            </a:r>
            <a:endParaRPr lang="cs-CZ" dirty="0">
              <a:solidFill>
                <a:srgbClr val="21A2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7DBE262B-FAC7-4612-8082-BCA36E2678FB" descr="2FD83780-B645-4E12-B7C4-B4CCB8F2FF39">
            <a:extLst>
              <a:ext uri="{FF2B5EF4-FFF2-40B4-BE49-F238E27FC236}">
                <a16:creationId xmlns:a16="http://schemas.microsoft.com/office/drawing/2014/main" id="{00000000-0008-0000-0000-000002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5212" y="5950008"/>
            <a:ext cx="3193095" cy="6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194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97CD"/>
            </a:gs>
            <a:gs pos="43000">
              <a:srgbClr val="147DB3">
                <a:alpha val="31000"/>
              </a:srgbClr>
            </a:gs>
            <a:gs pos="75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1F523-B392-4581-BE5F-C0CE29A9F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270" y="545911"/>
            <a:ext cx="9045054" cy="709683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Představení společnosti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016E26-E2D3-4AEB-8FCA-A83DC51CE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693" y="4737641"/>
            <a:ext cx="6400800" cy="1947333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Bc. Martin </a:t>
            </a:r>
            <a:r>
              <a:rPr lang="cs-CZ" dirty="0" err="1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Landsfeld</a:t>
            </a:r>
            <a:endParaRPr lang="cs-CZ" dirty="0">
              <a:solidFill>
                <a:srgbClr val="21A2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7DBE262B-FAC7-4612-8082-BCA36E2678FB" descr="2FD83780-B645-4E12-B7C4-B4CCB8F2FF39">
            <a:extLst>
              <a:ext uri="{FF2B5EF4-FFF2-40B4-BE49-F238E27FC236}">
                <a16:creationId xmlns:a16="http://schemas.microsoft.com/office/drawing/2014/main" id="{00000000-0008-0000-0000-000002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5212" y="5950008"/>
            <a:ext cx="3193095" cy="6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1E10382-85CB-420A-8A4A-64F38A1CF48B}"/>
              </a:ext>
            </a:extLst>
          </p:cNvPr>
          <p:cNvSpPr txBox="1"/>
          <p:nvPr/>
        </p:nvSpPr>
        <p:spPr>
          <a:xfrm>
            <a:off x="1187355" y="1501254"/>
            <a:ext cx="1016075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Historicky zaměřena na kontrolu dopravního značení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minulosti provádění kontrol jako akreditovaný inspekční orgán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Od roku 2021 nový majitel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Zahájen další rozvoj společnosti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Sídlo v Uherském Hradišti, kancelář v Brně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Působnost v rámci celé republiky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00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97CD"/>
            </a:gs>
            <a:gs pos="43000">
              <a:srgbClr val="147DB3">
                <a:alpha val="31000"/>
              </a:srgbClr>
            </a:gs>
            <a:gs pos="75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1F523-B392-4581-BE5F-C0CE29A9F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270" y="545911"/>
            <a:ext cx="9045054" cy="709683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Hlavní činnosti společnosti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016E26-E2D3-4AEB-8FCA-A83DC51CE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693" y="4737641"/>
            <a:ext cx="6400800" cy="1947333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Bc. Martin </a:t>
            </a:r>
            <a:r>
              <a:rPr lang="cs-CZ" dirty="0" err="1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Landsfeld</a:t>
            </a:r>
            <a:endParaRPr lang="cs-CZ" dirty="0">
              <a:solidFill>
                <a:srgbClr val="21A2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7DBE262B-FAC7-4612-8082-BCA36E2678FB" descr="2FD83780-B645-4E12-B7C4-B4CCB8F2FF39">
            <a:extLst>
              <a:ext uri="{FF2B5EF4-FFF2-40B4-BE49-F238E27FC236}">
                <a16:creationId xmlns:a16="http://schemas.microsoft.com/office/drawing/2014/main" id="{00000000-0008-0000-0000-000002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5212" y="5950008"/>
            <a:ext cx="3193095" cy="6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1E10382-85CB-420A-8A4A-64F38A1CF48B}"/>
              </a:ext>
            </a:extLst>
          </p:cNvPr>
          <p:cNvSpPr txBox="1"/>
          <p:nvPr/>
        </p:nvSpPr>
        <p:spPr>
          <a:xfrm>
            <a:off x="1187355" y="1501254"/>
            <a:ext cx="1016075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Navázání na historické zkušenosti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Pokračování v činnosti jako inspekční orgán dopravního značení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Další rozvoj činnosti související s dopravním značením, zejména jeho komplexní posouzení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Poskytování konzultaci správcům komunikací při návrhu a správě dopravního značení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Supervize při stanovování místní úpravy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52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97CD"/>
            </a:gs>
            <a:gs pos="43000">
              <a:srgbClr val="147DB3">
                <a:alpha val="31000"/>
              </a:srgbClr>
            </a:gs>
            <a:gs pos="75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1F523-B392-4581-BE5F-C0CE29A9F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270" y="545911"/>
            <a:ext cx="9045054" cy="709683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Hlavní činnosti společnosti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016E26-E2D3-4AEB-8FCA-A83DC51CE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693" y="4737641"/>
            <a:ext cx="6400800" cy="1947333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Bc. Martin </a:t>
            </a:r>
            <a:r>
              <a:rPr lang="cs-CZ" dirty="0" err="1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Landsfeld</a:t>
            </a:r>
            <a:endParaRPr lang="cs-CZ" dirty="0">
              <a:solidFill>
                <a:srgbClr val="21A2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7DBE262B-FAC7-4612-8082-BCA36E2678FB" descr="2FD83780-B645-4E12-B7C4-B4CCB8F2FF39">
            <a:extLst>
              <a:ext uri="{FF2B5EF4-FFF2-40B4-BE49-F238E27FC236}">
                <a16:creationId xmlns:a16="http://schemas.microsoft.com/office/drawing/2014/main" id="{00000000-0008-0000-0000-000002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5212" y="5950008"/>
            <a:ext cx="3193095" cy="6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1E10382-85CB-420A-8A4A-64F38A1CF48B}"/>
              </a:ext>
            </a:extLst>
          </p:cNvPr>
          <p:cNvSpPr txBox="1"/>
          <p:nvPr/>
        </p:nvSpPr>
        <p:spPr>
          <a:xfrm>
            <a:off x="1187355" y="1501254"/>
            <a:ext cx="101607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Zaměření i na další obory související s dopravou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Měření hluku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Měření prašnosti (kontinuální měření)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Konzultace negativních dopadů hluku a prašnosti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Technické řešení dopravních ploch – doprava v klidu, bezpečnostní aspekty, vytvoření kvalitních podmínek pro uživatele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Pomoc s jednáními se správci infrastruktury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8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97CD"/>
            </a:gs>
            <a:gs pos="43000">
              <a:srgbClr val="147DB3">
                <a:alpha val="31000"/>
              </a:srgbClr>
            </a:gs>
            <a:gs pos="75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1F523-B392-4581-BE5F-C0CE29A9F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270" y="545911"/>
            <a:ext cx="10872688" cy="88389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Měření vodorovného dopravního značení (VDZ)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016E26-E2D3-4AEB-8FCA-A83DC51CE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693" y="4737641"/>
            <a:ext cx="6400800" cy="1947333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Bc. Martin </a:t>
            </a:r>
            <a:r>
              <a:rPr lang="cs-CZ" dirty="0" err="1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Landsfeld</a:t>
            </a:r>
            <a:endParaRPr lang="cs-CZ" dirty="0">
              <a:solidFill>
                <a:srgbClr val="21A2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7DBE262B-FAC7-4612-8082-BCA36E2678FB" descr="2FD83780-B645-4E12-B7C4-B4CCB8F2FF39">
            <a:extLst>
              <a:ext uri="{FF2B5EF4-FFF2-40B4-BE49-F238E27FC236}">
                <a16:creationId xmlns:a16="http://schemas.microsoft.com/office/drawing/2014/main" id="{00000000-0008-0000-0000-000002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5212" y="5950008"/>
            <a:ext cx="3193095" cy="6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1E10382-85CB-420A-8A4A-64F38A1CF48B}"/>
              </a:ext>
            </a:extLst>
          </p:cNvPr>
          <p:cNvSpPr txBox="1"/>
          <p:nvPr/>
        </p:nvSpPr>
        <p:spPr>
          <a:xfrm>
            <a:off x="1170577" y="1783547"/>
            <a:ext cx="694797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Odborné měření parametrů VDZ a posouzení jeho souladu s normami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Obrázek 7" descr="Obsah obrázku země, kámen, stavební materiál, cement&#10;&#10;Popis byl vytvořen automaticky">
            <a:extLst>
              <a:ext uri="{FF2B5EF4-FFF2-40B4-BE49-F238E27FC236}">
                <a16:creationId xmlns:a16="http://schemas.microsoft.com/office/drawing/2014/main" id="{3ECD2A3C-ACCB-88AF-7A6F-2AB4332D5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743" y="1429805"/>
            <a:ext cx="3519885" cy="3898950"/>
          </a:xfrm>
          <a:prstGeom prst="rect">
            <a:avLst/>
          </a:prstGeom>
        </p:spPr>
      </p:pic>
      <p:pic>
        <p:nvPicPr>
          <p:cNvPr id="11" name="Obrázek 10" descr="Obsah obrázku země, exteriér, žlutá&#10;&#10;Popis byl vytvořen automaticky">
            <a:extLst>
              <a:ext uri="{FF2B5EF4-FFF2-40B4-BE49-F238E27FC236}">
                <a16:creationId xmlns:a16="http://schemas.microsoft.com/office/drawing/2014/main" id="{57660C8F-926D-E253-A5ED-1998FA06D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558" y="2830924"/>
            <a:ext cx="3330442" cy="249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51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97CD"/>
            </a:gs>
            <a:gs pos="43000">
              <a:srgbClr val="147DB3">
                <a:alpha val="31000"/>
              </a:srgbClr>
            </a:gs>
            <a:gs pos="75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1F523-B392-4581-BE5F-C0CE29A9F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270" y="545911"/>
            <a:ext cx="10872688" cy="88389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Měření </a:t>
            </a:r>
            <a:r>
              <a:rPr lang="cs-CZ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SVIslého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dopravního značení (SDZ)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016E26-E2D3-4AEB-8FCA-A83DC51CE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693" y="4737641"/>
            <a:ext cx="6400800" cy="1947333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Bc. Martin </a:t>
            </a:r>
            <a:r>
              <a:rPr lang="cs-CZ" dirty="0" err="1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Landsfeld</a:t>
            </a:r>
            <a:endParaRPr lang="cs-CZ" dirty="0">
              <a:solidFill>
                <a:srgbClr val="21A2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7DBE262B-FAC7-4612-8082-BCA36E2678FB" descr="2FD83780-B645-4E12-B7C4-B4CCB8F2FF39">
            <a:extLst>
              <a:ext uri="{FF2B5EF4-FFF2-40B4-BE49-F238E27FC236}">
                <a16:creationId xmlns:a16="http://schemas.microsoft.com/office/drawing/2014/main" id="{00000000-0008-0000-0000-000002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5212" y="5950008"/>
            <a:ext cx="3193095" cy="6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1E10382-85CB-420A-8A4A-64F38A1CF48B}"/>
              </a:ext>
            </a:extLst>
          </p:cNvPr>
          <p:cNvSpPr txBox="1"/>
          <p:nvPr/>
        </p:nvSpPr>
        <p:spPr>
          <a:xfrm>
            <a:off x="1170578" y="1783547"/>
            <a:ext cx="568059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Odborné měření parametrů SDZ a posouzení jeho souladu s normami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 navržením vhodných úprav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Obrázek 6" descr="Obsah obrázku text, exteriér, strom, podepsat&#10;&#10;Popis byl vytvořen automaticky">
            <a:extLst>
              <a:ext uri="{FF2B5EF4-FFF2-40B4-BE49-F238E27FC236}">
                <a16:creationId xmlns:a16="http://schemas.microsoft.com/office/drawing/2014/main" id="{F3B22F34-2A6E-5FB6-52E4-0164F3ABD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185" y="1653893"/>
            <a:ext cx="4283122" cy="321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8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97CD"/>
            </a:gs>
            <a:gs pos="43000">
              <a:srgbClr val="147DB3">
                <a:alpha val="31000"/>
              </a:srgbClr>
            </a:gs>
            <a:gs pos="75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1F523-B392-4581-BE5F-C0CE29A9F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270" y="545911"/>
            <a:ext cx="10872688" cy="883894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Ukázky nevhodného SDZ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016E26-E2D3-4AEB-8FCA-A83DC51CE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693" y="4737641"/>
            <a:ext cx="6400800" cy="1947333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Bc. Martin </a:t>
            </a:r>
            <a:r>
              <a:rPr lang="cs-CZ" dirty="0" err="1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Landsfeld</a:t>
            </a:r>
            <a:endParaRPr lang="cs-CZ" dirty="0">
              <a:solidFill>
                <a:srgbClr val="21A2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7DBE262B-FAC7-4612-8082-BCA36E2678FB" descr="2FD83780-B645-4E12-B7C4-B4CCB8F2FF39">
            <a:extLst>
              <a:ext uri="{FF2B5EF4-FFF2-40B4-BE49-F238E27FC236}">
                <a16:creationId xmlns:a16="http://schemas.microsoft.com/office/drawing/2014/main" id="{00000000-0008-0000-0000-000002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5212" y="5950008"/>
            <a:ext cx="3193095" cy="6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1E10382-85CB-420A-8A4A-64F38A1CF48B}"/>
              </a:ext>
            </a:extLst>
          </p:cNvPr>
          <p:cNvSpPr txBox="1"/>
          <p:nvPr/>
        </p:nvSpPr>
        <p:spPr>
          <a:xfrm>
            <a:off x="1170577" y="1783547"/>
            <a:ext cx="6947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Nevhodně přelepená značka</a:t>
            </a:r>
          </a:p>
        </p:txBody>
      </p:sp>
      <p:pic>
        <p:nvPicPr>
          <p:cNvPr id="7" name="Obrázek 6" descr="Obsah obrázku text, exteriér, obloha, podepsat&#10;&#10;Popis byl vytvořen automaticky">
            <a:extLst>
              <a:ext uri="{FF2B5EF4-FFF2-40B4-BE49-F238E27FC236}">
                <a16:creationId xmlns:a16="http://schemas.microsoft.com/office/drawing/2014/main" id="{60295EE2-DE49-1792-9F57-3B07B7F32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458" y="1688013"/>
            <a:ext cx="4263849" cy="31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08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97CD"/>
            </a:gs>
            <a:gs pos="43000">
              <a:srgbClr val="147DB3">
                <a:alpha val="31000"/>
              </a:srgbClr>
            </a:gs>
            <a:gs pos="75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1F523-B392-4581-BE5F-C0CE29A9F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270" y="545911"/>
            <a:ext cx="10872688" cy="883894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Ukázky nevhodného SDZ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016E26-E2D3-4AEB-8FCA-A83DC51CE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693" y="4737641"/>
            <a:ext cx="6400800" cy="1947333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Bc. Martin </a:t>
            </a:r>
            <a:r>
              <a:rPr lang="cs-CZ" dirty="0" err="1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Landsfeld</a:t>
            </a:r>
            <a:endParaRPr lang="cs-CZ" dirty="0">
              <a:solidFill>
                <a:srgbClr val="21A2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7DBE262B-FAC7-4612-8082-BCA36E2678FB" descr="2FD83780-B645-4E12-B7C4-B4CCB8F2FF39">
            <a:extLst>
              <a:ext uri="{FF2B5EF4-FFF2-40B4-BE49-F238E27FC236}">
                <a16:creationId xmlns:a16="http://schemas.microsoft.com/office/drawing/2014/main" id="{00000000-0008-0000-0000-000002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5212" y="5950008"/>
            <a:ext cx="3193095" cy="6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1E10382-85CB-420A-8A4A-64F38A1CF48B}"/>
              </a:ext>
            </a:extLst>
          </p:cNvPr>
          <p:cNvSpPr txBox="1"/>
          <p:nvPr/>
        </p:nvSpPr>
        <p:spPr>
          <a:xfrm>
            <a:off x="1170578" y="1783547"/>
            <a:ext cx="56874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</a:t>
            </a:r>
            <a:r>
              <a:rPr lang="cs-CZ" sz="3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evhodná kombinace provedení DZ a významu jednotlivých DZ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 řidiče nepřehledné, nutnost většího soustředění pro pochopení</a:t>
            </a:r>
          </a:p>
        </p:txBody>
      </p:sp>
      <p:pic>
        <p:nvPicPr>
          <p:cNvPr id="8" name="Obrázek 7" descr="Obsah obrázku text, podepsat, exteriér, obloha&#10;&#10;Popis byl vytvořen automaticky">
            <a:extLst>
              <a:ext uri="{FF2B5EF4-FFF2-40B4-BE49-F238E27FC236}">
                <a16:creationId xmlns:a16="http://schemas.microsoft.com/office/drawing/2014/main" id="{DE0D2D49-23E9-4A20-F31B-F863866BC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848" y="1959525"/>
            <a:ext cx="4549459" cy="290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3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97CD"/>
            </a:gs>
            <a:gs pos="43000">
              <a:srgbClr val="147DB3">
                <a:alpha val="31000"/>
              </a:srgbClr>
            </a:gs>
            <a:gs pos="75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1F523-B392-4581-BE5F-C0CE29A9F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270" y="545911"/>
            <a:ext cx="10872688" cy="883894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Ukázky nevhodného SDZ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016E26-E2D3-4AEB-8FCA-A83DC51CE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693" y="4737641"/>
            <a:ext cx="6400800" cy="1947333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Bc. Martin </a:t>
            </a:r>
            <a:r>
              <a:rPr lang="cs-CZ" dirty="0" err="1">
                <a:solidFill>
                  <a:srgbClr val="21A2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Landsfeld</a:t>
            </a:r>
            <a:endParaRPr lang="cs-CZ" dirty="0">
              <a:solidFill>
                <a:srgbClr val="21A2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7DBE262B-FAC7-4612-8082-BCA36E2678FB" descr="2FD83780-B645-4E12-B7C4-B4CCB8F2FF39">
            <a:extLst>
              <a:ext uri="{FF2B5EF4-FFF2-40B4-BE49-F238E27FC236}">
                <a16:creationId xmlns:a16="http://schemas.microsoft.com/office/drawing/2014/main" id="{00000000-0008-0000-0000-000002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5212" y="5950008"/>
            <a:ext cx="3193095" cy="6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1E10382-85CB-420A-8A4A-64F38A1CF48B}"/>
              </a:ext>
            </a:extLst>
          </p:cNvPr>
          <p:cNvSpPr txBox="1"/>
          <p:nvPr/>
        </p:nvSpPr>
        <p:spPr>
          <a:xfrm>
            <a:off x="1170577" y="1783547"/>
            <a:ext cx="70999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Nevhodné p</a:t>
            </a: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řenosné dopravní značení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Nesoulad fyzického parkovacího místa s dopravním značením </a:t>
            </a:r>
          </a:p>
        </p:txBody>
      </p:sp>
      <p:pic>
        <p:nvPicPr>
          <p:cNvPr id="10" name="Obrázek 9" descr="Obsah obrázku text, exteriér, obloha, tráva&#10;&#10;Popis byl vytvořen automaticky">
            <a:extLst>
              <a:ext uri="{FF2B5EF4-FFF2-40B4-BE49-F238E27FC236}">
                <a16:creationId xmlns:a16="http://schemas.microsoft.com/office/drawing/2014/main" id="{DC48C665-5128-1A2D-BF8B-42B42C42E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344" y="1260610"/>
            <a:ext cx="3063963" cy="433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94195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391</TotalTime>
  <Words>453</Words>
  <Application>Microsoft Office PowerPoint</Application>
  <PresentationFormat>Širokoúhlá obrazovka</PresentationFormat>
  <Paragraphs>111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Roboto</vt:lpstr>
      <vt:lpstr>Wingdings 3</vt:lpstr>
      <vt:lpstr>Řez</vt:lpstr>
      <vt:lpstr>Prezentace aplikace PowerPoint</vt:lpstr>
      <vt:lpstr>Představení společnosti</vt:lpstr>
      <vt:lpstr>Hlavní činnosti společnosti</vt:lpstr>
      <vt:lpstr>Hlavní činnosti společnosti</vt:lpstr>
      <vt:lpstr>Měření vodorovného dopravního značení (VDZ)</vt:lpstr>
      <vt:lpstr>Měření SVIslého dopravního značení (SDZ)</vt:lpstr>
      <vt:lpstr>Ukázky nevhodného SDZ</vt:lpstr>
      <vt:lpstr>Ukázky nevhodného SDZ</vt:lpstr>
      <vt:lpstr>Ukázky nevhodného SDZ</vt:lpstr>
      <vt:lpstr>Doprava ve Městě</vt:lpstr>
      <vt:lpstr>PARKOVání Osobních aut</vt:lpstr>
      <vt:lpstr>Odstavování nákladní Aut</vt:lpstr>
      <vt:lpstr>Odstavování nákladní Aut</vt:lpstr>
      <vt:lpstr>Odstavování nákladní Aut</vt:lpstr>
      <vt:lpstr>Odstavování nákladní Aut</vt:lpstr>
      <vt:lpstr>Odstavování nákladní Aut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Office1</dc:creator>
  <cp:lastModifiedBy>Martin Kostelenec</cp:lastModifiedBy>
  <cp:revision>62</cp:revision>
  <dcterms:created xsi:type="dcterms:W3CDTF">2022-04-19T12:07:39Z</dcterms:created>
  <dcterms:modified xsi:type="dcterms:W3CDTF">2022-09-14T05:59:40Z</dcterms:modified>
</cp:coreProperties>
</file>