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86" r:id="rId8"/>
    <p:sldId id="288" r:id="rId9"/>
    <p:sldId id="306" r:id="rId10"/>
    <p:sldId id="305" r:id="rId11"/>
    <p:sldId id="285" r:id="rId12"/>
    <p:sldId id="283" r:id="rId13"/>
    <p:sldId id="278" r:id="rId14"/>
    <p:sldId id="307" r:id="rId15"/>
    <p:sldId id="308" r:id="rId16"/>
    <p:sldId id="309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0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2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9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4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3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497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0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6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7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61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1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Dopravní konference </a:t>
            </a:r>
            <a:b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s BESIP a FZŠ</a:t>
            </a:r>
            <a:b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9848" y="4460622"/>
            <a:ext cx="7315200" cy="914400"/>
          </a:xfrm>
        </p:spPr>
        <p:txBody>
          <a:bodyPr>
            <a:no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Mgr. Markéta Novotná 	a	Ing. Jan Polák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Krajské pracoviště BESIP pro Liberecký kraj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098" y1="19056" x2="46098" y2="19056"/>
                        <a14:foregroundMark x1="18739" y1="78721" x2="18739" y2="78721"/>
                        <a14:foregroundMark x1="35889" y1="77087" x2="35889" y2="77087"/>
                        <a14:foregroundMark x1="50544" y1="76543" x2="50544" y2="76543"/>
                        <a14:foregroundMark x1="45009" y1="78993" x2="45009" y2="78993"/>
                        <a14:foregroundMark x1="64882" y1="78721" x2="64882" y2="78721"/>
                        <a14:foregroundMark x1="73185" y1="77632" x2="73185" y2="7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05" y="2239204"/>
            <a:ext cx="1819087" cy="18190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CF7444-4AA5-4C84-989B-C041D29EC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30" y="4116089"/>
            <a:ext cx="2038635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2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DRIVING 2022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B9C736C-81CD-40BB-AE6F-BF53B18A3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Kurzy bezpečné jízdy začínající mladé řidiče.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 pro instruktory a komisaře.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akcí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6B3C62-C73D-EFCD-4408-5216B334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4" y="3640244"/>
            <a:ext cx="3120000" cy="234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D0DBB0-99A7-30C5-37C7-1CABCAD47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297" y="3640244"/>
            <a:ext cx="3128342" cy="2340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C9C17E1-8EA4-44D3-A0AE-E741C687DDE1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4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 PRO 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E6155A-E1D9-40BF-B768-FDB8A8D15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339" y="756531"/>
            <a:ext cx="7315200" cy="51206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 zaměřené na řidiče, chodce i cyklisty.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 s širokou veřejností napříč věkovými skupinami.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3A60AB-2383-3B21-04B6-0E1238A5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828" y="4582673"/>
            <a:ext cx="2640000" cy="198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C37749-3298-CF6C-8ADC-B296560F5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828" y="2326851"/>
            <a:ext cx="2640000" cy="198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8589727-57EC-6FF7-0F83-41E31F905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315" y="2459238"/>
            <a:ext cx="2962575" cy="3960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498FE63-2E2C-41AC-97A6-7C6C5A3B4AC9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5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3D52C-AAF1-48DE-A9D9-4B0E6DA6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 SE ZA TEBE NEROZ-HLÉDNE</a:t>
            </a:r>
            <a:b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8586" y="699783"/>
            <a:ext cx="7315200" cy="5120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žáků ZŠ při přecházení vozovky.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akcí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14F3DF-8761-5847-69D5-522D496CC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786" y="4378867"/>
            <a:ext cx="2880000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5EE2D3-6457-9135-1CAB-AB38AD363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163" y="2461619"/>
            <a:ext cx="2700000" cy="360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2C16D75-C446-9FB1-AFF6-FE5F7C5C6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786" y="1883561"/>
            <a:ext cx="2880000" cy="2160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612FF88-7463-4F25-BB42-C75E6F9AD3D8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8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VIDÍME 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Reflexní prvky výrazně zvyšují ochranu chodců a cyklistů při snížené viditelnosti.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Distribuce reflexních předmětů.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akcí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+ 15 podzim 2022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18B34E-7DDD-2C6A-DEC3-CC2D4F5F4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94" y="3264126"/>
            <a:ext cx="2160000" cy="288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48318B-EF27-F223-EB2A-9E0C3C238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237" y="3264126"/>
            <a:ext cx="2160000" cy="288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6935ECC-A362-E725-2D95-E09BF4133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951" y="3251851"/>
            <a:ext cx="2160000" cy="2880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B106ED5-66B3-4337-94AC-E089BD677D56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1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VIDITELNOST </a:t>
            </a: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ZRANITELNÝCH</a:t>
            </a: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ÚČASTNÍKŮ</a:t>
            </a:r>
            <a:b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2021/2022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brožury zaměřené nejen na chodce a cyklisty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306E63-9A18-47FA-BB9E-ADD7C247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51" y="1837678"/>
            <a:ext cx="6555833" cy="437225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9933E4ED-7BAB-4717-A50F-4B3C5B1F3211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BEZPEČNĚ V AUTO-SEDAČCE</a:t>
            </a:r>
            <a:b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2021/2022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brožury zaměřené na poutání dětí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1B2343-F018-4111-AA3F-5D9E85BE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328" y="2443634"/>
            <a:ext cx="5309079" cy="354111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E6B346-0D4E-4CBE-9BF6-096F69671230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0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KURZY BEZPEČNÉ JÍZDY PRO ŽENY 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2 kurzů pro ženy na Autodromu Sosnová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3A421E-0CAF-4F9C-AC4B-FE6DD893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44" y="2130641"/>
            <a:ext cx="5554647" cy="370309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05421E0-9DFA-4E1C-B7B6-04F65391F701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7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9848" y="4185412"/>
            <a:ext cx="7315200" cy="914400"/>
          </a:xfrm>
        </p:spPr>
        <p:txBody>
          <a:bodyPr>
            <a:noAutofit/>
          </a:bodyPr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Mgr. Markéta Novotná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Krajské pracoviště BESIP pro Liberecký kraj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098" y1="19056" x2="46098" y2="19056"/>
                        <a14:foregroundMark x1="18739" y1="78721" x2="18739" y2="78721"/>
                        <a14:foregroundMark x1="35889" y1="77087" x2="35889" y2="77087"/>
                        <a14:foregroundMark x1="50544" y1="76543" x2="50544" y2="76543"/>
                        <a14:foregroundMark x1="45009" y1="78993" x2="45009" y2="78993"/>
                        <a14:foregroundMark x1="64882" y1="78721" x2="64882" y2="78721"/>
                        <a14:foregroundMark x1="73185" y1="77632" x2="73185" y2="7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05" y="1839711"/>
            <a:ext cx="1819087" cy="18190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9F7C5D-5997-4226-856C-90DDD3B7B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30" y="4000677"/>
            <a:ext cx="2038635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9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Priority strategie BESIP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2021-2030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RYCHLOST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- 40 % nehod s úmrtím v důsledku nepřiměřené rychlosti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MLADÍ ŘIDIČI-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18% nehod s úmrtím zaviní řidiči 18-25 let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NEHODOVÉ LOKALITY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- 40% nehod ve shlucích na 3% sítě 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POKROČILÉ TECHNOLOGIE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ÚČINNÝ DOHLED A VYMAHATELNOST</a:t>
            </a: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AKČNÍ PLÁN PRO ROKY 2023 – 2024 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lze připomínkovat z krajů a měst 11/2022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E83083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youtube.com/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instagram.com/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www.</a:t>
            </a:r>
            <a:r>
              <a: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besip.cz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4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Nový web určený správcům komunikací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5156" y="92664"/>
            <a:ext cx="7315200" cy="3806627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Spuštěn v prosinci 2021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Připravilo Centrum dopravního průzkumu ve spolupráci s BESIP a Státním fondem dopravní infrastruktury (SFDI)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Splněn úkol Akčního plánu Strategie BESIP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749" y="2916096"/>
            <a:ext cx="5244851" cy="305416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4D155CBF-B641-4595-A128-4548529F9AB0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E83083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youtube.com/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instagram.com/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www.</a:t>
            </a:r>
            <a:r>
              <a: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besip.cz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7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Práce s webem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https://nehodovelokality.cdvinfo.cz/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1073" y="-240305"/>
            <a:ext cx="4237042" cy="499964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Každý správce může reagovat na závady na komunikacích, které se nalézají v jeho působnosti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Stanovisko správce ke stavu nehodových lokalit vybraných na základě statistiky PČR a analýzy Centra dopravního výzkumu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843" y="3885183"/>
            <a:ext cx="3991502" cy="21759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13" y="4973134"/>
            <a:ext cx="978878" cy="912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176" y="5121281"/>
            <a:ext cx="1428764" cy="6166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078" y="3885183"/>
            <a:ext cx="3257287" cy="21655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978" y="4809189"/>
            <a:ext cx="1439459" cy="6366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767" y="4580724"/>
            <a:ext cx="1137722" cy="1061105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7695345" y="813537"/>
            <a:ext cx="4237042" cy="3014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Informace, které správce vloží, jsou podkladem pro příspěvek SFDI na odstraňování nehodových lokalit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Příspěvek pro 2023 předpoklad 100 mil. Kč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8E30C42-1EB4-460B-ADC4-A070FD4F4F7B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E83083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youtube.com/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instagram.com/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www.</a:t>
            </a:r>
            <a:r>
              <a: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besip.cz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2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Celostátní kampaně BESIP 2022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„Zpomal, dokud není skutečně pozdě 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(13 minut)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anchor="t">
            <a:normAutofit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Zaměřeno na MLADÉ ŘIDIČE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Programy na SŠ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Live show 13 cest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998176" y="1023586"/>
            <a:ext cx="3474720" cy="813171"/>
          </a:xfrm>
        </p:spPr>
        <p:txBody>
          <a:bodyPr anchor="t"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Nová kampaň „Dám respekt“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998176" y="1930936"/>
            <a:ext cx="3474720" cy="4023360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Ohleduplnost cyklistů a motoristů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66 %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Čechů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uvádí, že jsou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zároveň řidiči i cyklisté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(průzkum březen 2022)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70 %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Čechů uvádí, že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za nebezpečné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situace na silnicích může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nedostatek respektu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Ročně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zbytečně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zemře cca 40 cyklistů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Mediální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kampaň 2022,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kontaktní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kampaň 2023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99" y="3924643"/>
            <a:ext cx="4130264" cy="212928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961824C-F5C9-428E-8A90-35D1A6AD0FFF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E83083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youtube.com/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instagram.com/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www.</a:t>
            </a:r>
            <a:r>
              <a: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besip.cz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3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742E3-3EC4-4705-AC9A-67DD24AA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aktivity MD BESIP 2022</a:t>
            </a:r>
          </a:p>
        </p:txBody>
      </p:sp>
      <p:pic>
        <p:nvPicPr>
          <p:cNvPr id="2050" name="Picture 2" descr="Měření zraku zdarma v GrandOptical! | OC CITY Olomouc">
            <a:extLst>
              <a:ext uri="{FF2B5EF4-FFF2-40B4-BE49-F238E27FC236}">
                <a16:creationId xmlns:a16="http://schemas.microsoft.com/office/drawing/2014/main" id="{7AC10253-A596-447D-B98E-5503911B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27" y="1169787"/>
            <a:ext cx="3960000" cy="22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37DC17-4845-4CC7-B46E-7E6D8C28E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355" y="881410"/>
            <a:ext cx="3996608" cy="50860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31C103-05F1-4C07-9405-0751C7E6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85"/>
          <a:stretch/>
        </p:blipFill>
        <p:spPr>
          <a:xfrm>
            <a:off x="7694027" y="3652802"/>
            <a:ext cx="3960000" cy="213366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6ABCA16-580D-4EE4-9305-83E135B88907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rgbClr val="E83083"/>
          </a:solidFill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youtube.com/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instagram.com/</a:t>
            </a:r>
            <a:r>
              <a:rPr lang="cs-CZ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ibesip</a:t>
            </a:r>
            <a:r>
              <a:rPr lang="cs-CZ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www.</a:t>
            </a:r>
            <a:r>
              <a:rPr lang="cs-CZ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besip.cz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0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KOLE JEN S PŘILBOU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Důraz na nošení bezpečnostních přileb.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povinné výbavy jízdních kol.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Zaměření na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elektrokola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elektrokoloběžky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brožury Bezpečně na kole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akcí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E0D4F6-4367-332C-1DAD-7726718F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25" y="4084208"/>
            <a:ext cx="2880000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9CDBEE-707E-C41C-1FA6-46E45460E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246" y="944748"/>
            <a:ext cx="2160000" cy="288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E2C5E7B-B166-E976-8D13-A977B8E3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246" y="4084208"/>
            <a:ext cx="2880000" cy="2160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1F34C7C-9003-429D-B9AC-9D597C2D4962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9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VÝCHOVA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Projektové dny ve školách (30 akcí).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Jedu poprvé pro MŠ (4 akce)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Vzdělávání pedagogů a policistů 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akce).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Vzdělávání na dětských táborech a sportovních campech.</a:t>
            </a: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DDH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211A7E-89A3-ADEF-BA1E-19A94CFC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902" y="3601759"/>
            <a:ext cx="3360000" cy="252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663399-E27F-312F-8C00-FBA14C537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468" y="3601759"/>
            <a:ext cx="3360000" cy="2520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3C0B69E-2064-4B79-99D7-475690C81603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1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5">
            <a:extLst>
              <a:ext uri="{FF2B5EF4-FFF2-40B4-BE49-F238E27FC236}">
                <a16:creationId xmlns:a16="http://schemas.microsoft.com/office/drawing/2014/main" id="{69EAB339-12DB-40B6-A7BC-C60CF091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UČME SE PŘEŽÍT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Kurzy bezpečné jízdy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motocyklsité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Seminář pro </a:t>
            </a:r>
            <a:r>
              <a:rPr lang="cs-CZ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motoškoly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výukové pomůcky</a:t>
            </a:r>
          </a:p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akcí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627558-66D6-0515-67CE-EA9CC0CD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714" y="3873584"/>
            <a:ext cx="3510000" cy="234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E7BE0A-D9B4-46B4-7ECB-B5B5FD38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68" y="1529580"/>
            <a:ext cx="3173729" cy="211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66884D-7ADC-2ABD-8F5D-476C93D52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49" y="3873584"/>
            <a:ext cx="351108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B0BC55A-BE86-4BB0-8A1B-DA4E9050EF5F}"/>
              </a:ext>
            </a:extLst>
          </p:cNvPr>
          <p:cNvSpPr/>
          <p:nvPr/>
        </p:nvSpPr>
        <p:spPr>
          <a:xfrm>
            <a:off x="0" y="6577448"/>
            <a:ext cx="121920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youtube.com/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instagram.com/</a:t>
            </a:r>
            <a:r>
              <a:rPr lang="cs-CZ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tym.silnicni.bezpecnosti</a:t>
            </a:r>
            <a:r>
              <a:rPr lang="cs-CZ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www.</a:t>
            </a:r>
            <a:r>
              <a:rPr lang="cs-CZ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tymbezpecnosti.cz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71981"/>
      </p:ext>
    </p:extLst>
  </p:cSld>
  <p:clrMapOvr>
    <a:masterClrMapping/>
  </p:clrMapOvr>
</p:sld>
</file>

<file path=ppt/theme/theme1.xml><?xml version="1.0" encoding="utf-8"?>
<a:theme xmlns:a="http://schemas.openxmlformats.org/drawingml/2006/main" name="Rámeček">
  <a:themeElements>
    <a:clrScheme name="Běžící tex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Override1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10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11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2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3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4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5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6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7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8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ppt/theme/themeOverride9.xml><?xml version="1.0" encoding="utf-8"?>
<a:themeOverride xmlns:a="http://schemas.openxmlformats.org/drawingml/2006/main">
  <a:clrScheme name="Vlastní 5">
    <a:dk1>
      <a:srgbClr val="151515"/>
    </a:dk1>
    <a:lt1>
      <a:srgbClr val="FFFFFF"/>
    </a:lt1>
    <a:dk2>
      <a:srgbClr val="1C1C1C"/>
    </a:dk2>
    <a:lt2>
      <a:srgbClr val="FFFFFF"/>
    </a:lt2>
    <a:accent1>
      <a:srgbClr val="FF0000"/>
    </a:accent1>
    <a:accent2>
      <a:srgbClr val="5B85AA"/>
    </a:accent2>
    <a:accent3>
      <a:srgbClr val="FF0000"/>
    </a:accent3>
    <a:accent4>
      <a:srgbClr val="9CB5CB"/>
    </a:accent4>
    <a:accent5>
      <a:srgbClr val="2C4255"/>
    </a:accent5>
    <a:accent6>
      <a:srgbClr val="FF0000"/>
    </a:accent6>
    <a:hlink>
      <a:srgbClr val="5B85AA"/>
    </a:hlink>
    <a:folHlink>
      <a:srgbClr val="5B85A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Rámeček</Template>
  <TotalTime>4469</TotalTime>
  <Words>912</Words>
  <Application>Microsoft Office PowerPoint</Application>
  <PresentationFormat>Širokoúhlá obrazovka</PresentationFormat>
  <Paragraphs>136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Corbel</vt:lpstr>
      <vt:lpstr>Wingdings 2</vt:lpstr>
      <vt:lpstr>Rámeček</vt:lpstr>
      <vt:lpstr>Dopravní konference  s BESIP a FZŠ  </vt:lpstr>
      <vt:lpstr>Priority strategie BESIP 2021-2030</vt:lpstr>
      <vt:lpstr>Nový web určený správcům komunikací</vt:lpstr>
      <vt:lpstr>  Práce s webem   https://nehodovelokality.cdvinfo.cz/  </vt:lpstr>
      <vt:lpstr>Celostátní kampaně BESIP 2022</vt:lpstr>
      <vt:lpstr>Další aktivity MD BESIP 2022</vt:lpstr>
      <vt:lpstr>NA KOLE JEN S PŘILBOU</vt:lpstr>
      <vt:lpstr>DOPRAVNÍ VÝCHOVA</vt:lpstr>
      <vt:lpstr>UČME SE PŘEŽÍT</vt:lpstr>
      <vt:lpstr>START DRIVING 2022</vt:lpstr>
      <vt:lpstr>AKCE PRO VEŘEJNOST</vt:lpstr>
      <vt:lpstr>ZEBRA SE ZA TEBE NEROZ-HLÉDNE </vt:lpstr>
      <vt:lpstr>VIDÍME SE</vt:lpstr>
      <vt:lpstr>VIDITELNOST ZRANITELNÝCH ÚČASTNÍKŮ 2021/2022</vt:lpstr>
      <vt:lpstr>BEZPEČNĚ V AUTO-SEDAČCE 2021/2022</vt:lpstr>
      <vt:lpstr>KURZY BEZPEČNÉ JÍZDY PRO ŽENY 2022</vt:lpstr>
      <vt:lpstr>Děkuji za pozornost </vt:lpstr>
    </vt:vector>
  </TitlesOfParts>
  <Company>DECATHLON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ČINNOST BESIP</dc:title>
  <dc:creator>Radka OSTEROVÁ</dc:creator>
  <cp:lastModifiedBy>Novotná Markéta</cp:lastModifiedBy>
  <cp:revision>32</cp:revision>
  <dcterms:created xsi:type="dcterms:W3CDTF">2022-05-18T04:41:19Z</dcterms:created>
  <dcterms:modified xsi:type="dcterms:W3CDTF">2022-10-11T18:19:56Z</dcterms:modified>
  <cp:contentStatus/>
</cp:coreProperties>
</file>