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4"/>
  </p:sldMasterIdLst>
  <p:notesMasterIdLst>
    <p:notesMasterId r:id="rId24"/>
  </p:notesMasterIdLst>
  <p:sldIdLst>
    <p:sldId id="256" r:id="rId5"/>
    <p:sldId id="266" r:id="rId6"/>
    <p:sldId id="267" r:id="rId7"/>
    <p:sldId id="260" r:id="rId8"/>
    <p:sldId id="270" r:id="rId9"/>
    <p:sldId id="271" r:id="rId10"/>
    <p:sldId id="285" r:id="rId11"/>
    <p:sldId id="284" r:id="rId12"/>
    <p:sldId id="272" r:id="rId13"/>
    <p:sldId id="273" r:id="rId14"/>
    <p:sldId id="274" r:id="rId15"/>
    <p:sldId id="275" r:id="rId16"/>
    <p:sldId id="277" r:id="rId17"/>
    <p:sldId id="278" r:id="rId18"/>
    <p:sldId id="268" r:id="rId19"/>
    <p:sldId id="280" r:id="rId20"/>
    <p:sldId id="282" r:id="rId21"/>
    <p:sldId id="283" r:id="rId22"/>
    <p:sldId id="265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99" autoAdjust="0"/>
  </p:normalViewPr>
  <p:slideViewPr>
    <p:cSldViewPr snapToGrid="0" showGuides="1">
      <p:cViewPr varScale="1">
        <p:scale>
          <a:sx n="88" d="100"/>
          <a:sy n="88" d="100"/>
        </p:scale>
        <p:origin x="35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EA3AC-8F9C-4F94-8942-E04DB11DF5F6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32EC1-907F-4A76-94B9-B7B1A85042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581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vní snímek">
    <p:bg>
      <p:bgPr>
        <a:gradFill>
          <a:gsLst>
            <a:gs pos="0">
              <a:schemeClr val="accent1">
                <a:lumMod val="50000"/>
              </a:schemeClr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40000" y="2353749"/>
            <a:ext cx="11308123" cy="1421928"/>
          </a:xfrm>
        </p:spPr>
        <p:txBody>
          <a:bodyPr anchor="b">
            <a:noAutofit/>
          </a:bodyPr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Název</a:t>
            </a:r>
            <a:br>
              <a:rPr lang="cs-CZ" dirty="0" smtClean="0"/>
            </a:br>
            <a:r>
              <a:rPr lang="cs-CZ" dirty="0" smtClean="0"/>
              <a:t>prezentace (</a:t>
            </a:r>
            <a:r>
              <a:rPr lang="cs-CZ" dirty="0" err="1" smtClean="0"/>
              <a:t>Arial</a:t>
            </a:r>
            <a:r>
              <a:rPr lang="cs-CZ" dirty="0" smtClean="0"/>
              <a:t>, 44b)</a:t>
            </a:r>
            <a:endParaRPr lang="cs-CZ" dirty="0"/>
          </a:p>
        </p:txBody>
      </p:sp>
      <p:pic>
        <p:nvPicPr>
          <p:cNvPr id="9" name="Obrázek 8" descr="AŽD logo bílá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0000" y="540000"/>
            <a:ext cx="1430840" cy="952940"/>
          </a:xfrm>
          <a:prstGeom prst="rect">
            <a:avLst/>
          </a:prstGeom>
        </p:spPr>
      </p:pic>
      <p:sp>
        <p:nvSpPr>
          <p:cNvPr id="10" name="TextovéPole 9"/>
          <p:cNvSpPr txBox="1"/>
          <p:nvPr userDrawn="1"/>
        </p:nvSpPr>
        <p:spPr>
          <a:xfrm>
            <a:off x="7452000" y="540000"/>
            <a:ext cx="4326087" cy="76944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cs-CZ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AŽD Praha</a:t>
            </a:r>
            <a:r>
              <a:rPr lang="cs-CZ" sz="44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s.r.o.</a:t>
            </a:r>
            <a:endParaRPr lang="cs-CZ" sz="4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ástupný symbol pro text 2"/>
          <p:cNvSpPr>
            <a:spLocks noGrp="1"/>
          </p:cNvSpPr>
          <p:nvPr>
            <p:ph type="body" idx="15" hasCustomPrompt="1"/>
          </p:nvPr>
        </p:nvSpPr>
        <p:spPr>
          <a:xfrm>
            <a:off x="1424940" y="6202148"/>
            <a:ext cx="9724841" cy="3416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Název akce / místo konání, datum (</a:t>
            </a:r>
            <a:r>
              <a:rPr lang="cs-CZ" dirty="0" err="1" smtClean="0"/>
              <a:t>Arial</a:t>
            </a:r>
            <a:r>
              <a:rPr lang="cs-CZ" dirty="0" smtClean="0"/>
              <a:t>, 18b)</a:t>
            </a:r>
          </a:p>
        </p:txBody>
      </p:sp>
      <p:sp>
        <p:nvSpPr>
          <p:cNvPr id="14" name="Zástupný symbol pro text 2"/>
          <p:cNvSpPr>
            <a:spLocks noGrp="1"/>
          </p:cNvSpPr>
          <p:nvPr>
            <p:ph type="body" idx="14" hasCustomPrompt="1"/>
          </p:nvPr>
        </p:nvSpPr>
        <p:spPr>
          <a:xfrm>
            <a:off x="540000" y="4428000"/>
            <a:ext cx="11308123" cy="3416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Pracovní funkce / úsek / obchodní zastoupení (</a:t>
            </a:r>
            <a:r>
              <a:rPr lang="cs-CZ" dirty="0" err="1" smtClean="0"/>
              <a:t>Arial</a:t>
            </a:r>
            <a:r>
              <a:rPr lang="cs-CZ" dirty="0" smtClean="0"/>
              <a:t>, 18b)</a:t>
            </a:r>
          </a:p>
        </p:txBody>
      </p:sp>
      <p:sp>
        <p:nvSpPr>
          <p:cNvPr id="15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40000" y="3861773"/>
            <a:ext cx="11308123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Jméno autora / místo pro případného spoluautora (</a:t>
            </a:r>
            <a:r>
              <a:rPr lang="cs-CZ" dirty="0" err="1" smtClean="0"/>
              <a:t>Arial</a:t>
            </a:r>
            <a:r>
              <a:rPr lang="cs-CZ" dirty="0" smtClean="0"/>
              <a:t>, 28b)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7704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věrečný snímek ">
    <p:bg>
      <p:bgPr>
        <a:gradFill>
          <a:gsLst>
            <a:gs pos="0">
              <a:schemeClr val="accent1">
                <a:lumMod val="50000"/>
              </a:schemeClr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40000" y="3018547"/>
            <a:ext cx="11308123" cy="757130"/>
          </a:xfrm>
        </p:spPr>
        <p:txBody>
          <a:bodyPr anchor="b">
            <a:noAutofit/>
          </a:bodyPr>
          <a:lstStyle>
            <a:lvl1pPr algn="ct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DĚKUJI ZA POZORNOST (48b)</a:t>
            </a:r>
            <a:endParaRPr lang="cs-CZ" dirty="0"/>
          </a:p>
        </p:txBody>
      </p:sp>
      <p:sp>
        <p:nvSpPr>
          <p:cNvPr id="14" name="Zástupný symbol pro text 2"/>
          <p:cNvSpPr>
            <a:spLocks noGrp="1"/>
          </p:cNvSpPr>
          <p:nvPr>
            <p:ph type="body" idx="14" hasCustomPrompt="1"/>
          </p:nvPr>
        </p:nvSpPr>
        <p:spPr>
          <a:xfrm>
            <a:off x="540000" y="4428000"/>
            <a:ext cx="11308123" cy="3416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E-mail (</a:t>
            </a:r>
            <a:r>
              <a:rPr lang="cs-CZ" dirty="0" err="1" smtClean="0"/>
              <a:t>Arial</a:t>
            </a:r>
            <a:r>
              <a:rPr lang="cs-CZ" dirty="0" smtClean="0"/>
              <a:t>, 18b)</a:t>
            </a:r>
          </a:p>
        </p:txBody>
      </p:sp>
      <p:sp>
        <p:nvSpPr>
          <p:cNvPr id="15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40000" y="3861773"/>
            <a:ext cx="11308123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Jméno autora / místo pro případného spoluautora (</a:t>
            </a:r>
            <a:r>
              <a:rPr lang="cs-CZ" dirty="0" err="1" smtClean="0"/>
              <a:t>Arial</a:t>
            </a:r>
            <a:r>
              <a:rPr lang="cs-CZ" dirty="0" smtClean="0"/>
              <a:t>, 28b)</a:t>
            </a:r>
            <a:endParaRPr lang="cs-CZ" dirty="0"/>
          </a:p>
        </p:txBody>
      </p:sp>
      <p:pic>
        <p:nvPicPr>
          <p:cNvPr id="12" name="Obrázek 11" descr="AŽD logo bílá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2117" y="6213083"/>
            <a:ext cx="744794" cy="496033"/>
          </a:xfrm>
          <a:prstGeom prst="rect">
            <a:avLst/>
          </a:prstGeom>
        </p:spPr>
      </p:pic>
      <p:sp>
        <p:nvSpPr>
          <p:cNvPr id="13" name="Zástupný symbol pro text 2"/>
          <p:cNvSpPr>
            <a:spLocks noGrp="1"/>
          </p:cNvSpPr>
          <p:nvPr>
            <p:ph type="body" idx="13" hasCustomPrompt="1"/>
          </p:nvPr>
        </p:nvSpPr>
        <p:spPr>
          <a:xfrm>
            <a:off x="2502310" y="6031620"/>
            <a:ext cx="7187380" cy="34163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="0" i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smtClean="0"/>
              <a:t>© AŽD Praha s.r.o., 2021 Všechna práva vyhrazena.</a:t>
            </a:r>
          </a:p>
        </p:txBody>
      </p:sp>
      <p:sp>
        <p:nvSpPr>
          <p:cNvPr id="16" name="TextovéPole 15"/>
          <p:cNvSpPr txBox="1"/>
          <p:nvPr userDrawn="1"/>
        </p:nvSpPr>
        <p:spPr>
          <a:xfrm>
            <a:off x="10466053" y="6274331"/>
            <a:ext cx="146500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cs-CZ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www.azd.cz</a:t>
            </a:r>
          </a:p>
        </p:txBody>
      </p:sp>
      <p:sp>
        <p:nvSpPr>
          <p:cNvPr id="17" name="TextovéPole 16"/>
          <p:cNvSpPr txBox="1"/>
          <p:nvPr userDrawn="1"/>
        </p:nvSpPr>
        <p:spPr>
          <a:xfrm>
            <a:off x="2502310" y="6379471"/>
            <a:ext cx="7187380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 algn="ctr"/>
            <a:r>
              <a:rPr lang="cs-CZ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Žirovnická 3146/2</a:t>
            </a:r>
            <a: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Záběhlice, 106 00 Praha 10</a:t>
            </a:r>
          </a:p>
        </p:txBody>
      </p:sp>
    </p:spTree>
    <p:extLst>
      <p:ext uri="{BB962C8B-B14F-4D97-AF65-F5344CB8AC3E}">
        <p14:creationId xmlns:p14="http://schemas.microsoft.com/office/powerpoint/2010/main" val="62588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nořádkový nadpi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60001" y="360000"/>
            <a:ext cx="11480308" cy="59093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 smtClean="0"/>
              <a:t>Nadpis kapitoly (</a:t>
            </a:r>
            <a:r>
              <a:rPr lang="cs-CZ" dirty="0" err="1" smtClean="0"/>
              <a:t>Arial</a:t>
            </a:r>
            <a:r>
              <a:rPr lang="cs-CZ" dirty="0" smtClean="0"/>
              <a:t>, tučně 36b)</a:t>
            </a:r>
            <a:endParaRPr lang="cs-CZ" dirty="0"/>
          </a:p>
        </p:txBody>
      </p:sp>
      <p:sp>
        <p:nvSpPr>
          <p:cNvPr id="7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779638" y="6227767"/>
            <a:ext cx="8632723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Název prezentace (</a:t>
            </a:r>
            <a:r>
              <a:rPr lang="cs-CZ" dirty="0" err="1" smtClean="0"/>
              <a:t>Arial</a:t>
            </a:r>
            <a:r>
              <a:rPr lang="cs-CZ" dirty="0" smtClean="0"/>
              <a:t>, 18b)</a:t>
            </a:r>
            <a:endParaRPr lang="cs-CZ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59999" y="1094155"/>
            <a:ext cx="11480309" cy="47673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 smtClean="0"/>
              <a:t>První úroveň (</a:t>
            </a:r>
            <a:r>
              <a:rPr lang="cs-CZ" dirty="0" err="1" smtClean="0"/>
              <a:t>Arial</a:t>
            </a:r>
            <a:r>
              <a:rPr lang="cs-CZ" dirty="0" smtClean="0"/>
              <a:t>, 28b)</a:t>
            </a:r>
          </a:p>
          <a:p>
            <a:pPr lvl="1"/>
            <a:r>
              <a:rPr lang="cs-CZ" dirty="0" smtClean="0"/>
              <a:t>Druhá úroveň (</a:t>
            </a:r>
            <a:r>
              <a:rPr lang="cs-CZ" dirty="0" err="1" smtClean="0"/>
              <a:t>Arial</a:t>
            </a:r>
            <a:r>
              <a:rPr lang="cs-CZ" dirty="0" smtClean="0"/>
              <a:t>, 24b)</a:t>
            </a:r>
          </a:p>
          <a:p>
            <a:pPr lvl="2"/>
            <a:r>
              <a:rPr lang="cs-CZ" dirty="0" smtClean="0"/>
              <a:t>Třetí úroveň (</a:t>
            </a:r>
            <a:r>
              <a:rPr lang="cs-CZ" dirty="0" err="1" smtClean="0"/>
              <a:t>Arial</a:t>
            </a:r>
            <a:r>
              <a:rPr lang="cs-CZ" dirty="0" smtClean="0"/>
              <a:t>, 20b)</a:t>
            </a:r>
          </a:p>
          <a:p>
            <a:pPr lvl="3"/>
            <a:r>
              <a:rPr lang="cs-CZ" dirty="0" smtClean="0"/>
              <a:t>Čtvrtá úroveň (</a:t>
            </a:r>
            <a:r>
              <a:rPr lang="cs-CZ" dirty="0" err="1" smtClean="0"/>
              <a:t>Arial</a:t>
            </a:r>
            <a:r>
              <a:rPr lang="cs-CZ" dirty="0" smtClean="0"/>
              <a:t>, 18b)</a:t>
            </a:r>
          </a:p>
        </p:txBody>
      </p:sp>
    </p:spTree>
    <p:extLst>
      <p:ext uri="{BB962C8B-B14F-4D97-AF65-F5344CB8AC3E}">
        <p14:creationId xmlns:p14="http://schemas.microsoft.com/office/powerpoint/2010/main" val="4778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ouřádkový nadpi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60001" y="360000"/>
            <a:ext cx="11480308" cy="108952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 smtClean="0"/>
              <a:t>Nadpis kapitoly (</a:t>
            </a:r>
            <a:r>
              <a:rPr lang="cs-CZ" dirty="0" err="1" smtClean="0"/>
              <a:t>Arial</a:t>
            </a:r>
            <a:r>
              <a:rPr lang="cs-CZ" dirty="0" smtClean="0"/>
              <a:t>, tučně 36b)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59999" y="1617785"/>
            <a:ext cx="11480309" cy="42437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 smtClean="0"/>
              <a:t>První úroveň (</a:t>
            </a:r>
            <a:r>
              <a:rPr lang="cs-CZ" dirty="0" err="1" smtClean="0"/>
              <a:t>Arial</a:t>
            </a:r>
            <a:r>
              <a:rPr lang="cs-CZ" dirty="0" smtClean="0"/>
              <a:t>, 28b)</a:t>
            </a:r>
          </a:p>
          <a:p>
            <a:pPr lvl="1"/>
            <a:r>
              <a:rPr lang="cs-CZ" dirty="0" smtClean="0"/>
              <a:t>Druhá úroveň (</a:t>
            </a:r>
            <a:r>
              <a:rPr lang="cs-CZ" dirty="0" err="1" smtClean="0"/>
              <a:t>Arial</a:t>
            </a:r>
            <a:r>
              <a:rPr lang="cs-CZ" dirty="0" smtClean="0"/>
              <a:t>, 24b)</a:t>
            </a:r>
          </a:p>
          <a:p>
            <a:pPr lvl="2"/>
            <a:r>
              <a:rPr lang="cs-CZ" dirty="0" smtClean="0"/>
              <a:t>Třetí úroveň (</a:t>
            </a:r>
            <a:r>
              <a:rPr lang="cs-CZ" dirty="0" err="1" smtClean="0"/>
              <a:t>Arial</a:t>
            </a:r>
            <a:r>
              <a:rPr lang="cs-CZ" dirty="0" smtClean="0"/>
              <a:t>, 20b)</a:t>
            </a:r>
          </a:p>
          <a:p>
            <a:pPr lvl="3"/>
            <a:r>
              <a:rPr lang="cs-CZ" dirty="0" smtClean="0"/>
              <a:t>Čtvrtá úroveň (</a:t>
            </a:r>
            <a:r>
              <a:rPr lang="cs-CZ" dirty="0" err="1" smtClean="0"/>
              <a:t>Arial</a:t>
            </a:r>
            <a:r>
              <a:rPr lang="cs-CZ" dirty="0" smtClean="0"/>
              <a:t>, 18b)</a:t>
            </a:r>
          </a:p>
        </p:txBody>
      </p:sp>
      <p:sp>
        <p:nvSpPr>
          <p:cNvPr id="7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779638" y="6227767"/>
            <a:ext cx="8632723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Název prezentace (</a:t>
            </a:r>
            <a:r>
              <a:rPr lang="cs-CZ" dirty="0" err="1" smtClean="0"/>
              <a:t>Arial</a:t>
            </a:r>
            <a:r>
              <a:rPr lang="cs-CZ" dirty="0" smtClean="0"/>
              <a:t>, 18b)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1685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Jednořádkový nadpis+text+(obrázek, graf, tabulka, …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81600" cy="59093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 smtClean="0"/>
              <a:t>Nadpis kapitoly (</a:t>
            </a:r>
            <a:r>
              <a:rPr lang="cs-CZ" dirty="0" err="1" smtClean="0"/>
              <a:t>Arial</a:t>
            </a:r>
            <a:r>
              <a:rPr lang="cs-CZ" dirty="0" smtClean="0"/>
              <a:t>, tučně 36b)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360000" y="1094155"/>
            <a:ext cx="5681292" cy="47673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 smtClean="0"/>
              <a:t>První úroveň (</a:t>
            </a:r>
            <a:r>
              <a:rPr lang="cs-CZ" dirty="0" err="1" smtClean="0"/>
              <a:t>Arial</a:t>
            </a:r>
            <a:r>
              <a:rPr lang="cs-CZ" dirty="0" smtClean="0"/>
              <a:t>, 28b)</a:t>
            </a:r>
          </a:p>
          <a:p>
            <a:pPr lvl="1"/>
            <a:r>
              <a:rPr lang="cs-CZ" dirty="0" smtClean="0"/>
              <a:t>Druhá úroveň (</a:t>
            </a:r>
            <a:r>
              <a:rPr lang="cs-CZ" dirty="0" err="1" smtClean="0"/>
              <a:t>Arial</a:t>
            </a:r>
            <a:r>
              <a:rPr lang="cs-CZ" dirty="0" smtClean="0"/>
              <a:t>, 24b)</a:t>
            </a:r>
          </a:p>
          <a:p>
            <a:pPr lvl="2"/>
            <a:r>
              <a:rPr lang="cs-CZ" dirty="0" smtClean="0"/>
              <a:t>Třetí úroveň (</a:t>
            </a:r>
            <a:r>
              <a:rPr lang="cs-CZ" dirty="0" err="1" smtClean="0"/>
              <a:t>Arial</a:t>
            </a:r>
            <a:r>
              <a:rPr lang="cs-CZ" dirty="0" smtClean="0"/>
              <a:t>, 20b)</a:t>
            </a:r>
          </a:p>
          <a:p>
            <a:pPr lvl="3"/>
            <a:r>
              <a:rPr lang="cs-CZ" dirty="0" smtClean="0"/>
              <a:t>Čtvrtá úroveň (</a:t>
            </a:r>
            <a:r>
              <a:rPr lang="cs-CZ" dirty="0" err="1" smtClean="0"/>
              <a:t>Arial</a:t>
            </a:r>
            <a:r>
              <a:rPr lang="cs-CZ" dirty="0" smtClean="0"/>
              <a:t>, 18b)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166338" y="1094155"/>
            <a:ext cx="5675262" cy="476738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 dirty="0" smtClean="0"/>
              <a:t>Na toto místo lze vložit text, tabulka, graf, obrázek či video.</a:t>
            </a:r>
            <a:endParaRPr lang="cs-CZ" dirty="0"/>
          </a:p>
        </p:txBody>
      </p:sp>
      <p:sp>
        <p:nvSpPr>
          <p:cNvPr id="6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779638" y="6227767"/>
            <a:ext cx="8632723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Název prezentace (</a:t>
            </a:r>
            <a:r>
              <a:rPr lang="cs-CZ" dirty="0" err="1" smtClean="0"/>
              <a:t>Arial</a:t>
            </a:r>
            <a:r>
              <a:rPr lang="cs-CZ" dirty="0" smtClean="0"/>
              <a:t>, 18b)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2862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Dvouřádkový nadpis+text+(obrázek, graf, tabulka, …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81600" cy="108952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 smtClean="0"/>
              <a:t>Nadpis kapitoly (</a:t>
            </a:r>
            <a:r>
              <a:rPr lang="cs-CZ" dirty="0" err="1" smtClean="0"/>
              <a:t>Arial</a:t>
            </a:r>
            <a:r>
              <a:rPr lang="cs-CZ" dirty="0" smtClean="0"/>
              <a:t>, tučně 36b)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360000" y="1617785"/>
            <a:ext cx="5681292" cy="42437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 smtClean="0"/>
              <a:t>První úroveň (</a:t>
            </a:r>
            <a:r>
              <a:rPr lang="cs-CZ" dirty="0" err="1" smtClean="0"/>
              <a:t>Arial</a:t>
            </a:r>
            <a:r>
              <a:rPr lang="cs-CZ" dirty="0" smtClean="0"/>
              <a:t>, 28b)</a:t>
            </a:r>
          </a:p>
          <a:p>
            <a:pPr lvl="1"/>
            <a:r>
              <a:rPr lang="cs-CZ" dirty="0" smtClean="0"/>
              <a:t>Druhá úroveň (</a:t>
            </a:r>
            <a:r>
              <a:rPr lang="cs-CZ" dirty="0" err="1" smtClean="0"/>
              <a:t>Arial</a:t>
            </a:r>
            <a:r>
              <a:rPr lang="cs-CZ" dirty="0" smtClean="0"/>
              <a:t>, 24b)</a:t>
            </a:r>
          </a:p>
          <a:p>
            <a:pPr lvl="2"/>
            <a:r>
              <a:rPr lang="cs-CZ" dirty="0" smtClean="0"/>
              <a:t>Třetí úroveň (</a:t>
            </a:r>
            <a:r>
              <a:rPr lang="cs-CZ" dirty="0" err="1" smtClean="0"/>
              <a:t>Arial</a:t>
            </a:r>
            <a:r>
              <a:rPr lang="cs-CZ" dirty="0" smtClean="0"/>
              <a:t>, 20b)</a:t>
            </a:r>
          </a:p>
          <a:p>
            <a:pPr lvl="3"/>
            <a:r>
              <a:rPr lang="cs-CZ" dirty="0" smtClean="0"/>
              <a:t>Čtvrtá úroveň (</a:t>
            </a:r>
            <a:r>
              <a:rPr lang="cs-CZ" dirty="0" err="1" smtClean="0"/>
              <a:t>Arial</a:t>
            </a:r>
            <a:r>
              <a:rPr lang="cs-CZ" dirty="0" smtClean="0"/>
              <a:t>, 18b)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166338" y="1617785"/>
            <a:ext cx="5675262" cy="424375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cs-CZ" dirty="0" smtClean="0"/>
              <a:t>Na toto místo lze vložit text, tabulka, graf, obrázek či video.</a:t>
            </a:r>
            <a:endParaRPr lang="cs-CZ" dirty="0"/>
          </a:p>
        </p:txBody>
      </p:sp>
      <p:sp>
        <p:nvSpPr>
          <p:cNvPr id="10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779638" y="6227767"/>
            <a:ext cx="8632723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Název prezentace (</a:t>
            </a:r>
            <a:r>
              <a:rPr lang="cs-CZ" dirty="0" err="1" smtClean="0"/>
              <a:t>Arial</a:t>
            </a:r>
            <a:r>
              <a:rPr lang="cs-CZ" dirty="0" smtClean="0"/>
              <a:t>, 18b)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3330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pro obrázek (fotografii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025662"/>
          </a:xfrm>
        </p:spPr>
        <p:txBody>
          <a:bodyPr tIns="46800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Kliknutím na ikonu můžete přidat obrázek</a:t>
            </a:r>
            <a:endParaRPr lang="cs-CZ" dirty="0"/>
          </a:p>
        </p:txBody>
      </p:sp>
      <p:sp>
        <p:nvSpPr>
          <p:cNvPr id="7" name="Obdélník 6"/>
          <p:cNvSpPr/>
          <p:nvPr userDrawn="1"/>
        </p:nvSpPr>
        <p:spPr>
          <a:xfrm>
            <a:off x="0" y="6027610"/>
            <a:ext cx="12192000" cy="835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AŽD logo bílá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2117" y="6213083"/>
            <a:ext cx="744794" cy="496033"/>
          </a:xfrm>
          <a:prstGeom prst="rect">
            <a:avLst/>
          </a:prstGeom>
        </p:spPr>
      </p:pic>
      <p:sp>
        <p:nvSpPr>
          <p:cNvPr id="10" name="TextovéPole 9"/>
          <p:cNvSpPr txBox="1"/>
          <p:nvPr userDrawn="1"/>
        </p:nvSpPr>
        <p:spPr>
          <a:xfrm>
            <a:off x="11366089" y="6209396"/>
            <a:ext cx="491613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fld id="{1466F2E9-546B-488B-855C-F92DC30C591D}" type="slidenum">
              <a:rPr lang="cs-CZ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cs-CZ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384479" y="6227767"/>
            <a:ext cx="9762186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Název prezentace/Název obrázku/Název následující části (</a:t>
            </a:r>
            <a:r>
              <a:rPr lang="cs-CZ" dirty="0" err="1" smtClean="0"/>
              <a:t>Arial</a:t>
            </a:r>
            <a:r>
              <a:rPr lang="cs-CZ" dirty="0" smtClean="0"/>
              <a:t>, 18b) Pouze jedna z variant!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8169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/fotografie, graf, tabulka bez zápat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858000"/>
          </a:xfrm>
        </p:spPr>
        <p:txBody>
          <a:bodyPr tIns="468000"/>
          <a:lstStyle>
            <a:lvl1pPr marL="0" indent="0" algn="ctr">
              <a:buNone/>
              <a:defRPr baseline="0"/>
            </a:lvl1pPr>
          </a:lstStyle>
          <a:p>
            <a:r>
              <a:rPr lang="cs-CZ" dirty="0" smtClean="0"/>
              <a:t>Kliknutím na ikonky můžete přidat libovolnou interakci (obrázek / fotografie, graf, tabulka)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6262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Jednořádkový nadpis+text nebo obrázek, video, graf, 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60001" y="360000"/>
            <a:ext cx="11480308" cy="59093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 smtClean="0"/>
              <a:t>Nadpis kapitoly (</a:t>
            </a:r>
            <a:r>
              <a:rPr lang="cs-CZ" dirty="0" err="1" smtClean="0"/>
              <a:t>Arial</a:t>
            </a:r>
            <a:r>
              <a:rPr lang="cs-CZ" dirty="0" smtClean="0"/>
              <a:t>, tučně 36b)</a:t>
            </a:r>
            <a:endParaRPr lang="cs-CZ" dirty="0"/>
          </a:p>
        </p:txBody>
      </p:sp>
      <p:sp>
        <p:nvSpPr>
          <p:cNvPr id="7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779638" y="6227767"/>
            <a:ext cx="8632723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Název prezentace (</a:t>
            </a:r>
            <a:r>
              <a:rPr lang="cs-CZ" dirty="0" err="1" smtClean="0"/>
              <a:t>Arial</a:t>
            </a:r>
            <a:r>
              <a:rPr lang="cs-CZ" dirty="0" smtClean="0"/>
              <a:t>, 18b)</a:t>
            </a:r>
            <a:endParaRPr lang="cs-CZ" dirty="0"/>
          </a:p>
        </p:txBody>
      </p:sp>
      <p:sp>
        <p:nvSpPr>
          <p:cNvPr id="9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59999" y="1094155"/>
            <a:ext cx="11480309" cy="476738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cs-CZ" dirty="0" smtClean="0"/>
              <a:t>Místo pro souvislý text (bez odrážkový text ve velikosti 20-28b), velký graf, tabulku, obrázek nebo video. </a:t>
            </a:r>
          </a:p>
        </p:txBody>
      </p:sp>
    </p:spTree>
    <p:extLst>
      <p:ext uri="{BB962C8B-B14F-4D97-AF65-F5344CB8AC3E}">
        <p14:creationId xmlns:p14="http://schemas.microsoft.com/office/powerpoint/2010/main" val="3574422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vouřádkový nadpis+text nebo obrázek, video, graf, 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360001" y="360000"/>
            <a:ext cx="11480308" cy="108952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 smtClean="0"/>
              <a:t>Nadpis kapitoly (</a:t>
            </a:r>
            <a:r>
              <a:rPr lang="cs-CZ" dirty="0" err="1" smtClean="0"/>
              <a:t>Arial</a:t>
            </a:r>
            <a:r>
              <a:rPr lang="cs-CZ" dirty="0" smtClean="0"/>
              <a:t>, tučně 36b)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59999" y="1617785"/>
            <a:ext cx="11480309" cy="424375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cs-CZ" dirty="0" smtClean="0"/>
              <a:t>Místo pro souvislý text (bez odrážkový text ve velikosti 20-28b), velký graf, tabulku, obrázek nebo video. </a:t>
            </a:r>
          </a:p>
          <a:p>
            <a:pPr lvl="0"/>
            <a:endParaRPr lang="cs-CZ" dirty="0" smtClean="0"/>
          </a:p>
        </p:txBody>
      </p:sp>
      <p:sp>
        <p:nvSpPr>
          <p:cNvPr id="7" name="Podnadpis 2"/>
          <p:cNvSpPr>
            <a:spLocks noGrp="1"/>
          </p:cNvSpPr>
          <p:nvPr>
            <p:ph type="subTitle" idx="10" hasCustomPrompt="1"/>
          </p:nvPr>
        </p:nvSpPr>
        <p:spPr>
          <a:xfrm>
            <a:off x="1779638" y="6227767"/>
            <a:ext cx="8632723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Název prezentace (</a:t>
            </a:r>
            <a:r>
              <a:rPr lang="cs-CZ" dirty="0" err="1" smtClean="0"/>
              <a:t>Arial</a:t>
            </a:r>
            <a:r>
              <a:rPr lang="cs-CZ" dirty="0" smtClean="0"/>
              <a:t>, 18b)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6094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1503754" cy="10895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dirty="0" smtClean="0"/>
              <a:t>Nadpis kapitoly (</a:t>
            </a:r>
            <a:r>
              <a:rPr lang="cs-CZ" dirty="0" err="1" smtClean="0"/>
              <a:t>Arial</a:t>
            </a:r>
            <a:r>
              <a:rPr lang="cs-CZ" dirty="0" smtClean="0"/>
              <a:t>, tučně 36b)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60000" y="1619519"/>
            <a:ext cx="11503754" cy="4253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První úroveň (</a:t>
            </a:r>
            <a:r>
              <a:rPr lang="cs-CZ" dirty="0" err="1" smtClean="0"/>
              <a:t>Arial</a:t>
            </a:r>
            <a:r>
              <a:rPr lang="cs-CZ" dirty="0" smtClean="0"/>
              <a:t>, 28b)</a:t>
            </a:r>
          </a:p>
          <a:p>
            <a:pPr lvl="1"/>
            <a:r>
              <a:rPr lang="cs-CZ" dirty="0" smtClean="0"/>
              <a:t>Druhá úroveň (</a:t>
            </a:r>
            <a:r>
              <a:rPr lang="cs-CZ" dirty="0" err="1" smtClean="0"/>
              <a:t>Arial</a:t>
            </a:r>
            <a:r>
              <a:rPr lang="cs-CZ" dirty="0" smtClean="0"/>
              <a:t>, 24b)</a:t>
            </a:r>
          </a:p>
          <a:p>
            <a:pPr lvl="2"/>
            <a:r>
              <a:rPr lang="cs-CZ" dirty="0" smtClean="0"/>
              <a:t>Třetí úroveň (</a:t>
            </a:r>
            <a:r>
              <a:rPr lang="cs-CZ" dirty="0" err="1" smtClean="0"/>
              <a:t>Arial</a:t>
            </a:r>
            <a:r>
              <a:rPr lang="cs-CZ" dirty="0" smtClean="0"/>
              <a:t>, 20b)</a:t>
            </a:r>
          </a:p>
          <a:p>
            <a:pPr lvl="3"/>
            <a:r>
              <a:rPr lang="cs-CZ" dirty="0" smtClean="0"/>
              <a:t>Čtvrtá úroveň (</a:t>
            </a:r>
            <a:r>
              <a:rPr lang="cs-CZ" dirty="0" err="1" smtClean="0"/>
              <a:t>Arial</a:t>
            </a:r>
            <a:r>
              <a:rPr lang="cs-CZ" dirty="0" smtClean="0"/>
              <a:t>, 18b)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0" y="6027610"/>
            <a:ext cx="12192000" cy="835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AŽD logo bílá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462117" y="6213083"/>
            <a:ext cx="744794" cy="496033"/>
          </a:xfrm>
          <a:prstGeom prst="rect">
            <a:avLst/>
          </a:prstGeom>
        </p:spPr>
      </p:pic>
      <p:sp>
        <p:nvSpPr>
          <p:cNvPr id="10" name="TextovéPole 9"/>
          <p:cNvSpPr txBox="1"/>
          <p:nvPr userDrawn="1"/>
        </p:nvSpPr>
        <p:spPr>
          <a:xfrm>
            <a:off x="11366089" y="6209396"/>
            <a:ext cx="491613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fld id="{1466F2E9-546B-488B-855C-F92DC30C591D}" type="slidenum">
              <a:rPr lang="cs-CZ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cs-CZ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11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60" r:id="rId2"/>
    <p:sldLayoutId id="2147483755" r:id="rId3"/>
    <p:sldLayoutId id="2147483756" r:id="rId4"/>
    <p:sldLayoutId id="2147483747" r:id="rId5"/>
    <p:sldLayoutId id="2147483749" r:id="rId6"/>
    <p:sldLayoutId id="2147483750" r:id="rId7"/>
    <p:sldLayoutId id="2147483757" r:id="rId8"/>
    <p:sldLayoutId id="2147483758" r:id="rId9"/>
    <p:sldLayoutId id="2147483759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‒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‒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‒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cap="all" dirty="0" smtClean="0"/>
              <a:t>Dětská dopravní hřiště s AŽD</a:t>
            </a:r>
            <a:endParaRPr lang="cs-CZ" cap="all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5"/>
          </p:nvPr>
        </p:nvSpPr>
        <p:spPr>
          <a:xfrm>
            <a:off x="540000" y="6202148"/>
            <a:ext cx="11308123" cy="341632"/>
          </a:xfrm>
        </p:spPr>
        <p:txBody>
          <a:bodyPr/>
          <a:lstStyle/>
          <a:p>
            <a:r>
              <a:rPr lang="cs-CZ" dirty="0"/>
              <a:t>Dopravní konference s BESIPEM &amp; </a:t>
            </a:r>
            <a:r>
              <a:rPr lang="cs-CZ" dirty="0" smtClean="0"/>
              <a:t>FZŠ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cs-CZ" dirty="0" smtClean="0"/>
              <a:t>Projektový manažer / </a:t>
            </a:r>
            <a:r>
              <a:rPr lang="cs-CZ" dirty="0"/>
              <a:t>Divize Automatizace silniční </a:t>
            </a:r>
            <a:r>
              <a:rPr lang="cs-CZ" dirty="0" smtClean="0"/>
              <a:t>techniky (DAST)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Ing. Martin Ambrož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675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r="11282"/>
          <a:stretch/>
        </p:blipFill>
        <p:spPr>
          <a:xfrm>
            <a:off x="7285246" y="1094155"/>
            <a:ext cx="5103386" cy="4440803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TECHNOLOGIE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59999" y="1094155"/>
            <a:ext cx="6826863" cy="4767384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Výukový mikroprocesorový řadič MD-2</a:t>
            </a:r>
          </a:p>
          <a:p>
            <a:pPr lvl="1"/>
            <a:r>
              <a:rPr lang="cs-CZ" dirty="0" smtClean="0"/>
              <a:t>Řízení světelné </a:t>
            </a:r>
            <a:r>
              <a:rPr lang="cs-CZ" dirty="0" smtClean="0"/>
              <a:t>křižovatky, železničního přejezdu a vozidel IZS</a:t>
            </a:r>
          </a:p>
          <a:p>
            <a:pPr lvl="1"/>
            <a:r>
              <a:rPr lang="cs-CZ" dirty="0" smtClean="0"/>
              <a:t>Ovládání křižovatky vč. odbočovacích pruhů </a:t>
            </a:r>
            <a:br>
              <a:rPr lang="cs-CZ" dirty="0" smtClean="0"/>
            </a:br>
            <a:r>
              <a:rPr lang="cs-CZ" dirty="0" smtClean="0"/>
              <a:t>a chodeckých tlačítek</a:t>
            </a:r>
          </a:p>
          <a:p>
            <a:pPr lvl="1"/>
            <a:endParaRPr lang="cs-CZ" sz="1200" dirty="0" smtClean="0"/>
          </a:p>
          <a:p>
            <a:r>
              <a:rPr lang="cs-CZ" dirty="0"/>
              <a:t>MD-2+</a:t>
            </a:r>
          </a:p>
          <a:p>
            <a:pPr lvl="1"/>
            <a:r>
              <a:rPr lang="cs-CZ" dirty="0" smtClean="0"/>
              <a:t>Vestavěný čelní panel pro pohodlné užívání</a:t>
            </a:r>
          </a:p>
          <a:p>
            <a:pPr lvl="1"/>
            <a:r>
              <a:rPr lang="cs-CZ" dirty="0" smtClean="0"/>
              <a:t>Možnost přepínání režimů „Auto / Manuál“ </a:t>
            </a:r>
          </a:p>
          <a:p>
            <a:pPr lvl="1"/>
            <a:r>
              <a:rPr lang="cs-CZ" dirty="0" smtClean="0"/>
              <a:t>Možnost ovládat SSZ pomocí „chytrých zařízení“</a:t>
            </a:r>
          </a:p>
          <a:p>
            <a:endParaRPr lang="cs-CZ" sz="1200" dirty="0"/>
          </a:p>
          <a:p>
            <a:r>
              <a:rPr lang="cs-CZ" dirty="0"/>
              <a:t>MD-2 </a:t>
            </a:r>
            <a:r>
              <a:rPr lang="cs-CZ" dirty="0" err="1"/>
              <a:t>wifi</a:t>
            </a:r>
            <a:r>
              <a:rPr lang="cs-CZ" dirty="0"/>
              <a:t>, MD-2</a:t>
            </a:r>
          </a:p>
          <a:p>
            <a:pPr lvl="1"/>
            <a:r>
              <a:rPr lang="cs-CZ" dirty="0" smtClean="0"/>
              <a:t>Řadič bez čelního panelu, Auto </a:t>
            </a:r>
            <a:r>
              <a:rPr lang="cs-CZ" dirty="0" smtClean="0"/>
              <a:t>režim</a:t>
            </a:r>
            <a:endParaRPr lang="cs-CZ" dirty="0" smtClean="0"/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6" b="11890"/>
          <a:stretch/>
        </p:blipFill>
        <p:spPr>
          <a:xfrm>
            <a:off x="7245597" y="0"/>
            <a:ext cx="5118284" cy="602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9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717" y="895350"/>
            <a:ext cx="6020094" cy="4643301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627" r="941" b="950"/>
          <a:stretch/>
        </p:blipFill>
        <p:spPr>
          <a:xfrm>
            <a:off x="6178717" y="895350"/>
            <a:ext cx="5972175" cy="4486276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SIGNÁLNÍ SKUPINY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59999" y="1094155"/>
            <a:ext cx="6826863" cy="4767384"/>
          </a:xfrm>
        </p:spPr>
        <p:txBody>
          <a:bodyPr>
            <a:normAutofit/>
          </a:bodyPr>
          <a:lstStyle/>
          <a:p>
            <a:r>
              <a:rPr lang="cs-CZ" dirty="0" smtClean="0"/>
              <a:t>Ovládání signálních skupin</a:t>
            </a:r>
          </a:p>
          <a:p>
            <a:pPr lvl="1"/>
            <a:r>
              <a:rPr lang="cs-CZ" dirty="0" smtClean="0"/>
              <a:t>SSZ s plnými signály</a:t>
            </a:r>
          </a:p>
          <a:p>
            <a:pPr lvl="1"/>
            <a:r>
              <a:rPr lang="cs-CZ" dirty="0" smtClean="0"/>
              <a:t>SSZ </a:t>
            </a:r>
            <a:r>
              <a:rPr lang="cs-CZ" dirty="0" smtClean="0"/>
              <a:t>směrově </a:t>
            </a:r>
            <a:r>
              <a:rPr lang="cs-CZ" dirty="0" smtClean="0"/>
              <a:t>rozdělené signály</a:t>
            </a:r>
            <a:endParaRPr lang="cs-CZ" dirty="0" smtClean="0"/>
          </a:p>
          <a:p>
            <a:pPr lvl="1"/>
            <a:r>
              <a:rPr lang="cs-CZ" dirty="0" smtClean="0"/>
              <a:t>Doplňkové </a:t>
            </a:r>
            <a:r>
              <a:rPr lang="cs-CZ" dirty="0" smtClean="0"/>
              <a:t>šipky</a:t>
            </a:r>
          </a:p>
          <a:p>
            <a:pPr lvl="1"/>
            <a:r>
              <a:rPr lang="cs-CZ" dirty="0" smtClean="0"/>
              <a:t>Chodecké přechody na výzvu</a:t>
            </a:r>
            <a:endParaRPr lang="cs-CZ" dirty="0" smtClean="0"/>
          </a:p>
          <a:p>
            <a:pPr lvl="1"/>
            <a:r>
              <a:rPr lang="cs-CZ" dirty="0" smtClean="0"/>
              <a:t>Signalizované železniční přejezdy </a:t>
            </a:r>
            <a:br>
              <a:rPr lang="cs-CZ" dirty="0" smtClean="0"/>
            </a:br>
            <a:r>
              <a:rPr lang="cs-CZ" dirty="0" smtClean="0"/>
              <a:t>se závorami i bez nich</a:t>
            </a:r>
          </a:p>
          <a:p>
            <a:pPr lvl="1"/>
            <a:r>
              <a:rPr lang="cs-CZ" dirty="0" smtClean="0"/>
              <a:t>Výjezd vodidel integrovaného</a:t>
            </a:r>
            <a:br>
              <a:rPr lang="cs-CZ" dirty="0" smtClean="0"/>
            </a:br>
            <a:r>
              <a:rPr lang="cs-CZ" dirty="0" smtClean="0"/>
              <a:t>záchranného systému „IZS“</a:t>
            </a:r>
          </a:p>
          <a:p>
            <a:endParaRPr lang="cs-CZ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</p:spTree>
    <p:extLst>
      <p:ext uri="{BB962C8B-B14F-4D97-AF65-F5344CB8AC3E}">
        <p14:creationId xmlns:p14="http://schemas.microsoft.com/office/powerpoint/2010/main" val="257453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9" b="6568"/>
          <a:stretch/>
        </p:blipFill>
        <p:spPr>
          <a:xfrm>
            <a:off x="5704114" y="993469"/>
            <a:ext cx="6402162" cy="495965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DOPRAVNĚ ORGANIZAČNÍCH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PRVKŮ NA DDH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359999" y="1617785"/>
            <a:ext cx="6107475" cy="4243754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Řízená křižovatka</a:t>
            </a:r>
          </a:p>
          <a:p>
            <a:r>
              <a:rPr lang="cs-CZ" dirty="0" smtClean="0"/>
              <a:t>Neřízená křižovatka</a:t>
            </a:r>
          </a:p>
          <a:p>
            <a:r>
              <a:rPr lang="cs-CZ" dirty="0" smtClean="0"/>
              <a:t>Křižovatka s hlavní silnicí </a:t>
            </a:r>
            <a:br>
              <a:rPr lang="cs-CZ" dirty="0" smtClean="0"/>
            </a:br>
            <a:r>
              <a:rPr lang="cs-CZ" dirty="0" smtClean="0"/>
              <a:t>do zatáčky</a:t>
            </a:r>
          </a:p>
          <a:p>
            <a:r>
              <a:rPr lang="cs-CZ" dirty="0" smtClean="0"/>
              <a:t>Jednosměrka</a:t>
            </a:r>
          </a:p>
          <a:p>
            <a:r>
              <a:rPr lang="cs-CZ" dirty="0" smtClean="0"/>
              <a:t>Stopka</a:t>
            </a:r>
          </a:p>
          <a:p>
            <a:r>
              <a:rPr lang="cs-CZ" dirty="0" smtClean="0"/>
              <a:t>Kruhový objezd</a:t>
            </a:r>
          </a:p>
          <a:p>
            <a:r>
              <a:rPr lang="cs-CZ" dirty="0" smtClean="0"/>
              <a:t>Přednost zprava</a:t>
            </a:r>
          </a:p>
          <a:p>
            <a:r>
              <a:rPr lang="cs-CZ" dirty="0" smtClean="0"/>
              <a:t>Zákazy odbočení</a:t>
            </a:r>
          </a:p>
          <a:p>
            <a:endParaRPr lang="cs-CZ" dirty="0"/>
          </a:p>
        </p:txBody>
      </p:sp>
      <p:sp>
        <p:nvSpPr>
          <p:cNvPr id="8" name="Podnadpis 7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</p:spTree>
    <p:extLst>
      <p:ext uri="{BB962C8B-B14F-4D97-AF65-F5344CB8AC3E}">
        <p14:creationId xmlns:p14="http://schemas.microsoft.com/office/powerpoint/2010/main" val="178920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7"/>
          <a:stretch/>
        </p:blipFill>
        <p:spPr>
          <a:xfrm>
            <a:off x="4735823" y="866774"/>
            <a:ext cx="7335713" cy="5067299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 smtClean="0"/>
              <a:t>Vlakový přejezd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Výjezd vozidel IZS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Návěstidla 100 mm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Chodecká tlačítka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Závorové systémy</a:t>
            </a:r>
          </a:p>
          <a:p>
            <a:endParaRPr lang="cs-CZ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>
          <a:xfrm>
            <a:off x="1779638" y="6227767"/>
            <a:ext cx="8632723" cy="341632"/>
          </a:xfrm>
        </p:spPr>
        <p:txBody>
          <a:bodyPr/>
          <a:lstStyle/>
          <a:p>
            <a:r>
              <a:rPr lang="cs-CZ" dirty="0"/>
              <a:t>Dětská dopravní hřiště s </a:t>
            </a:r>
            <a:r>
              <a:rPr lang="cs-CZ" dirty="0" smtClean="0"/>
              <a:t>AŽD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" r="1"/>
          <a:stretch/>
        </p:blipFill>
        <p:spPr>
          <a:xfrm>
            <a:off x="4737463" y="360000"/>
            <a:ext cx="7341031" cy="5574075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TECHNOLOGICKÉ PRVKY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590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7" b="15425"/>
          <a:stretch/>
        </p:blipFill>
        <p:spPr>
          <a:xfrm>
            <a:off x="5768980" y="-239628"/>
            <a:ext cx="7058025" cy="6267450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MOBILIÁŘ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Lavičky, stoly, odpadkové koše</a:t>
            </a:r>
          </a:p>
          <a:p>
            <a:r>
              <a:rPr lang="cs-CZ" dirty="0" smtClean="0"/>
              <a:t>Benzínové pumpy</a:t>
            </a:r>
          </a:p>
          <a:p>
            <a:r>
              <a:rPr lang="cs-CZ" dirty="0" smtClean="0"/>
              <a:t>Venkovní učebny</a:t>
            </a:r>
          </a:p>
          <a:p>
            <a:r>
              <a:rPr lang="cs-CZ" dirty="0" smtClean="0"/>
              <a:t>Houpačka ve tvaru autíčka</a:t>
            </a:r>
            <a:endParaRPr lang="cs-CZ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>
          <a:xfrm>
            <a:off x="1779638" y="6227767"/>
            <a:ext cx="8632723" cy="341632"/>
          </a:xfrm>
        </p:spPr>
        <p:txBody>
          <a:bodyPr/>
          <a:lstStyle/>
          <a:p>
            <a:r>
              <a:rPr lang="cs-CZ" dirty="0"/>
              <a:t>Dětská dopravní hřiště s </a:t>
            </a:r>
            <a:r>
              <a:rPr lang="cs-CZ" dirty="0" smtClean="0"/>
              <a:t>AŽD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3366" r="14445"/>
          <a:stretch/>
        </p:blipFill>
        <p:spPr>
          <a:xfrm>
            <a:off x="360000" y="3122529"/>
            <a:ext cx="2140035" cy="2818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524" y="3657600"/>
            <a:ext cx="2756476" cy="2203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690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4"/>
          <a:stretch/>
        </p:blipFill>
        <p:spPr>
          <a:xfrm>
            <a:off x="5770141" y="-1075672"/>
            <a:ext cx="7143750" cy="7104282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REFERENCE</a:t>
            </a:r>
            <a:endParaRPr lang="cs-CZ" dirty="0"/>
          </a:p>
        </p:txBody>
      </p:sp>
      <p:sp>
        <p:nvSpPr>
          <p:cNvPr id="7" name="Podnadpis 6"/>
          <p:cNvSpPr>
            <a:spLocks noGrp="1"/>
          </p:cNvSpPr>
          <p:nvPr>
            <p:ph type="subTitle" idx="10"/>
          </p:nvPr>
        </p:nvSpPr>
        <p:spPr>
          <a:xfrm>
            <a:off x="1779638" y="6227767"/>
            <a:ext cx="8632723" cy="341632"/>
          </a:xfrm>
        </p:spPr>
        <p:txBody>
          <a:bodyPr/>
          <a:lstStyle/>
          <a:p>
            <a:r>
              <a:rPr lang="cs-CZ" dirty="0"/>
              <a:t>Dětská dopravní hřiště s </a:t>
            </a:r>
            <a:r>
              <a:rPr lang="cs-CZ" dirty="0" smtClean="0"/>
              <a:t>AŽD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10117" y="1094155"/>
            <a:ext cx="11480309" cy="4767384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Kompletní </a:t>
            </a:r>
            <a:r>
              <a:rPr lang="cs-CZ" dirty="0"/>
              <a:t>realizace </a:t>
            </a:r>
            <a:r>
              <a:rPr lang="cs-CZ" dirty="0" smtClean="0"/>
              <a:t>vč. </a:t>
            </a:r>
            <a:r>
              <a:rPr lang="cs-CZ" dirty="0"/>
              <a:t>stavebních </a:t>
            </a:r>
            <a:r>
              <a:rPr lang="cs-CZ" dirty="0" smtClean="0"/>
              <a:t>úprav</a:t>
            </a:r>
            <a:endParaRPr lang="cs-CZ" dirty="0"/>
          </a:p>
          <a:p>
            <a:pPr lvl="1"/>
            <a:r>
              <a:rPr lang="cs-CZ" dirty="0" smtClean="0"/>
              <a:t>Benešov</a:t>
            </a:r>
          </a:p>
          <a:p>
            <a:pPr lvl="1"/>
            <a:r>
              <a:rPr lang="cs-CZ" dirty="0" smtClean="0"/>
              <a:t>Pohořelice</a:t>
            </a:r>
            <a:endParaRPr lang="cs-CZ" dirty="0"/>
          </a:p>
          <a:p>
            <a:pPr lvl="1"/>
            <a:r>
              <a:rPr lang="cs-CZ" dirty="0" smtClean="0"/>
              <a:t>Jeseník</a:t>
            </a:r>
          </a:p>
          <a:p>
            <a:pPr lvl="1"/>
            <a:r>
              <a:rPr lang="cs-CZ" dirty="0" smtClean="0"/>
              <a:t>Zlín </a:t>
            </a:r>
            <a:r>
              <a:rPr lang="cs-CZ" dirty="0"/>
              <a:t>-</a:t>
            </a:r>
            <a:r>
              <a:rPr lang="cs-CZ" dirty="0" smtClean="0"/>
              <a:t> </a:t>
            </a:r>
            <a:r>
              <a:rPr lang="cs-CZ" dirty="0"/>
              <a:t>Malenovice</a:t>
            </a:r>
          </a:p>
          <a:p>
            <a:pPr lvl="1"/>
            <a:r>
              <a:rPr lang="cs-CZ" dirty="0" smtClean="0"/>
              <a:t>Zábřeh </a:t>
            </a:r>
            <a:r>
              <a:rPr lang="cs-CZ" dirty="0"/>
              <a:t>na </a:t>
            </a:r>
            <a:r>
              <a:rPr lang="cs-CZ" dirty="0" smtClean="0"/>
              <a:t>Moravě</a:t>
            </a:r>
          </a:p>
          <a:p>
            <a:pPr lvl="1"/>
            <a:endParaRPr lang="cs-CZ" dirty="0"/>
          </a:p>
          <a:p>
            <a:r>
              <a:rPr lang="cs-CZ" dirty="0"/>
              <a:t>Realizace technologické </a:t>
            </a:r>
            <a:r>
              <a:rPr lang="cs-CZ" dirty="0" smtClean="0"/>
              <a:t>části:</a:t>
            </a:r>
            <a:endParaRPr lang="cs-CZ" dirty="0"/>
          </a:p>
          <a:p>
            <a:pPr lvl="1"/>
            <a:r>
              <a:rPr lang="cs-CZ" dirty="0" smtClean="0"/>
              <a:t>Ostrava - Svinov</a:t>
            </a:r>
          </a:p>
          <a:p>
            <a:pPr lvl="1"/>
            <a:r>
              <a:rPr lang="cs-CZ" dirty="0" smtClean="0"/>
              <a:t>Kyjov</a:t>
            </a:r>
          </a:p>
          <a:p>
            <a:pPr lvl="1"/>
            <a:r>
              <a:rPr lang="cs-CZ" dirty="0" smtClean="0"/>
              <a:t>Svitavy</a:t>
            </a:r>
          </a:p>
          <a:p>
            <a:pPr lvl="1"/>
            <a:r>
              <a:rPr lang="cs-CZ" dirty="0" smtClean="0"/>
              <a:t>Havířov</a:t>
            </a:r>
          </a:p>
          <a:p>
            <a:pPr lvl="1"/>
            <a:r>
              <a:rPr lang="cs-CZ" dirty="0" smtClean="0"/>
              <a:t>Blansko</a:t>
            </a:r>
            <a:endParaRPr lang="cs-CZ" dirty="0"/>
          </a:p>
          <a:p>
            <a:pPr lvl="1"/>
            <a:r>
              <a:rPr lang="cs-CZ" dirty="0" smtClean="0"/>
              <a:t>Ostrava </a:t>
            </a:r>
            <a:r>
              <a:rPr lang="cs-CZ" dirty="0"/>
              <a:t>- Mariánské hory </a:t>
            </a:r>
          </a:p>
          <a:p>
            <a:pPr lvl="1"/>
            <a:r>
              <a:rPr lang="cs-CZ" dirty="0" smtClean="0"/>
              <a:t>Praha, Barrandov</a:t>
            </a:r>
            <a:endParaRPr lang="cs-CZ" dirty="0"/>
          </a:p>
          <a:p>
            <a:pPr lvl="1"/>
            <a:r>
              <a:rPr lang="cs-CZ" dirty="0" smtClean="0"/>
              <a:t>Praha, ZŠ </a:t>
            </a:r>
            <a:r>
              <a:rPr lang="cs-CZ" dirty="0"/>
              <a:t>Plamínkové </a:t>
            </a:r>
            <a:r>
              <a:rPr lang="cs-CZ" dirty="0" smtClean="0"/>
              <a:t>2</a:t>
            </a:r>
          </a:p>
          <a:p>
            <a:pPr lvl="1"/>
            <a:r>
              <a:rPr lang="cs-CZ" dirty="0" smtClean="0"/>
              <a:t>Vsetín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033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DDH JESENÍK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59999" y="1094155"/>
            <a:ext cx="10965226" cy="47673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Studie - Projekt - Stavba + Technologie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Technologie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Signalizovaný železniční přejezdu </a:t>
            </a:r>
            <a:r>
              <a:rPr lang="cs-CZ" dirty="0" smtClean="0"/>
              <a:t>vč. </a:t>
            </a:r>
            <a:r>
              <a:rPr lang="cs-CZ" dirty="0"/>
              <a:t>závor, </a:t>
            </a:r>
            <a:r>
              <a:rPr lang="cs-CZ" dirty="0" smtClean="0"/>
              <a:t>IZS, veřejné osvětlení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Investor: město </a:t>
            </a:r>
            <a:r>
              <a:rPr lang="cs-CZ" dirty="0"/>
              <a:t>J</a:t>
            </a:r>
            <a:r>
              <a:rPr lang="cs-CZ" dirty="0" smtClean="0"/>
              <a:t>eseník + Olomoucký kraj </a:t>
            </a:r>
          </a:p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6950124" y="799492"/>
            <a:ext cx="5675262" cy="476738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1800" dirty="0"/>
              <a:t>760 </a:t>
            </a:r>
            <a:r>
              <a:rPr lang="cs-CZ" sz="1800" dirty="0" smtClean="0"/>
              <a:t>m</a:t>
            </a:r>
            <a:r>
              <a:rPr lang="cs-CZ" sz="1800" baseline="30000" dirty="0" smtClean="0"/>
              <a:t>2</a:t>
            </a:r>
            <a:r>
              <a:rPr lang="cs-CZ" sz="1800" dirty="0" smtClean="0"/>
              <a:t> asfaltových ploch</a:t>
            </a:r>
          </a:p>
          <a:p>
            <a:pPr>
              <a:lnSpc>
                <a:spcPct val="150000"/>
              </a:lnSpc>
            </a:pPr>
            <a:r>
              <a:rPr lang="cs-CZ" sz="1800" dirty="0" smtClean="0"/>
              <a:t>šířka komunikace 3 m</a:t>
            </a:r>
          </a:p>
          <a:p>
            <a:pPr>
              <a:lnSpc>
                <a:spcPct val="150000"/>
              </a:lnSpc>
            </a:pPr>
            <a:r>
              <a:rPr lang="cs-CZ" sz="1800" dirty="0" smtClean="0"/>
              <a:t>šířka chodníkových ploch 1,5 m</a:t>
            </a:r>
          </a:p>
          <a:p>
            <a:endParaRPr lang="cs-CZ" sz="1800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5"/>
          <a:stretch/>
        </p:blipFill>
        <p:spPr>
          <a:xfrm rot="16200000">
            <a:off x="4995549" y="-1170120"/>
            <a:ext cx="2200900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9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0848" r="18014" b="5162"/>
          <a:stretch/>
        </p:blipFill>
        <p:spPr>
          <a:xfrm>
            <a:off x="6021469" y="6918620"/>
            <a:ext cx="6403140" cy="4897945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DDH ZLÍN, MALENOVICE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27915" y="1094155"/>
            <a:ext cx="6031275" cy="4767384"/>
          </a:xfrm>
        </p:spPr>
        <p:txBody>
          <a:bodyPr>
            <a:normAutofit/>
          </a:bodyPr>
          <a:lstStyle/>
          <a:p>
            <a:r>
              <a:rPr lang="cs-CZ" dirty="0"/>
              <a:t>Studie - </a:t>
            </a:r>
            <a:r>
              <a:rPr lang="cs-CZ" dirty="0" smtClean="0"/>
              <a:t>Projekt </a:t>
            </a:r>
            <a:r>
              <a:rPr lang="cs-CZ" dirty="0"/>
              <a:t>- </a:t>
            </a:r>
            <a:r>
              <a:rPr lang="cs-CZ" dirty="0" smtClean="0"/>
              <a:t>Stavba</a:t>
            </a:r>
          </a:p>
          <a:p>
            <a:r>
              <a:rPr lang="cs-CZ" dirty="0" smtClean="0"/>
              <a:t>Technologie</a:t>
            </a:r>
          </a:p>
          <a:p>
            <a:pPr lvl="1"/>
            <a:r>
              <a:rPr lang="cs-CZ" dirty="0" smtClean="0"/>
              <a:t>Signalizovaný železniční přejezd </a:t>
            </a:r>
            <a:br>
              <a:rPr lang="cs-CZ" dirty="0" smtClean="0"/>
            </a:br>
            <a:r>
              <a:rPr lang="cs-CZ" dirty="0" smtClean="0"/>
              <a:t>vč. závor, IZS </a:t>
            </a:r>
          </a:p>
          <a:p>
            <a:pPr lvl="1"/>
            <a:r>
              <a:rPr lang="cs-CZ" dirty="0" smtClean="0"/>
              <a:t>Maketa tunelové konstrukce </a:t>
            </a:r>
          </a:p>
          <a:p>
            <a:pPr lvl="1"/>
            <a:r>
              <a:rPr lang="cs-CZ" dirty="0" smtClean="0"/>
              <a:t>Maketa benzínové pumpy</a:t>
            </a:r>
          </a:p>
          <a:p>
            <a:r>
              <a:rPr lang="cs-CZ" dirty="0"/>
              <a:t>Investor: </a:t>
            </a:r>
            <a:endParaRPr lang="cs-CZ" dirty="0" smtClean="0"/>
          </a:p>
          <a:p>
            <a:pPr lvl="1"/>
            <a:r>
              <a:rPr lang="cs-CZ" dirty="0" smtClean="0"/>
              <a:t>Ministerstvo dopravy centrum 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služeb (BESIP) + zlínský kraj</a:t>
            </a:r>
          </a:p>
          <a:p>
            <a:pPr marL="0" indent="0">
              <a:buNone/>
            </a:pPr>
            <a:r>
              <a:rPr lang="cs-CZ" sz="1800" dirty="0" smtClean="0"/>
              <a:t>950 m</a:t>
            </a:r>
            <a:r>
              <a:rPr lang="cs-CZ" sz="1800" baseline="30000" dirty="0" smtClean="0"/>
              <a:t>2</a:t>
            </a:r>
            <a:r>
              <a:rPr lang="cs-CZ" sz="1800" dirty="0" smtClean="0"/>
              <a:t> asfaltových ploch - šířka komunikace 3 m</a:t>
            </a:r>
          </a:p>
          <a:p>
            <a:pPr marL="0" indent="0">
              <a:buNone/>
            </a:pPr>
            <a:r>
              <a:rPr lang="cs-CZ" sz="1800" dirty="0" smtClean="0"/>
              <a:t>250 m</a:t>
            </a:r>
            <a:r>
              <a:rPr lang="cs-CZ" sz="1800" baseline="30000" dirty="0" smtClean="0"/>
              <a:t>2</a:t>
            </a:r>
            <a:r>
              <a:rPr lang="cs-CZ" sz="1800" dirty="0" smtClean="0"/>
              <a:t> chodníkových ploch - šířka 1,2 m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>
          <a:xfrm>
            <a:off x="1779638" y="6227767"/>
            <a:ext cx="8632723" cy="341632"/>
          </a:xfrm>
        </p:spPr>
        <p:txBody>
          <a:bodyPr/>
          <a:lstStyle/>
          <a:p>
            <a:r>
              <a:rPr lang="cs-CZ" dirty="0"/>
              <a:t>Dětská dopravní hřiště s </a:t>
            </a:r>
            <a:r>
              <a:rPr lang="cs-CZ" dirty="0" smtClean="0"/>
              <a:t>AŽD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8" r="14123"/>
          <a:stretch/>
        </p:blipFill>
        <p:spPr>
          <a:xfrm>
            <a:off x="6031832" y="-831710"/>
            <a:ext cx="6943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7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729" b="9271"/>
          <a:stretch/>
        </p:blipFill>
        <p:spPr>
          <a:xfrm>
            <a:off x="0" y="997117"/>
            <a:ext cx="12192000" cy="5029200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dirty="0">
                <a:solidFill>
                  <a:srgbClr val="1F4D78"/>
                </a:solidFill>
              </a:rPr>
              <a:t>DDH </a:t>
            </a:r>
            <a:r>
              <a:rPr lang="cs-CZ" dirty="0" smtClean="0">
                <a:solidFill>
                  <a:srgbClr val="1F4D78"/>
                </a:solidFill>
              </a:rPr>
              <a:t>Zábřeh nad Moravou</a:t>
            </a:r>
            <a:endParaRPr lang="cs-CZ" dirty="0">
              <a:solidFill>
                <a:srgbClr val="1F4D78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Stavba + Technologie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Technologie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Signalizovaný železniční přejezd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Maketa </a:t>
            </a:r>
            <a:r>
              <a:rPr lang="cs-CZ" dirty="0">
                <a:solidFill>
                  <a:schemeClr val="bg1"/>
                </a:solidFill>
              </a:rPr>
              <a:t>benzínové pumpy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Investor</a:t>
            </a:r>
            <a:r>
              <a:rPr lang="cs-CZ" dirty="0">
                <a:solidFill>
                  <a:schemeClr val="bg1"/>
                </a:solidFill>
              </a:rPr>
              <a:t>: </a:t>
            </a:r>
            <a:endParaRPr lang="cs-CZ" dirty="0" smtClean="0">
              <a:solidFill>
                <a:schemeClr val="bg1"/>
              </a:solidFill>
            </a:endParaRP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Město Zábřeh nad Moravou</a:t>
            </a:r>
          </a:p>
          <a:p>
            <a:pPr marL="0" indent="0">
              <a:buNone/>
            </a:pPr>
            <a:endParaRPr lang="cs-CZ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1800" dirty="0" smtClean="0">
                <a:solidFill>
                  <a:schemeClr val="bg1"/>
                </a:solidFill>
              </a:rPr>
              <a:t>1300 m</a:t>
            </a:r>
            <a:r>
              <a:rPr lang="cs-CZ" sz="1800" baseline="30000" dirty="0" smtClean="0">
                <a:solidFill>
                  <a:schemeClr val="bg1"/>
                </a:solidFill>
              </a:rPr>
              <a:t>2</a:t>
            </a:r>
            <a:r>
              <a:rPr lang="cs-CZ" sz="1800" dirty="0" smtClean="0">
                <a:solidFill>
                  <a:schemeClr val="bg1"/>
                </a:solidFill>
              </a:rPr>
              <a:t> asfaltových ploch - šířka komunikace 3 m</a:t>
            </a:r>
          </a:p>
          <a:p>
            <a:pPr marL="0" indent="0">
              <a:buNone/>
            </a:pPr>
            <a:r>
              <a:rPr lang="cs-CZ" sz="1800" dirty="0" smtClean="0">
                <a:solidFill>
                  <a:schemeClr val="bg1"/>
                </a:solidFill>
              </a:rPr>
              <a:t>380 m</a:t>
            </a:r>
            <a:r>
              <a:rPr lang="cs-CZ" sz="1800" baseline="30000" dirty="0" smtClean="0">
                <a:solidFill>
                  <a:schemeClr val="bg1"/>
                </a:solidFill>
              </a:rPr>
              <a:t>2</a:t>
            </a:r>
            <a:r>
              <a:rPr lang="cs-CZ" sz="1800" dirty="0" smtClean="0">
                <a:solidFill>
                  <a:schemeClr val="bg1"/>
                </a:solidFill>
              </a:rPr>
              <a:t> chodníkových ploch - šířka 1,5 m</a:t>
            </a:r>
          </a:p>
          <a:p>
            <a:pPr lvl="1"/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>
          <a:xfrm>
            <a:off x="1779638" y="6227767"/>
            <a:ext cx="8632723" cy="341632"/>
          </a:xfrm>
        </p:spPr>
        <p:txBody>
          <a:bodyPr/>
          <a:lstStyle/>
          <a:p>
            <a:r>
              <a:rPr lang="cs-CZ" dirty="0"/>
              <a:t>Dětská dopravní hřiště s </a:t>
            </a:r>
            <a:r>
              <a:rPr lang="cs-CZ" dirty="0" smtClean="0"/>
              <a:t>AŽD</a:t>
            </a:r>
            <a:endParaRPr lang="cs-CZ" dirty="0"/>
          </a:p>
        </p:txBody>
      </p:sp>
      <p:pic>
        <p:nvPicPr>
          <p:cNvPr id="8" name="Zástupný symbol pro obsah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78" t="35729" b="9271"/>
          <a:stretch/>
        </p:blipFill>
        <p:spPr>
          <a:xfrm>
            <a:off x="5800725" y="997117"/>
            <a:ext cx="63912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4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cs-CZ" dirty="0" smtClean="0"/>
              <a:t>ambroz.martin@azd.</a:t>
            </a:r>
            <a:r>
              <a:rPr lang="en-GB" dirty="0" smtClean="0"/>
              <a:t>c</a:t>
            </a:r>
            <a:r>
              <a:rPr lang="cs-CZ" dirty="0" smtClean="0"/>
              <a:t>z</a:t>
            </a:r>
            <a:endParaRPr lang="cs-CZ" dirty="0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Ing. Martin Ambrož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391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D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nadpis 6"/>
          <p:cNvSpPr>
            <a:spLocks noGrp="1"/>
          </p:cNvSpPr>
          <p:nvPr>
            <p:ph type="subTitle" idx="10"/>
          </p:nvPr>
        </p:nvSpPr>
        <p:spPr>
          <a:xfrm>
            <a:off x="1779638" y="6227767"/>
            <a:ext cx="8632723" cy="341632"/>
          </a:xfrm>
        </p:spPr>
        <p:txBody>
          <a:bodyPr/>
          <a:lstStyle/>
          <a:p>
            <a:r>
              <a:rPr lang="cs-CZ" dirty="0"/>
              <a:t>Dětská dopravní hřiště s AŽD</a:t>
            </a:r>
            <a:endParaRPr lang="cs-CZ" cap="all" dirty="0" smtClean="0"/>
          </a:p>
        </p:txBody>
      </p:sp>
      <p:pic>
        <p:nvPicPr>
          <p:cNvPr id="9" name="Obrázek 8" descr="IMG_66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01887" y="1044626"/>
            <a:ext cx="2795060" cy="2808000"/>
          </a:xfrm>
          <a:prstGeom prst="rect">
            <a:avLst/>
          </a:prstGeom>
        </p:spPr>
      </p:pic>
      <p:pic>
        <p:nvPicPr>
          <p:cNvPr id="10" name="Obrázek 9" descr="vlak pict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1887" y="1044627"/>
            <a:ext cx="432502" cy="432502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19267" y="3924371"/>
            <a:ext cx="4160299" cy="1230864"/>
          </a:xfrm>
          <a:prstGeom prst="rect">
            <a:avLst/>
          </a:prstGeom>
          <a:solidFill>
            <a:srgbClr val="1F4D78"/>
          </a:solidFill>
        </p:spPr>
        <p:txBody>
          <a:bodyPr wrap="square" lIns="180000" tIns="180000" rIns="144000" bIns="216000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KOLEJOVÁ DOPRAVA</a:t>
            </a:r>
          </a:p>
          <a:p>
            <a:pPr algn="ctr"/>
            <a:endParaRPr lang="cs-CZ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TECHNOLOGIE PRO METRO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 descr="IMG_661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60814" y="1044626"/>
            <a:ext cx="2801390" cy="2808000"/>
          </a:xfrm>
          <a:prstGeom prst="rect">
            <a:avLst/>
          </a:prstGeom>
        </p:spPr>
      </p:pic>
      <p:pic>
        <p:nvPicPr>
          <p:cNvPr id="13" name="Obrázek 12" descr="auto pict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0813" y="1044626"/>
            <a:ext cx="527671" cy="527671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4660814" y="3844106"/>
            <a:ext cx="2801391" cy="1507863"/>
          </a:xfrm>
          <a:prstGeom prst="rect">
            <a:avLst/>
          </a:prstGeom>
          <a:solidFill>
            <a:srgbClr val="1F4D78"/>
          </a:solidFill>
        </p:spPr>
        <p:txBody>
          <a:bodyPr wrap="square" lIns="180000" tIns="180000" rIns="144000" bIns="216000" rtlCol="0">
            <a:spAutoFit/>
          </a:bodyPr>
          <a:lstStyle/>
          <a:p>
            <a:pPr algn="ctr"/>
            <a:endParaRPr lang="cs-CZ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SILNIČNÍ TELEMATIKA</a:t>
            </a:r>
          </a:p>
          <a:p>
            <a:pPr algn="ctr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026071" y="3916114"/>
            <a:ext cx="2808000" cy="1230864"/>
          </a:xfrm>
          <a:prstGeom prst="rect">
            <a:avLst/>
          </a:prstGeom>
          <a:solidFill>
            <a:srgbClr val="1F4D78"/>
          </a:solidFill>
        </p:spPr>
        <p:txBody>
          <a:bodyPr wrap="square" lIns="180000" tIns="180000" rIns="144000" bIns="216000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VLASTNÍ ŽELEZNICE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 NÁZVEM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ŠVESTKOVÁ DRÁHA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1" y="1044626"/>
            <a:ext cx="2808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D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nadpis 6"/>
          <p:cNvSpPr>
            <a:spLocks noGrp="1"/>
          </p:cNvSpPr>
          <p:nvPr>
            <p:ph type="subTitle" idx="10"/>
          </p:nvPr>
        </p:nvSpPr>
        <p:spPr>
          <a:xfrm>
            <a:off x="1779638" y="6227767"/>
            <a:ext cx="8632723" cy="341632"/>
          </a:xfrm>
        </p:spPr>
        <p:txBody>
          <a:bodyPr/>
          <a:lstStyle/>
          <a:p>
            <a:r>
              <a:rPr lang="cs-CZ" dirty="0" smtClean="0"/>
              <a:t>Dětská dopravní hřiště s AŽD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625" y="1044626"/>
            <a:ext cx="4316805" cy="2877871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3801928" y="3922497"/>
            <a:ext cx="4377370" cy="1230864"/>
          </a:xfrm>
          <a:prstGeom prst="rect">
            <a:avLst/>
          </a:prstGeom>
          <a:solidFill>
            <a:srgbClr val="1F4D78"/>
          </a:solidFill>
        </p:spPr>
        <p:txBody>
          <a:bodyPr wrap="square" lIns="180000" tIns="180000" rIns="144000" bIns="216000" rtlCol="0">
            <a:spAutoFit/>
          </a:bodyPr>
          <a:lstStyle>
            <a:defPPr>
              <a:defRPr lang="cs-CZ"/>
            </a:defPPr>
            <a:lvl1pPr algn="ctr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sz="1800" dirty="0" smtClean="0"/>
              <a:t>ŘEŠENÍ </a:t>
            </a:r>
          </a:p>
          <a:p>
            <a:r>
              <a:rPr lang="cs-CZ" sz="1800" dirty="0" smtClean="0"/>
              <a:t>PRO DOPRAVU V </a:t>
            </a:r>
            <a:r>
              <a:rPr lang="cs-CZ" sz="1800" dirty="0"/>
              <a:t>TUNELECH</a:t>
            </a:r>
          </a:p>
          <a:p>
            <a:endParaRPr lang="cs-CZ" sz="1800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58" y="1044626"/>
            <a:ext cx="2615737" cy="3924000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432121" y="3922497"/>
            <a:ext cx="3539409" cy="1230864"/>
          </a:xfrm>
          <a:prstGeom prst="rect">
            <a:avLst/>
          </a:prstGeom>
          <a:solidFill>
            <a:srgbClr val="1F4D78"/>
          </a:solidFill>
        </p:spPr>
        <p:txBody>
          <a:bodyPr wrap="square" lIns="180000" tIns="180000" rIns="144000" bIns="216000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ŘEŠENÍ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 MĚSTSKOU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MEZIMĚSTSKOU DOPRAVU</a:t>
            </a:r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133" y="1044626"/>
            <a:ext cx="2616001" cy="3924000"/>
          </a:xfrm>
          <a:prstGeom prst="rect">
            <a:avLst/>
          </a:prstGeom>
        </p:spPr>
      </p:pic>
      <p:sp>
        <p:nvSpPr>
          <p:cNvPr id="22" name="TextovéPole 21"/>
          <p:cNvSpPr txBox="1"/>
          <p:nvPr/>
        </p:nvSpPr>
        <p:spPr>
          <a:xfrm>
            <a:off x="8235657" y="3950774"/>
            <a:ext cx="3426954" cy="1230864"/>
          </a:xfrm>
          <a:prstGeom prst="rect">
            <a:avLst/>
          </a:prstGeom>
          <a:solidFill>
            <a:srgbClr val="1F4D78"/>
          </a:solidFill>
        </p:spPr>
        <p:txBody>
          <a:bodyPr wrap="square" lIns="180000" tIns="180000" rIns="144000" bIns="216000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ŘEŠENÍ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 VEŘEJNÉ OSVĚTLENÍ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315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"/>
          <a:stretch/>
        </p:blipFill>
        <p:spPr>
          <a:xfrm>
            <a:off x="3989436" y="2181726"/>
            <a:ext cx="7851728" cy="3679812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DĚTSKÁ DOPRAVNÍ HŘIŠTĚ S AŽD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DODÁVKA NA „KLÍČ“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60000" y="1301305"/>
            <a:ext cx="6271806" cy="45602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Dopravní studie</a:t>
            </a:r>
          </a:p>
          <a:p>
            <a:r>
              <a:rPr lang="cs-CZ" dirty="0"/>
              <a:t>P</a:t>
            </a:r>
            <a:r>
              <a:rPr lang="cs-CZ" dirty="0" smtClean="0"/>
              <a:t>rojektová dokumentace</a:t>
            </a:r>
          </a:p>
          <a:p>
            <a:r>
              <a:rPr lang="cs-CZ" dirty="0" smtClean="0"/>
              <a:t>Stavba</a:t>
            </a:r>
          </a:p>
          <a:p>
            <a:r>
              <a:rPr lang="cs-CZ" dirty="0"/>
              <a:t>T</a:t>
            </a:r>
            <a:r>
              <a:rPr lang="cs-CZ" dirty="0" smtClean="0"/>
              <a:t>echnologie</a:t>
            </a:r>
          </a:p>
          <a:p>
            <a:endParaRPr lang="cs-CZ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>
          <a:xfrm>
            <a:off x="1779638" y="6227767"/>
            <a:ext cx="8632723" cy="341632"/>
          </a:xfrm>
        </p:spPr>
        <p:txBody>
          <a:bodyPr/>
          <a:lstStyle/>
          <a:p>
            <a:r>
              <a:rPr lang="cs-CZ" dirty="0"/>
              <a:t>Dětská dopravní hřiště s </a:t>
            </a:r>
            <a:r>
              <a:rPr lang="cs-CZ" dirty="0" smtClean="0"/>
              <a:t>AŽD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437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2" b="23195"/>
          <a:stretch/>
        </p:blipFill>
        <p:spPr>
          <a:xfrm>
            <a:off x="6237171" y="782243"/>
            <a:ext cx="5954829" cy="5161357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DOPRAVNÍ STUDIE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59999" y="1094155"/>
            <a:ext cx="10834181" cy="4767384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Zpracování studie obnovy dopravních hřišť </a:t>
            </a:r>
          </a:p>
          <a:p>
            <a:r>
              <a:rPr lang="cs-CZ" dirty="0" smtClean="0"/>
              <a:t>Analýza současného stavu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ocioekonomická analýza s ohledem na dojezdové vzdálenosti škol 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asportizace stávajících DDH</a:t>
            </a:r>
          </a:p>
          <a:p>
            <a:pPr lvl="1"/>
            <a:endParaRPr lang="cs-CZ" dirty="0" smtClean="0"/>
          </a:p>
          <a:p>
            <a:r>
              <a:rPr lang="cs-CZ" dirty="0"/>
              <a:t>N</a:t>
            </a:r>
            <a:r>
              <a:rPr lang="cs-CZ" dirty="0" smtClean="0"/>
              <a:t>ávrhy řešení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ávrhy obnovy stávajících DDH s novými prvky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ávrhy optimálního rozšíření DDH</a:t>
            </a:r>
          </a:p>
          <a:p>
            <a:pPr lvl="1"/>
            <a:endParaRPr lang="en-GB" dirty="0" smtClean="0"/>
          </a:p>
          <a:p>
            <a:r>
              <a:rPr lang="cs-CZ" dirty="0" smtClean="0"/>
              <a:t>Harmonogram obnovy</a:t>
            </a:r>
          </a:p>
          <a:p>
            <a:endParaRPr lang="cs-CZ" dirty="0"/>
          </a:p>
          <a:p>
            <a:pPr lvl="1"/>
            <a:endParaRPr lang="cs-CZ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</p:spTree>
    <p:extLst>
      <p:ext uri="{BB962C8B-B14F-4D97-AF65-F5344CB8AC3E}">
        <p14:creationId xmlns:p14="http://schemas.microsoft.com/office/powerpoint/2010/main" val="26550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r="11057"/>
          <a:stretch/>
        </p:blipFill>
        <p:spPr>
          <a:xfrm rot="16200000">
            <a:off x="5648771" y="-1191584"/>
            <a:ext cx="5655788" cy="8758957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PROJEKTOVÁ DOKUMENTACE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59999" y="1094155"/>
            <a:ext cx="7011697" cy="47673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O</a:t>
            </a:r>
            <a:r>
              <a:rPr lang="cs-CZ" dirty="0" smtClean="0"/>
              <a:t>d studie až po realizační dokumentaci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Spolupráce se zahradními architekty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Spolupráce s koordinátory BESIP</a:t>
            </a:r>
          </a:p>
          <a:p>
            <a:pPr>
              <a:lnSpc>
                <a:spcPct val="150000"/>
              </a:lnSpc>
            </a:pPr>
            <a:endParaRPr lang="cs-CZ" sz="10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cs-CZ" sz="2400" dirty="0" smtClean="0"/>
              <a:t>Dispozice komunikací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400" dirty="0" smtClean="0"/>
              <a:t>Telematické dopravní prvky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400" dirty="0" smtClean="0"/>
              <a:t>Začlenění stavby do krajiny</a:t>
            </a:r>
          </a:p>
          <a:p>
            <a:pPr>
              <a:lnSpc>
                <a:spcPct val="150000"/>
              </a:lnSpc>
            </a:pPr>
            <a:endParaRPr lang="cs-CZ" sz="2400" dirty="0" smtClean="0"/>
          </a:p>
          <a:p>
            <a:endParaRPr lang="cs-CZ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</p:spTree>
    <p:extLst>
      <p:ext uri="{BB962C8B-B14F-4D97-AF65-F5344CB8AC3E}">
        <p14:creationId xmlns:p14="http://schemas.microsoft.com/office/powerpoint/2010/main" val="331616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5486" r="19591" b="20414"/>
          <a:stretch/>
        </p:blipFill>
        <p:spPr>
          <a:xfrm>
            <a:off x="6857999" y="-137811"/>
            <a:ext cx="5597427" cy="61547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STUDIE PROVEDITELNOSTI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59999" y="1094155"/>
            <a:ext cx="6506022" cy="4767384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Brno</a:t>
            </a:r>
          </a:p>
          <a:p>
            <a:pPr lvl="1"/>
            <a:r>
              <a:rPr lang="cs-CZ" dirty="0" smtClean="0"/>
              <a:t>Sever a východ Brna</a:t>
            </a:r>
          </a:p>
          <a:p>
            <a:pPr lvl="1"/>
            <a:r>
              <a:rPr lang="cs-CZ" dirty="0" smtClean="0"/>
              <a:t>Vytypováno 5 lokalit</a:t>
            </a:r>
          </a:p>
          <a:p>
            <a:pPr lvl="2"/>
            <a:r>
              <a:rPr lang="cs-CZ" dirty="0" smtClean="0"/>
              <a:t>Dvě lokality se vyhodnotily jako nevhodné</a:t>
            </a:r>
          </a:p>
          <a:p>
            <a:pPr lvl="1"/>
            <a:r>
              <a:rPr lang="cs-CZ" dirty="0" smtClean="0"/>
              <a:t>Lokality</a:t>
            </a:r>
          </a:p>
          <a:p>
            <a:pPr lvl="2"/>
            <a:r>
              <a:rPr lang="cs-CZ" dirty="0" smtClean="0"/>
              <a:t>Černovice</a:t>
            </a:r>
          </a:p>
          <a:p>
            <a:pPr lvl="3"/>
            <a:r>
              <a:rPr lang="cs-CZ" dirty="0" smtClean="0"/>
              <a:t>Pozemek  13 150 m</a:t>
            </a:r>
            <a:r>
              <a:rPr lang="cs-CZ" baseline="30000" dirty="0" smtClean="0"/>
              <a:t>2</a:t>
            </a:r>
            <a:r>
              <a:rPr lang="cs-CZ" dirty="0" smtClean="0"/>
              <a:t> </a:t>
            </a:r>
            <a:endParaRPr lang="cs-CZ" baseline="30000" dirty="0" smtClean="0"/>
          </a:p>
          <a:p>
            <a:pPr lvl="3"/>
            <a:r>
              <a:rPr lang="cs-CZ" dirty="0" smtClean="0"/>
              <a:t>Vozovka 	2 200 </a:t>
            </a:r>
            <a:r>
              <a:rPr lang="cs-CZ" dirty="0"/>
              <a:t>m</a:t>
            </a:r>
            <a:r>
              <a:rPr lang="cs-CZ" baseline="30000" dirty="0"/>
              <a:t>2</a:t>
            </a:r>
            <a:r>
              <a:rPr lang="cs-CZ" dirty="0"/>
              <a:t> </a:t>
            </a:r>
            <a:endParaRPr lang="cs-CZ" dirty="0" smtClean="0"/>
          </a:p>
          <a:p>
            <a:pPr lvl="3"/>
            <a:r>
              <a:rPr lang="cs-CZ" dirty="0" smtClean="0"/>
              <a:t>Chodníky 	   670 m</a:t>
            </a:r>
            <a:r>
              <a:rPr lang="cs-CZ" baseline="30000" dirty="0" smtClean="0"/>
              <a:t>2</a:t>
            </a:r>
            <a:endParaRPr lang="cs-CZ" dirty="0" smtClean="0"/>
          </a:p>
          <a:p>
            <a:pPr lvl="2"/>
            <a:r>
              <a:rPr lang="cs-CZ" dirty="0" smtClean="0"/>
              <a:t>Lesná I.</a:t>
            </a:r>
          </a:p>
          <a:p>
            <a:pPr lvl="3"/>
            <a:r>
              <a:rPr lang="cs-CZ" dirty="0"/>
              <a:t>Pozemek </a:t>
            </a:r>
            <a:r>
              <a:rPr lang="cs-CZ" dirty="0" smtClean="0"/>
              <a:t>	5 000 m</a:t>
            </a:r>
            <a:r>
              <a:rPr lang="cs-CZ" baseline="30000" dirty="0" smtClean="0"/>
              <a:t>2</a:t>
            </a:r>
          </a:p>
          <a:p>
            <a:pPr lvl="3"/>
            <a:r>
              <a:rPr lang="cs-CZ" dirty="0"/>
              <a:t>Vozovka 	</a:t>
            </a:r>
            <a:r>
              <a:rPr lang="cs-CZ" dirty="0" smtClean="0"/>
              <a:t>1 300 m</a:t>
            </a:r>
            <a:r>
              <a:rPr lang="cs-CZ" baseline="30000" dirty="0" smtClean="0"/>
              <a:t>2</a:t>
            </a:r>
            <a:r>
              <a:rPr lang="cs-CZ" dirty="0" smtClean="0"/>
              <a:t> </a:t>
            </a:r>
            <a:endParaRPr lang="cs-CZ" dirty="0"/>
          </a:p>
          <a:p>
            <a:pPr lvl="3"/>
            <a:r>
              <a:rPr lang="cs-CZ" dirty="0"/>
              <a:t>Chodníky 	</a:t>
            </a:r>
            <a:r>
              <a:rPr lang="cs-CZ" dirty="0" smtClean="0"/>
              <a:t>   800 m</a:t>
            </a:r>
            <a:r>
              <a:rPr lang="cs-CZ" baseline="30000" dirty="0" smtClean="0"/>
              <a:t>2</a:t>
            </a:r>
            <a:endParaRPr lang="cs-CZ" dirty="0"/>
          </a:p>
          <a:p>
            <a:pPr lvl="2"/>
            <a:r>
              <a:rPr lang="cs-CZ" dirty="0" smtClean="0"/>
              <a:t>Lesná II.</a:t>
            </a:r>
          </a:p>
          <a:p>
            <a:pPr lvl="3"/>
            <a:r>
              <a:rPr lang="cs-CZ" dirty="0" smtClean="0"/>
              <a:t>Pozemek 	8 000 m</a:t>
            </a:r>
            <a:r>
              <a:rPr lang="cs-CZ" baseline="30000" dirty="0" smtClean="0"/>
              <a:t>2</a:t>
            </a:r>
          </a:p>
          <a:p>
            <a:pPr lvl="3"/>
            <a:r>
              <a:rPr lang="cs-CZ" dirty="0"/>
              <a:t>Vozovka 	</a:t>
            </a:r>
            <a:r>
              <a:rPr lang="cs-CZ" dirty="0" smtClean="0"/>
              <a:t>1 300 </a:t>
            </a:r>
            <a:r>
              <a:rPr lang="cs-CZ" dirty="0"/>
              <a:t>m</a:t>
            </a:r>
            <a:r>
              <a:rPr lang="cs-CZ" baseline="30000" dirty="0"/>
              <a:t>2</a:t>
            </a:r>
            <a:r>
              <a:rPr lang="cs-CZ" dirty="0"/>
              <a:t> </a:t>
            </a:r>
          </a:p>
          <a:p>
            <a:pPr lvl="3"/>
            <a:r>
              <a:rPr lang="cs-CZ" dirty="0"/>
              <a:t>Chodníky 	</a:t>
            </a:r>
            <a:r>
              <a:rPr lang="cs-CZ" dirty="0" smtClean="0"/>
              <a:t>   200 </a:t>
            </a:r>
            <a:r>
              <a:rPr lang="cs-CZ" dirty="0"/>
              <a:t>m</a:t>
            </a:r>
            <a:r>
              <a:rPr lang="cs-CZ" baseline="30000" dirty="0"/>
              <a:t>2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980"/>
          <a:stretch/>
        </p:blipFill>
        <p:spPr>
          <a:xfrm>
            <a:off x="6866022" y="-183601"/>
            <a:ext cx="5325978" cy="6205072"/>
          </a:xfrm>
          <a:prstGeom prst="rect">
            <a:avLst/>
          </a:prstGeom>
        </p:spPr>
      </p:pic>
      <p:sp>
        <p:nvSpPr>
          <p:cNvPr id="5" name="Podnadpis 4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l="6904" t="474" r="951" b="1610"/>
          <a:stretch/>
        </p:blipFill>
        <p:spPr>
          <a:xfrm>
            <a:off x="6870477" y="-66675"/>
            <a:ext cx="5368143" cy="608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1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STUDIE PROVEDITELNOSTI - BRNO, LESNÁ I.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0000" y="950932"/>
            <a:ext cx="8596609" cy="5064450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16687" y="967839"/>
            <a:ext cx="5675313" cy="2117601"/>
          </a:xfrm>
          <a:prstGeom prst="rect">
            <a:avLst/>
          </a:prstGeom>
        </p:spPr>
      </p:pic>
      <p:sp>
        <p:nvSpPr>
          <p:cNvPr id="5" name="Podnadpis 4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926" y="3085441"/>
            <a:ext cx="4246074" cy="2932489"/>
          </a:xfrm>
          <a:prstGeom prst="rect">
            <a:avLst/>
          </a:prstGeom>
        </p:spPr>
      </p:pic>
      <p:sp>
        <p:nvSpPr>
          <p:cNvPr id="11" name="Zástupný symbol pro obsah 2"/>
          <p:cNvSpPr txBox="1">
            <a:spLocks/>
          </p:cNvSpPr>
          <p:nvPr/>
        </p:nvSpPr>
        <p:spPr>
          <a:xfrm>
            <a:off x="360000" y="1094155"/>
            <a:ext cx="5681292" cy="4767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00" y="4122821"/>
            <a:ext cx="2868758" cy="18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4"/>
          <a:stretch/>
        </p:blipFill>
        <p:spPr>
          <a:xfrm>
            <a:off x="5691737" y="8021"/>
            <a:ext cx="7202119" cy="6021881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STAVBA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Kontrola projektové dokumentace a rozpočtu</a:t>
            </a:r>
          </a:p>
          <a:p>
            <a:endParaRPr lang="cs-CZ" dirty="0"/>
          </a:p>
          <a:p>
            <a:r>
              <a:rPr lang="cs-CZ" dirty="0" smtClean="0"/>
              <a:t>Stavební práce</a:t>
            </a:r>
          </a:p>
          <a:p>
            <a:pPr lvl="1"/>
            <a:r>
              <a:rPr lang="cs-CZ" dirty="0"/>
              <a:t>B</a:t>
            </a:r>
            <a:r>
              <a:rPr lang="cs-CZ" dirty="0" smtClean="0"/>
              <a:t>ourání původního povrchu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řípadná sanační opatření</a:t>
            </a:r>
          </a:p>
          <a:p>
            <a:pPr lvl="1"/>
            <a:r>
              <a:rPr lang="cs-CZ" dirty="0"/>
              <a:t>R</a:t>
            </a:r>
            <a:r>
              <a:rPr lang="cs-CZ" dirty="0" smtClean="0"/>
              <a:t>ealizace stavební části </a:t>
            </a:r>
            <a:br>
              <a:rPr lang="cs-CZ" dirty="0" smtClean="0"/>
            </a:br>
            <a:r>
              <a:rPr lang="cs-CZ" dirty="0" smtClean="0"/>
              <a:t>dle návrhu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tavební příprava pro plánované technologie včetně kabeláže</a:t>
            </a:r>
          </a:p>
          <a:p>
            <a:pPr lvl="1"/>
            <a:endParaRPr lang="cs-CZ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cs-CZ" dirty="0"/>
              <a:t>Dětská dopravní hřiště s AŽD</a:t>
            </a:r>
          </a:p>
        </p:txBody>
      </p:sp>
    </p:spTree>
    <p:extLst>
      <p:ext uri="{BB962C8B-B14F-4D97-AF65-F5344CB8AC3E}">
        <p14:creationId xmlns:p14="http://schemas.microsoft.com/office/powerpoint/2010/main" val="49315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AZD_STM_v0.2 [jen pro čtení]" id="{8574380B-225E-4960-B5F0-7B9D10459C3A}" vid="{1D29232B-E457-41BB-AEE9-FF5472C33C47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401CEEF4E0E84B90C0C98DCF22501C" ma:contentTypeVersion="0" ma:contentTypeDescription="Vytvoří nový dokument" ma:contentTypeScope="" ma:versionID="95b8e4d6ceae4bbeabda29705bc33fd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ecb93c72f33e94aa0d8973920a8bbe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BF3317F-4FD7-412C-ADB6-24DE875C4D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C6B9233-C047-49E4-A7B5-3236523B80D2}">
  <ds:schemaRefs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7D0436F-05D4-4514-B256-6451053A3F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Sablona_prezentace_AZD_STM_v0.2</Template>
  <TotalTime>501</TotalTime>
  <Words>654</Words>
  <Application>Microsoft Office PowerPoint</Application>
  <PresentationFormat>Širokoúhlá obrazovka</PresentationFormat>
  <Paragraphs>177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Vlastní návrh</vt:lpstr>
      <vt:lpstr>Dětská dopravní hřiště s AŽD</vt:lpstr>
      <vt:lpstr>Prezentace aplikace PowerPoint</vt:lpstr>
      <vt:lpstr>Prezentace aplikace PowerPoint</vt:lpstr>
      <vt:lpstr>DĚTSKÁ DOPRAVNÍ HŘIŠTĚ S AŽD DODÁVKA NA „KLÍČ“ </vt:lpstr>
      <vt:lpstr>DOPRAVNÍ STUDIE</vt:lpstr>
      <vt:lpstr>PROJEKTOVÁ DOKUMENTACE</vt:lpstr>
      <vt:lpstr>STUDIE PROVEDITELNOSTI</vt:lpstr>
      <vt:lpstr>STUDIE PROVEDITELNOSTI - BRNO, LESNÁ I.</vt:lpstr>
      <vt:lpstr>STAVBA</vt:lpstr>
      <vt:lpstr>TECHNOLOGIE</vt:lpstr>
      <vt:lpstr>SIGNÁLNÍ SKUPINY</vt:lpstr>
      <vt:lpstr>PŘÍKLADY DOPRAVNĚ ORGANIZAČNÍCH  PRVKŮ NA DDH</vt:lpstr>
      <vt:lpstr>TECHNOLOGICKÉ PRVKY</vt:lpstr>
      <vt:lpstr>MOBILIÁŘ</vt:lpstr>
      <vt:lpstr>REFERENCE</vt:lpstr>
      <vt:lpstr>DDH JESENÍK</vt:lpstr>
      <vt:lpstr>DDH ZLÍN, MALENOVICE</vt:lpstr>
      <vt:lpstr>DDH Zábřeh nad Moravou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Dětská dopravní hřiště</dc:title>
  <dc:creator>Ambrož Martin, Ing.</dc:creator>
  <cp:lastModifiedBy>Ambrož Martin, Ing.</cp:lastModifiedBy>
  <cp:revision>123</cp:revision>
  <dcterms:created xsi:type="dcterms:W3CDTF">2022-03-10T09:52:13Z</dcterms:created>
  <dcterms:modified xsi:type="dcterms:W3CDTF">2022-03-15T22:23:27Z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0x01010049401CEEF4E0E84B90C0C98DCF22501C</vt:lpwstr>
  </property>
</Properties>
</file>