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344" r:id="rId3"/>
    <p:sldId id="438" r:id="rId4"/>
    <p:sldId id="474" r:id="rId5"/>
    <p:sldId id="271" r:id="rId6"/>
    <p:sldId id="475" r:id="rId7"/>
    <p:sldId id="419" r:id="rId8"/>
    <p:sldId id="476" r:id="rId9"/>
    <p:sldId id="448" r:id="rId10"/>
    <p:sldId id="372" r:id="rId11"/>
  </p:sldIdLst>
  <p:sldSz cx="9144000" cy="6858000" type="screen4x3"/>
  <p:notesSz cx="9926638" cy="6797675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2" userDrawn="1">
          <p15:clr>
            <a:srgbClr val="A4A3A4"/>
          </p15:clr>
        </p15:guide>
        <p15:guide id="2" pos="312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94D3"/>
    <a:srgbClr val="D4751F"/>
    <a:srgbClr val="EEC813"/>
    <a:srgbClr val="AE113B"/>
    <a:srgbClr val="8EB73C"/>
    <a:srgbClr val="028C7F"/>
    <a:srgbClr val="5B3376"/>
    <a:srgbClr val="B7B7B6"/>
    <a:srgbClr val="222221"/>
    <a:srgbClr val="3698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62" autoAdjust="0"/>
    <p:restoredTop sz="92336" autoAdjust="0"/>
  </p:normalViewPr>
  <p:slideViewPr>
    <p:cSldViewPr>
      <p:cViewPr varScale="1">
        <p:scale>
          <a:sx n="107" d="100"/>
          <a:sy n="107" d="100"/>
        </p:scale>
        <p:origin x="1680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120" d="100"/>
          <a:sy n="120" d="100"/>
        </p:scale>
        <p:origin x="-1968" y="48"/>
      </p:cViewPr>
      <p:guideLst>
        <p:guide orient="horz" pos="2142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PREZENTACE\2022\Tiskovka_nehodovost_v_MSK_2021_0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187414802235382E-2"/>
          <c:y val="3.0794638338244605E-2"/>
          <c:w val="0.91879429622458175"/>
          <c:h val="0.84543406111842956"/>
        </c:manualLayout>
      </c:layout>
      <c:lineChart>
        <c:grouping val="standard"/>
        <c:varyColors val="0"/>
        <c:ser>
          <c:idx val="0"/>
          <c:order val="0"/>
          <c:tx>
            <c:strRef>
              <c:f>'Vývoj usmrcených cyklistů'!$A$3</c:f>
              <c:strCache>
                <c:ptCount val="1"/>
                <c:pt idx="0">
                  <c:v>POČET USMRCENÝCH OSOB MSK</c:v>
                </c:pt>
              </c:strCache>
            </c:strRef>
          </c:tx>
          <c:marker>
            <c:symbol val="none"/>
          </c:marker>
          <c:dLbls>
            <c:dLbl>
              <c:idx val="3"/>
              <c:layout>
                <c:manualLayout>
                  <c:x val="-2.7995125762041062E-3"/>
                  <c:y val="-3.63936634906527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1992688643060824E-3"/>
                  <c:y val="5.03912263716729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2597806592918299E-2"/>
                  <c:y val="4.19926886430608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1.3997562881020274E-2"/>
                  <c:y val="4.19926886430608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5.5990251524081101E-3"/>
                  <c:y val="2.79951257620405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8.3985377286122671E-3"/>
                  <c:y val="4.47922012192647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5.5990251524081101E-3"/>
                  <c:y val="2.23961006096323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1.3997562881019247E-3"/>
                  <c:y val="3.35941509144486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2.7995125762039523E-3"/>
                  <c:y val="4.19926886430607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-6.998781440510137E-3"/>
                  <c:y val="6.71883018288973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accent1">
                  <a:alpha val="20000"/>
                </a:schemeClr>
              </a:solidFill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latin typeface="Calibri" panose="020F0502020204030204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'Vývoj usmrcených cyklistů'!$B$2:$T$2</c:f>
              <c:numCache>
                <c:formatCode>General</c:formatCode>
                <c:ptCount val="19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</c:numCache>
            </c:numRef>
          </c:cat>
          <c:val>
            <c:numRef>
              <c:f>'Vývoj usmrcených cyklistů'!$B$3:$T$3</c:f>
              <c:numCache>
                <c:formatCode>General</c:formatCode>
                <c:ptCount val="19"/>
                <c:pt idx="0">
                  <c:v>115</c:v>
                </c:pt>
                <c:pt idx="1">
                  <c:v>128</c:v>
                </c:pt>
                <c:pt idx="2">
                  <c:v>94</c:v>
                </c:pt>
                <c:pt idx="3">
                  <c:v>101</c:v>
                </c:pt>
                <c:pt idx="4">
                  <c:v>108</c:v>
                </c:pt>
                <c:pt idx="5">
                  <c:v>96</c:v>
                </c:pt>
                <c:pt idx="6">
                  <c:v>93</c:v>
                </c:pt>
                <c:pt idx="7">
                  <c:v>71</c:v>
                </c:pt>
                <c:pt idx="8">
                  <c:v>70</c:v>
                </c:pt>
                <c:pt idx="9">
                  <c:v>68</c:v>
                </c:pt>
                <c:pt idx="10">
                  <c:v>68</c:v>
                </c:pt>
                <c:pt idx="11">
                  <c:v>51</c:v>
                </c:pt>
                <c:pt idx="12">
                  <c:v>53</c:v>
                </c:pt>
                <c:pt idx="13">
                  <c:v>45</c:v>
                </c:pt>
                <c:pt idx="14">
                  <c:v>44</c:v>
                </c:pt>
                <c:pt idx="15">
                  <c:v>54</c:v>
                </c:pt>
                <c:pt idx="16">
                  <c:v>53</c:v>
                </c:pt>
                <c:pt idx="17">
                  <c:v>38</c:v>
                </c:pt>
                <c:pt idx="18">
                  <c:v>29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CF4E-458C-A9B8-5750C950AF05}"/>
            </c:ext>
          </c:extLst>
        </c:ser>
        <c:ser>
          <c:idx val="1"/>
          <c:order val="1"/>
          <c:tx>
            <c:strRef>
              <c:f>'Vývoj usmrcených cyklistů'!$A$4</c:f>
              <c:strCache>
                <c:ptCount val="1"/>
                <c:pt idx="0">
                  <c:v>POČET USMRCENÝCH OSOB ČR (*10)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ymbol val="none"/>
          </c:marker>
          <c:dLbls>
            <c:dLbl>
              <c:idx val="6"/>
              <c:layout>
                <c:manualLayout>
                  <c:x val="-3.0794638338244657E-2"/>
                  <c:y val="3.07946383382446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6.998781440510137E-3"/>
                  <c:y val="-4.47922012192649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8.3985377286122671E-3"/>
                  <c:y val="-4.47922012192649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0"/>
                  <c:y val="3.91931760668567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4.1992688643060824E-3"/>
                  <c:y val="-6.71883018288974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-1.3997562881020275E-3"/>
                  <c:y val="-3.35941509144487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1.3997562881019247E-3"/>
                  <c:y val="-2.2396100609632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>
                <c:manualLayout>
                  <c:x val="0"/>
                  <c:y val="-2.2396100609632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rgbClr val="FFC000">
                  <a:alpha val="20000"/>
                </a:srgbClr>
              </a:solidFill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 i="0" baseline="0">
                    <a:latin typeface="Calibri" panose="020F0502020204030204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'Vývoj usmrcených cyklistů'!$B$2:$T$2</c:f>
              <c:numCache>
                <c:formatCode>General</c:formatCode>
                <c:ptCount val="19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</c:numCache>
            </c:numRef>
          </c:cat>
          <c:val>
            <c:numRef>
              <c:f>'Vývoj usmrcených cyklistů'!$B$4:$T$4</c:f>
              <c:numCache>
                <c:formatCode>General</c:formatCode>
                <c:ptCount val="19"/>
                <c:pt idx="0">
                  <c:v>131.9</c:v>
                </c:pt>
                <c:pt idx="1">
                  <c:v>121.5</c:v>
                </c:pt>
                <c:pt idx="2">
                  <c:v>112.7</c:v>
                </c:pt>
                <c:pt idx="3">
                  <c:v>95.6</c:v>
                </c:pt>
                <c:pt idx="4">
                  <c:v>112.3</c:v>
                </c:pt>
                <c:pt idx="5">
                  <c:v>99.2</c:v>
                </c:pt>
                <c:pt idx="6">
                  <c:v>83.2</c:v>
                </c:pt>
                <c:pt idx="7">
                  <c:v>75.3</c:v>
                </c:pt>
                <c:pt idx="8">
                  <c:v>70.7</c:v>
                </c:pt>
                <c:pt idx="9">
                  <c:v>68.099999999999994</c:v>
                </c:pt>
                <c:pt idx="10">
                  <c:v>58.3</c:v>
                </c:pt>
                <c:pt idx="11">
                  <c:v>62.9</c:v>
                </c:pt>
                <c:pt idx="12">
                  <c:v>66</c:v>
                </c:pt>
                <c:pt idx="13">
                  <c:v>54.5</c:v>
                </c:pt>
                <c:pt idx="14">
                  <c:v>50.2</c:v>
                </c:pt>
                <c:pt idx="15">
                  <c:v>56.5</c:v>
                </c:pt>
                <c:pt idx="16">
                  <c:v>54.7</c:v>
                </c:pt>
                <c:pt idx="17">
                  <c:v>46</c:v>
                </c:pt>
                <c:pt idx="18">
                  <c:v>47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CF4E-458C-A9B8-5750C950AF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>
              <a:solidFill>
                <a:srgbClr val="AE113B">
                  <a:alpha val="10000"/>
                </a:srgbClr>
              </a:solidFill>
            </a:ln>
            <a:effectLst>
              <a:outerShdw sx="1000" sy="1000" algn="ctr" rotWithShape="0">
                <a:schemeClr val="bg1">
                  <a:lumMod val="85000"/>
                </a:schemeClr>
              </a:outerShdw>
            </a:effectLst>
          </c:spPr>
        </c:dropLines>
        <c:smooth val="0"/>
        <c:axId val="173225328"/>
        <c:axId val="172774520"/>
      </c:lineChart>
      <c:catAx>
        <c:axId val="1732253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cs-CZ"/>
                  <a:t>ROK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72774520"/>
        <c:crosses val="autoZero"/>
        <c:auto val="1"/>
        <c:lblAlgn val="ctr"/>
        <c:lblOffset val="100"/>
        <c:noMultiLvlLbl val="0"/>
      </c:catAx>
      <c:valAx>
        <c:axId val="172774520"/>
        <c:scaling>
          <c:orientation val="minMax"/>
        </c:scaling>
        <c:delete val="0"/>
        <c:axPos val="l"/>
        <c:majorGridlines>
          <c:spPr>
            <a:ln>
              <a:solidFill>
                <a:srgbClr val="AE113B">
                  <a:alpha val="10000"/>
                </a:srgbClr>
              </a:solidFill>
            </a:ln>
            <a:effectLst>
              <a:glow>
                <a:schemeClr val="bg1"/>
              </a:glow>
            </a:effectLst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cs-CZ"/>
                  <a:t>USMRCENÉ OSOBY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73225328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b="1"/>
            </a:pPr>
            <a:endParaRPr lang="cs-CZ"/>
          </a:p>
        </c:txPr>
      </c:legendEntry>
      <c:legendEntry>
        <c:idx val="1"/>
        <c:txPr>
          <a:bodyPr/>
          <a:lstStyle/>
          <a:p>
            <a:pPr>
              <a:defRPr b="1"/>
            </a:pPr>
            <a:endParaRPr lang="cs-CZ"/>
          </a:p>
        </c:txPr>
      </c:legendEntry>
      <c:layout>
        <c:manualLayout>
          <c:xMode val="edge"/>
          <c:yMode val="edge"/>
          <c:x val="0.53214545826477833"/>
          <c:y val="4.9101466680069046E-2"/>
          <c:w val="0.29708427458677433"/>
          <c:h val="9.5537444693094067E-2"/>
        </c:manualLayout>
      </c:layout>
      <c:overlay val="0"/>
    </c:legend>
    <c:plotVisOnly val="1"/>
    <c:dispBlanksAs val="zero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7"/>
            <a:ext cx="4302625" cy="340209"/>
          </a:xfrm>
          <a:prstGeom prst="rect">
            <a:avLst/>
          </a:prstGeom>
        </p:spPr>
        <p:txBody>
          <a:bodyPr vert="horz" lIns="91719" tIns="45860" rIns="91719" bIns="4586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621699" y="7"/>
            <a:ext cx="4302625" cy="340209"/>
          </a:xfrm>
          <a:prstGeom prst="rect">
            <a:avLst/>
          </a:prstGeom>
        </p:spPr>
        <p:txBody>
          <a:bodyPr vert="horz" lIns="91719" tIns="45860" rIns="91719" bIns="45860" rtlCol="0"/>
          <a:lstStyle>
            <a:lvl1pPr algn="r">
              <a:defRPr sz="1200"/>
            </a:lvl1pPr>
          </a:lstStyle>
          <a:p>
            <a:fld id="{7281D0EE-1331-46C3-BC18-D2CBA873CDE5}" type="datetimeFigureOut">
              <a:rPr lang="cs-CZ" smtClean="0"/>
              <a:t>14.4.2022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6456386"/>
            <a:ext cx="4302625" cy="340209"/>
          </a:xfrm>
          <a:prstGeom prst="rect">
            <a:avLst/>
          </a:prstGeom>
        </p:spPr>
        <p:txBody>
          <a:bodyPr vert="horz" lIns="91719" tIns="45860" rIns="91719" bIns="4586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621699" y="6456386"/>
            <a:ext cx="4302625" cy="340209"/>
          </a:xfrm>
          <a:prstGeom prst="rect">
            <a:avLst/>
          </a:prstGeom>
        </p:spPr>
        <p:txBody>
          <a:bodyPr vert="horz" lIns="91719" tIns="45860" rIns="91719" bIns="45860" rtlCol="0" anchor="b"/>
          <a:lstStyle>
            <a:lvl1pPr algn="r">
              <a:defRPr sz="1200"/>
            </a:lvl1pPr>
          </a:lstStyle>
          <a:p>
            <a:fld id="{350B2300-17AF-4837-A8EC-E4C9E621A2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22765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4" y="7"/>
            <a:ext cx="4301543" cy="339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19" tIns="45860" rIns="91719" bIns="4586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2815" y="7"/>
            <a:ext cx="4301543" cy="339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19" tIns="45860" rIns="91719" bIns="4586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3900" y="509588"/>
            <a:ext cx="3398838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665" y="3228901"/>
            <a:ext cx="7941310" cy="3058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19" tIns="45860" rIns="91719" bIns="458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noProof="0" smtClean="0"/>
              <a:t>Klepnutím lze upravit styly předlohy textu.</a:t>
            </a:r>
          </a:p>
          <a:p>
            <a:pPr lvl="1"/>
            <a:r>
              <a:rPr lang="cs-CZ" altLang="cs-CZ" noProof="0" smtClean="0"/>
              <a:t>Druhá úroveň</a:t>
            </a:r>
          </a:p>
          <a:p>
            <a:pPr lvl="2"/>
            <a:r>
              <a:rPr lang="cs-CZ" altLang="cs-CZ" noProof="0" smtClean="0"/>
              <a:t>Třetí úroveň</a:t>
            </a:r>
          </a:p>
          <a:p>
            <a:pPr lvl="3"/>
            <a:r>
              <a:rPr lang="cs-CZ" altLang="cs-CZ" noProof="0" smtClean="0"/>
              <a:t>Čtvrtá úroveň</a:t>
            </a:r>
          </a:p>
          <a:p>
            <a:pPr lvl="4"/>
            <a:r>
              <a:rPr lang="cs-CZ" altLang="cs-CZ" noProof="0" smtClean="0"/>
              <a:t>Pátá úroveň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4" y="6456620"/>
            <a:ext cx="4301543" cy="339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19" tIns="45860" rIns="91719" bIns="4586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2815" y="6456620"/>
            <a:ext cx="4301543" cy="339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19" tIns="45860" rIns="91719" bIns="4586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2982E775-E5C1-42AE-B25C-53900C5E4B4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675882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82E775-E5C1-42AE-B25C-53900C5E4B48}" type="slidenum">
              <a:rPr lang="cs-CZ" altLang="cs-CZ" smtClean="0"/>
              <a:pPr>
                <a:defRPr/>
              </a:pPr>
              <a:t>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99066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82E775-E5C1-42AE-B25C-53900C5E4B48}" type="slidenum">
              <a:rPr lang="cs-CZ" altLang="cs-CZ" smtClean="0"/>
              <a:pPr>
                <a:defRPr/>
              </a:pPr>
              <a:t>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347564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82E775-E5C1-42AE-B25C-53900C5E4B48}" type="slidenum">
              <a:rPr lang="cs-CZ" altLang="cs-CZ" smtClean="0"/>
              <a:pPr>
                <a:defRPr/>
              </a:pPr>
              <a:t>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50623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82E775-E5C1-42AE-B25C-53900C5E4B48}" type="slidenum">
              <a:rPr lang="cs-CZ" altLang="cs-CZ" smtClean="0"/>
              <a:pPr>
                <a:defRPr/>
              </a:pPr>
              <a:t>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712045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82E775-E5C1-42AE-B25C-53900C5E4B48}" type="slidenum">
              <a:rPr lang="cs-CZ" altLang="cs-CZ" smtClean="0"/>
              <a:pPr>
                <a:defRPr/>
              </a:pPr>
              <a:t>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037156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82E775-E5C1-42AE-B25C-53900C5E4B48}" type="slidenum">
              <a:rPr lang="cs-CZ" altLang="cs-CZ" smtClean="0"/>
              <a:pPr>
                <a:defRPr/>
              </a:pPr>
              <a:t>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658187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82E775-E5C1-42AE-B25C-53900C5E4B48}" type="slidenum">
              <a:rPr lang="cs-CZ" altLang="cs-CZ" smtClean="0"/>
              <a:pPr>
                <a:defRPr/>
              </a:pPr>
              <a:t>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543073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82E775-E5C1-42AE-B25C-53900C5E4B48}" type="slidenum">
              <a:rPr lang="cs-CZ" altLang="cs-CZ" smtClean="0"/>
              <a:pPr>
                <a:defRPr/>
              </a:pPr>
              <a:t>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143376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82E775-E5C1-42AE-B25C-53900C5E4B48}" type="slidenum">
              <a:rPr lang="cs-CZ" altLang="cs-CZ" smtClean="0"/>
              <a:pPr>
                <a:defRPr/>
              </a:pPr>
              <a:t>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95521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logo_titulk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4765675"/>
            <a:ext cx="3829050" cy="154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1268413"/>
            <a:ext cx="7772400" cy="1800225"/>
          </a:xfrm>
          <a:ln>
            <a:solidFill>
              <a:schemeClr val="bg1"/>
            </a:solidFill>
            <a:miter lim="800000"/>
            <a:headEnd/>
            <a:tailEnd/>
          </a:ln>
        </p:spPr>
        <p:txBody>
          <a:bodyPr lIns="288000" tIns="288000" rIns="288000" bIns="288000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altLang="cs-CZ" noProof="0" smtClean="0"/>
              <a:t>Klepnutím lze upravit styl předlohy nadpisů.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650" y="3573463"/>
            <a:ext cx="7704138" cy="647700"/>
          </a:xfrm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altLang="cs-CZ" noProof="0" smtClean="0"/>
              <a:t>Klepnutím lze upravit styl předlohy podnadpisů.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04025" y="188913"/>
            <a:ext cx="2133600" cy="476250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849916-1F16-4680-9A12-15AB83FC39C5}" type="datetime1">
              <a:rPr lang="cs-CZ" altLang="cs-CZ"/>
              <a:pPr>
                <a:defRPr/>
              </a:pPr>
              <a:t>14.4.2022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54560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AF89CE-A60F-4789-B663-E486F2EA6629}" type="datetime1">
              <a:rPr lang="cs-CZ" altLang="cs-CZ"/>
              <a:pPr>
                <a:defRPr/>
              </a:pPr>
              <a:t>14.4.2022</a:t>
            </a:fld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Název prezentace, nadpis prezentace  l  jméno příjmení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D7CDAE-660B-41B5-A5DE-187CF591569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76400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256212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256212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93C4BB-B420-47DA-AF6C-3BE8010B4532}" type="datetime1">
              <a:rPr lang="cs-CZ" altLang="cs-CZ"/>
              <a:pPr>
                <a:defRPr/>
              </a:pPr>
              <a:t>14.4.2022</a:t>
            </a:fld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Název prezentace, nadpis prezentace  l  jméno příjmení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46DE2B-8E80-41E5-9A15-C8502FF3F7E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04377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13935D-9A9C-404D-9BDD-AE8F30AA8B01}" type="datetime1">
              <a:rPr lang="cs-CZ" altLang="cs-CZ"/>
              <a:pPr>
                <a:defRPr/>
              </a:pPr>
              <a:t>14.4.2022</a:t>
            </a:fld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Název prezentace, nadpis prezentace  l  jméno příjmení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D91CA5-4E5C-43FF-A619-BB0CB68C1E5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69504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6907CE-FB2E-4665-B0E0-AD580A60E0C1}" type="datetime1">
              <a:rPr lang="cs-CZ" altLang="cs-CZ"/>
              <a:pPr>
                <a:defRPr/>
              </a:pPr>
              <a:t>14.4.2022</a:t>
            </a:fld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Název prezentace, nadpis prezentace  l  jméno příjmení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7B1145-2821-4A12-A938-7F84F736C96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88965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28775"/>
            <a:ext cx="4038600" cy="3902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28775"/>
            <a:ext cx="4038600" cy="3902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08720A-4439-4064-80AC-5D29C403FD98}" type="datetime1">
              <a:rPr lang="cs-CZ" altLang="cs-CZ"/>
              <a:pPr>
                <a:defRPr/>
              </a:pPr>
              <a:t>14.4.2022</a:t>
            </a:fld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Název prezentace, nadpis prezentace  l  jméno příjmení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16F741-07B6-47E4-A2F3-9B1147AA541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28025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B781C2-D2AD-4FF2-975B-DA870FD7A9DA}" type="datetime1">
              <a:rPr lang="cs-CZ" altLang="cs-CZ"/>
              <a:pPr>
                <a:defRPr/>
              </a:pPr>
              <a:t>14.4.2022</a:t>
            </a:fld>
            <a:endParaRPr lang="cs-CZ" alt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Název prezentace, nadpis prezentace  l  jméno příjmení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90DBC1-B87E-441D-9449-E2DFCA0F76B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21111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8EA3AB-FC57-4898-8DDF-E32A6D73F490}" type="datetime1">
              <a:rPr lang="cs-CZ" altLang="cs-CZ"/>
              <a:pPr>
                <a:defRPr/>
              </a:pPr>
              <a:t>14.4.2022</a:t>
            </a:fld>
            <a:endParaRPr lang="cs-CZ" alt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Název prezentace, nadpis prezentace  l  jméno příjmení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79EFAD-1450-465A-9B18-D8D7E4958F1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9762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86115E-83C0-406B-AF20-C8CCDAA0BFF1}" type="datetime1">
              <a:rPr lang="cs-CZ" altLang="cs-CZ"/>
              <a:pPr>
                <a:defRPr/>
              </a:pPr>
              <a:t>14.4.2022</a:t>
            </a:fld>
            <a:endParaRPr lang="cs-CZ" alt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Název prezentace, nadpis prezentace  l  jméno příjmení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94011E-97B0-4C76-809D-5D830C98A1C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35065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265773-BC77-4EFA-B729-5F6F38D632FF}" type="datetime1">
              <a:rPr lang="cs-CZ" altLang="cs-CZ"/>
              <a:pPr>
                <a:defRPr/>
              </a:pPr>
              <a:t>14.4.2022</a:t>
            </a:fld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Název prezentace, nadpis prezentace  l  jméno příjmení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39F5A6-A344-4227-B95F-09CEA9B737E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95638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690936-F2B8-46A3-8072-119991169EB6}" type="datetime1">
              <a:rPr lang="cs-CZ" altLang="cs-CZ"/>
              <a:pPr>
                <a:defRPr/>
              </a:pPr>
              <a:t>14.4.2022</a:t>
            </a:fld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Název prezentace, nadpis prezentace  l  jméno příjmení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88661A-17EF-45F5-9D16-6092EA040CE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69095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 descr="bezna zapato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629275"/>
            <a:ext cx="6913563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9"/>
          <p:cNvSpPr>
            <a:spLocks noChangeArrowheads="1"/>
          </p:cNvSpPr>
          <p:nvPr/>
        </p:nvSpPr>
        <p:spPr bwMode="auto">
          <a:xfrm>
            <a:off x="1547813" y="6002338"/>
            <a:ext cx="7127875" cy="6477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28775"/>
            <a:ext cx="8229600" cy="390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59563" y="6308725"/>
            <a:ext cx="1774825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FC83A328-4FE6-49D6-87A1-CAA1724C3463}" type="datetime1">
              <a:rPr lang="cs-CZ" altLang="cs-CZ"/>
              <a:pPr>
                <a:defRPr/>
              </a:pPr>
              <a:t>14.4.2022</a:t>
            </a:fld>
            <a:endParaRPr lang="cs-CZ" alt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63713" y="6308725"/>
            <a:ext cx="4679950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r>
              <a:rPr lang="cs-CZ" altLang="cs-CZ"/>
              <a:t>Název prezentace, nadpis prezentace  l  jméno příjmení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51725" y="6021388"/>
            <a:ext cx="981075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2AF0C532-B2B1-4DEC-8D9D-185C2386397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400" b="1" dirty="0" smtClean="0">
                <a:solidFill>
                  <a:schemeClr val="bg1"/>
                </a:solidFill>
              </a:rPr>
              <a:t>21.4.2022</a:t>
            </a:r>
            <a:endParaRPr lang="cs-CZ" altLang="cs-CZ" sz="1400" b="1" dirty="0">
              <a:solidFill>
                <a:schemeClr val="bg1"/>
              </a:solidFill>
            </a:endParaRP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cs-CZ" altLang="cs-CZ" b="1" dirty="0" smtClean="0">
                <a:latin typeface="Calibri" pitchFamily="34" charset="0"/>
                <a:cs typeface="Calibri" pitchFamily="34" charset="0"/>
              </a:rPr>
              <a:t>DOPRAVNÍ NEHODOVOST NA ÚZEMÍ MORAVSKOSLEZSKÉHO KRAJE</a:t>
            </a:r>
            <a:br>
              <a:rPr lang="cs-CZ" altLang="cs-CZ" b="1" dirty="0" smtClean="0">
                <a:latin typeface="Calibri" pitchFamily="34" charset="0"/>
                <a:cs typeface="Calibri" pitchFamily="34" charset="0"/>
              </a:rPr>
            </a:br>
            <a:r>
              <a:rPr lang="cs-CZ" altLang="cs-CZ" b="1" dirty="0" smtClean="0">
                <a:latin typeface="Calibri" pitchFamily="34" charset="0"/>
                <a:cs typeface="Calibri" pitchFamily="34" charset="0"/>
              </a:rPr>
              <a:t>ROK 2021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957" y="5013176"/>
            <a:ext cx="964395" cy="10579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F21A5B4-C2FD-4DB4-AE2A-9B91D53252D4}" type="slidenum">
              <a:rPr lang="cs-CZ" altLang="cs-CZ"/>
              <a:pPr eaLnBrk="1" hangingPunct="1"/>
              <a:t>10</a:t>
            </a:fld>
            <a:endParaRPr lang="cs-CZ" altLang="cs-CZ"/>
          </a:p>
        </p:txBody>
      </p:sp>
      <p:sp>
        <p:nvSpPr>
          <p:cNvPr id="9" name="Zástupný symbol pro datum 3"/>
          <p:cNvSpPr>
            <a:spLocks noGrp="1"/>
          </p:cNvSpPr>
          <p:nvPr>
            <p:ph type="dt" sz="quarter" idx="10"/>
          </p:nvPr>
        </p:nvSpPr>
        <p:spPr>
          <a:xfrm>
            <a:off x="6659563" y="6308725"/>
            <a:ext cx="1774825" cy="21590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dirty="0" smtClean="0"/>
              <a:t>8.1.2021</a:t>
            </a:r>
            <a:endParaRPr lang="cs-CZ" altLang="cs-CZ" dirty="0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63712" y="6237288"/>
            <a:ext cx="5544592" cy="258763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100" dirty="0" smtClean="0"/>
              <a:t>		Nehodovost na území Moravskoslezského kraje za 2020</a:t>
            </a:r>
            <a:endParaRPr lang="cs-CZ" altLang="cs-CZ" sz="1600" dirty="0"/>
          </a:p>
        </p:txBody>
      </p:sp>
      <p:pic>
        <p:nvPicPr>
          <p:cNvPr id="2053" name="Picture 5" descr="H:\Prezentace\Logo dopravní policie\g29582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98" y="-7974"/>
            <a:ext cx="9145897" cy="6865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6065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100" dirty="0" smtClean="0"/>
              <a:t>21.4.2022</a:t>
            </a:r>
            <a:endParaRPr lang="cs-CZ" altLang="cs-CZ" sz="1100" dirty="0"/>
          </a:p>
        </p:txBody>
      </p:sp>
      <p:sp>
        <p:nvSpPr>
          <p:cNvPr id="4099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63712" y="6237288"/>
            <a:ext cx="5544592" cy="258763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100" dirty="0" smtClean="0"/>
              <a:t>		Nehodovost na území Moravskoslezského kraje za 2021</a:t>
            </a:r>
            <a:endParaRPr lang="cs-CZ" altLang="cs-CZ" sz="1600" dirty="0"/>
          </a:p>
        </p:txBody>
      </p:sp>
      <p:sp>
        <p:nvSpPr>
          <p:cNvPr id="4100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F21A5B4-C2FD-4DB4-AE2A-9B91D53252D4}" type="slidenum">
              <a:rPr lang="cs-CZ" altLang="cs-CZ"/>
              <a:pPr eaLnBrk="1" hangingPunct="1"/>
              <a:t>2</a:t>
            </a:fld>
            <a:endParaRPr lang="cs-CZ" altLang="cs-CZ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pPr algn="ctr" eaLnBrk="1" hangingPunct="1"/>
            <a:r>
              <a:rPr lang="cs-CZ" altLang="cs-CZ" sz="2400" b="1" dirty="0" smtClean="0">
                <a:solidFill>
                  <a:srgbClr val="002060"/>
                </a:solidFill>
                <a:latin typeface="Calibri" pitchFamily="34" charset="0"/>
              </a:rPr>
              <a:t>CELKOVÉ NÁSLEDKY DOPRAVNÍCH NEHOD</a:t>
            </a:r>
            <a:br>
              <a:rPr lang="cs-CZ" altLang="cs-CZ" sz="2400" b="1" dirty="0" smtClean="0">
                <a:solidFill>
                  <a:srgbClr val="002060"/>
                </a:solidFill>
                <a:latin typeface="Calibri" pitchFamily="34" charset="0"/>
              </a:rPr>
            </a:br>
            <a:r>
              <a:rPr lang="cs-CZ" altLang="cs-CZ" sz="1800" b="1" dirty="0" smtClean="0">
                <a:solidFill>
                  <a:srgbClr val="002060"/>
                </a:solidFill>
                <a:latin typeface="Calibri" pitchFamily="34" charset="0"/>
              </a:rPr>
              <a:t>(ROK 2021 S POROVNÁNÍM)</a:t>
            </a:r>
            <a:endParaRPr lang="cs-CZ" altLang="cs-CZ" sz="2400" dirty="0" smtClean="0">
              <a:solidFill>
                <a:srgbClr val="002060"/>
              </a:solidFill>
            </a:endParaRP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8777279"/>
              </p:ext>
            </p:extLst>
          </p:nvPr>
        </p:nvGraphicFramePr>
        <p:xfrm>
          <a:off x="395536" y="1335754"/>
          <a:ext cx="8280920" cy="38214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610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7939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4580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0839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9007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8091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3511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3511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11074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CELKEM DN</a:t>
                      </a: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USMRCENO</a:t>
                      </a: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TĚŽCE ZRANĚNO</a:t>
                      </a: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LEHCE ZRANĚNO</a:t>
                      </a: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HMOTNÁ ŠKODA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(*100 Kč)</a:t>
                      </a: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ALKOHOL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(u viníka DN)</a:t>
                      </a:r>
                      <a:endParaRPr kumimoji="0" lang="cs-CZ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OPL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(u viníka DN)</a:t>
                      </a:r>
                      <a:endParaRPr kumimoji="0" lang="cs-CZ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anchorCtr="1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9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2018</a:t>
                      </a: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9 705</a:t>
                      </a: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54</a:t>
                      </a: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216</a:t>
                      </a: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2 215</a:t>
                      </a: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5 186 336</a:t>
                      </a: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462</a:t>
                      </a: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29</a:t>
                      </a:r>
                    </a:p>
                  </a:txBody>
                  <a:tcPr anchor="ctr" anchorCtr="1"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9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2019</a:t>
                      </a: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10 250</a:t>
                      </a: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53</a:t>
                      </a: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150</a:t>
                      </a: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2 218</a:t>
                      </a: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5 355 624</a:t>
                      </a: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446</a:t>
                      </a: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30</a:t>
                      </a:r>
                    </a:p>
                  </a:txBody>
                  <a:tcPr anchor="ctr" anchorCtr="1" horzOverflow="overflow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99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2020</a:t>
                      </a: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9 197</a:t>
                      </a: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38</a:t>
                      </a: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154</a:t>
                      </a: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1 849</a:t>
                      </a: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5 016 124</a:t>
                      </a: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438</a:t>
                      </a: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25</a:t>
                      </a:r>
                    </a:p>
                  </a:txBody>
                  <a:tcPr anchor="ctr" anchorCtr="1" horzOverflow="overflow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99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2021</a:t>
                      </a:r>
                    </a:p>
                  </a:txBody>
                  <a:tcPr anchor="ctr" anchorCtr="1" horzOverflow="overflow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10 006</a:t>
                      </a:r>
                    </a:p>
                  </a:txBody>
                  <a:tcPr anchor="ctr" anchorCtr="1" horzOverflow="overflow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29</a:t>
                      </a:r>
                    </a:p>
                  </a:txBody>
                  <a:tcPr anchor="ctr" anchorCtr="1" horzOverflow="overflow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135</a:t>
                      </a:r>
                    </a:p>
                  </a:txBody>
                  <a:tcPr anchor="ctr" anchorCtr="1" horzOverflow="overflow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1 915</a:t>
                      </a:r>
                    </a:p>
                  </a:txBody>
                  <a:tcPr anchor="ctr" anchorCtr="1" horzOverflow="overflow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5 544 674</a:t>
                      </a:r>
                    </a:p>
                  </a:txBody>
                  <a:tcPr anchor="ctr" anchorCtr="1" horzOverflow="overflow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461</a:t>
                      </a:r>
                    </a:p>
                  </a:txBody>
                  <a:tcPr anchor="ctr" anchorCtr="1" horzOverflow="overflow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27</a:t>
                      </a:r>
                    </a:p>
                  </a:txBody>
                  <a:tcPr anchor="ctr" anchorCtr="1" horzOverflow="overflow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178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Rozdíl </a:t>
                      </a:r>
                      <a:r>
                        <a:rPr kumimoji="0" lang="cs-CZ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2021-2020</a:t>
                      </a: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+ 809 </a:t>
                      </a: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- 9</a:t>
                      </a: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 - 19</a:t>
                      </a: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+ 66</a:t>
                      </a: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+ 528 550 </a:t>
                      </a: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+ 23</a:t>
                      </a: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+ 2</a:t>
                      </a:r>
                    </a:p>
                  </a:txBody>
                  <a:tcPr anchor="ctr" anchorCtr="1" horzOverflow="overflow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2852" y="238152"/>
            <a:ext cx="1083612" cy="88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92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F21A5B4-C2FD-4DB4-AE2A-9B91D53252D4}" type="slidenum">
              <a:rPr lang="cs-CZ" altLang="cs-CZ"/>
              <a:pPr eaLnBrk="1" hangingPunct="1"/>
              <a:t>3</a:t>
            </a:fld>
            <a:endParaRPr lang="cs-CZ" altLang="cs-CZ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pPr algn="ctr" eaLnBrk="1" hangingPunct="1"/>
            <a:r>
              <a:rPr lang="cs-CZ" sz="2400" b="1" dirty="0" smtClean="0">
                <a:solidFill>
                  <a:srgbClr val="002060"/>
                </a:solidFill>
                <a:latin typeface="Calibri" pitchFamily="34" charset="0"/>
              </a:rPr>
              <a:t>HLAVNÍ PŘÍČINY DOPRAVNÍCH NEHOD – </a:t>
            </a:r>
            <a:r>
              <a:rPr lang="cs-CZ" sz="1800" b="1" dirty="0" smtClean="0">
                <a:solidFill>
                  <a:srgbClr val="002060"/>
                </a:solidFill>
                <a:latin typeface="Calibri" pitchFamily="34" charset="0"/>
              </a:rPr>
              <a:t>jen motorová vozidla</a:t>
            </a:r>
            <a:r>
              <a:rPr lang="cs-CZ" sz="2400" b="1" dirty="0" smtClean="0">
                <a:solidFill>
                  <a:srgbClr val="002060"/>
                </a:solidFill>
                <a:latin typeface="Calibri" pitchFamily="34" charset="0"/>
              </a:rPr>
              <a:t/>
            </a:r>
            <a:br>
              <a:rPr lang="cs-CZ" sz="2400" b="1" dirty="0" smtClean="0">
                <a:solidFill>
                  <a:srgbClr val="002060"/>
                </a:solidFill>
                <a:latin typeface="Calibri" pitchFamily="34" charset="0"/>
              </a:rPr>
            </a:br>
            <a:r>
              <a:rPr lang="cs-CZ" sz="1800" b="1" dirty="0" smtClean="0">
                <a:solidFill>
                  <a:srgbClr val="002060"/>
                </a:solidFill>
                <a:latin typeface="Calibri" pitchFamily="34" charset="0"/>
              </a:rPr>
              <a:t>(ROK 2021 S POROVNÁNÍM)</a:t>
            </a:r>
            <a:endParaRPr lang="cs-CZ" altLang="cs-CZ" sz="2400" dirty="0" smtClean="0">
              <a:solidFill>
                <a:srgbClr val="002060"/>
              </a:solidFill>
            </a:endParaRPr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3548444"/>
              </p:ext>
            </p:extLst>
          </p:nvPr>
        </p:nvGraphicFramePr>
        <p:xfrm>
          <a:off x="395536" y="1124744"/>
          <a:ext cx="8352927" cy="28704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293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705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8382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7058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7499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1259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NEPŘIMĚŘENÁ RYCHLOST</a:t>
                      </a: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PŘEDJÍŽDĚNÍ</a:t>
                      </a: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PŘEDNOST</a:t>
                      </a: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ZPŮSOB JÍZDY</a:t>
                      </a:r>
                    </a:p>
                  </a:txBody>
                  <a:tcPr anchor="ctr" anchorCtr="1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73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2020</a:t>
                      </a: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918</a:t>
                      </a: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122</a:t>
                      </a: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919</a:t>
                      </a: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4 918</a:t>
                      </a:r>
                    </a:p>
                  </a:txBody>
                  <a:tcPr anchor="ctr" anchorCtr="1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73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2021</a:t>
                      </a:r>
                    </a:p>
                  </a:txBody>
                  <a:tcPr anchor="ctr" anchorCtr="1" horzOverflow="overflow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1 155</a:t>
                      </a:r>
                    </a:p>
                  </a:txBody>
                  <a:tcPr anchor="ctr" anchorCtr="1" horzOverflow="overflow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127</a:t>
                      </a:r>
                    </a:p>
                  </a:txBody>
                  <a:tcPr anchor="ctr" anchorCtr="1" horzOverflow="overflow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1 026</a:t>
                      </a:r>
                    </a:p>
                  </a:txBody>
                  <a:tcPr anchor="ctr" anchorCtr="1" horzOverflow="overflow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5 245</a:t>
                      </a:r>
                    </a:p>
                  </a:txBody>
                  <a:tcPr anchor="ctr" anchorCtr="1" horzOverflow="overflow">
                    <a:solidFill>
                      <a:srgbClr val="00B0F0"/>
                    </a:solidFill>
                  </a:tcPr>
                </a:tc>
              </a:tr>
              <a:tr h="7297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Rozdíl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2021-2020</a:t>
                      </a:r>
                      <a:endParaRPr kumimoji="0" lang="cs-CZ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+ 237</a:t>
                      </a: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+ 5</a:t>
                      </a: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+ 107</a:t>
                      </a: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+ 327</a:t>
                      </a:r>
                    </a:p>
                  </a:txBody>
                  <a:tcPr anchor="ctr" anchorCtr="1"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0" name="Zástupný symbol pro datum 3"/>
          <p:cNvSpPr>
            <a:spLocks noGrp="1"/>
          </p:cNvSpPr>
          <p:nvPr>
            <p:ph type="dt" sz="quarter" idx="10"/>
          </p:nvPr>
        </p:nvSpPr>
        <p:spPr>
          <a:xfrm>
            <a:off x="6659563" y="6308725"/>
            <a:ext cx="1774825" cy="21590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100" dirty="0" smtClean="0"/>
              <a:t>21.4.2022</a:t>
            </a:r>
            <a:endParaRPr lang="cs-CZ" altLang="cs-CZ" sz="1100" dirty="0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63712" y="6237288"/>
            <a:ext cx="5544592" cy="258763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100" dirty="0" smtClean="0"/>
              <a:t>		Nehodovost na území Moravskoslezského kraje za 2021</a:t>
            </a:r>
            <a:endParaRPr lang="cs-CZ" altLang="cs-CZ" sz="1600" dirty="0"/>
          </a:p>
        </p:txBody>
      </p:sp>
    </p:spTree>
    <p:extLst>
      <p:ext uri="{BB962C8B-B14F-4D97-AF65-F5344CB8AC3E}">
        <p14:creationId xmlns:p14="http://schemas.microsoft.com/office/powerpoint/2010/main" val="2584209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F21A5B4-C2FD-4DB4-AE2A-9B91D53252D4}" type="slidenum">
              <a:rPr lang="cs-CZ" altLang="cs-CZ"/>
              <a:pPr eaLnBrk="1" hangingPunct="1"/>
              <a:t>4</a:t>
            </a:fld>
            <a:endParaRPr lang="cs-CZ" altLang="cs-CZ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pPr lvl="0" algn="ctr" eaLnBrk="1" hangingPunct="1"/>
            <a:r>
              <a:rPr lang="cs-CZ" sz="2400" b="1" dirty="0" smtClean="0">
                <a:solidFill>
                  <a:srgbClr val="002060"/>
                </a:solidFill>
                <a:latin typeface="Calibri" pitchFamily="34" charset="0"/>
              </a:rPr>
              <a:t>USMRCENÉ OSOBY PŘI DOPRAVNÍCH NEHODÁCH</a:t>
            </a:r>
            <a:br>
              <a:rPr lang="cs-CZ" sz="2400" b="1" dirty="0" smtClean="0">
                <a:solidFill>
                  <a:srgbClr val="002060"/>
                </a:solidFill>
                <a:latin typeface="Calibri" pitchFamily="34" charset="0"/>
              </a:rPr>
            </a:br>
            <a:r>
              <a:rPr lang="cs-CZ" sz="1800" b="1" dirty="0" smtClean="0">
                <a:solidFill>
                  <a:srgbClr val="002060"/>
                </a:solidFill>
                <a:latin typeface="Calibri" pitchFamily="34" charset="0"/>
              </a:rPr>
              <a:t>(PRŮBĚH OD ROKU 2003)</a:t>
            </a:r>
            <a:endParaRPr lang="cs-CZ" altLang="cs-CZ" sz="2400" dirty="0" smtClean="0">
              <a:solidFill>
                <a:srgbClr val="002060"/>
              </a:solidFill>
            </a:endParaRPr>
          </a:p>
        </p:txBody>
      </p:sp>
      <p:graphicFrame>
        <p:nvGraphicFramePr>
          <p:cNvPr id="10" name="Graf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6931514"/>
              </p:ext>
            </p:extLst>
          </p:nvPr>
        </p:nvGraphicFramePr>
        <p:xfrm>
          <a:off x="35496" y="1052736"/>
          <a:ext cx="9073008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63712" y="6237288"/>
            <a:ext cx="5544592" cy="258763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100" dirty="0" smtClean="0"/>
              <a:t>		Nehodovost na území Moravskoslezského kraje za 2021</a:t>
            </a:r>
            <a:endParaRPr lang="cs-CZ" altLang="cs-CZ" sz="1600" dirty="0"/>
          </a:p>
        </p:txBody>
      </p:sp>
      <p:sp>
        <p:nvSpPr>
          <p:cNvPr id="12" name="Zástupný symbol pro datum 3"/>
          <p:cNvSpPr>
            <a:spLocks noGrp="1"/>
          </p:cNvSpPr>
          <p:nvPr>
            <p:ph type="dt" sz="quarter" idx="10"/>
          </p:nvPr>
        </p:nvSpPr>
        <p:spPr>
          <a:xfrm>
            <a:off x="6659563" y="6308725"/>
            <a:ext cx="1774825" cy="21590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100" dirty="0" smtClean="0"/>
              <a:t>21.4.2022</a:t>
            </a:r>
            <a:endParaRPr lang="cs-CZ" altLang="cs-CZ" sz="1100" dirty="0"/>
          </a:p>
        </p:txBody>
      </p:sp>
    </p:spTree>
    <p:extLst>
      <p:ext uri="{BB962C8B-B14F-4D97-AF65-F5344CB8AC3E}">
        <p14:creationId xmlns:p14="http://schemas.microsoft.com/office/powerpoint/2010/main" val="2605441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F21A5B4-C2FD-4DB4-AE2A-9B91D53252D4}" type="slidenum">
              <a:rPr lang="cs-CZ" altLang="cs-CZ"/>
              <a:pPr eaLnBrk="1" hangingPunct="1"/>
              <a:t>5</a:t>
            </a:fld>
            <a:endParaRPr lang="cs-CZ" altLang="cs-CZ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pPr lvl="0" algn="ctr" eaLnBrk="1" hangingPunct="1"/>
            <a:r>
              <a:rPr lang="cs-CZ" sz="2400" b="1" dirty="0" smtClean="0">
                <a:solidFill>
                  <a:srgbClr val="002060"/>
                </a:solidFill>
                <a:latin typeface="Calibri" pitchFamily="34" charset="0"/>
              </a:rPr>
              <a:t>CEKEM USMRCENÝCH OSOB PŘI DN PO OKRESECH</a:t>
            </a:r>
            <a:br>
              <a:rPr lang="cs-CZ" sz="2400" b="1" dirty="0" smtClean="0">
                <a:solidFill>
                  <a:srgbClr val="002060"/>
                </a:solidFill>
                <a:latin typeface="Calibri" pitchFamily="34" charset="0"/>
              </a:rPr>
            </a:br>
            <a:r>
              <a:rPr lang="cs-CZ" sz="1800" b="1" dirty="0" smtClean="0">
                <a:solidFill>
                  <a:srgbClr val="002060"/>
                </a:solidFill>
                <a:latin typeface="Calibri" pitchFamily="34" charset="0"/>
              </a:rPr>
              <a:t>(ROK 2021 </a:t>
            </a:r>
            <a:r>
              <a:rPr lang="cs-CZ" sz="1800" b="1" dirty="0">
                <a:solidFill>
                  <a:srgbClr val="002060"/>
                </a:solidFill>
                <a:latin typeface="Calibri" pitchFamily="34" charset="0"/>
              </a:rPr>
              <a:t>S </a:t>
            </a:r>
            <a:r>
              <a:rPr lang="cs-CZ" sz="1800" b="1" dirty="0" smtClean="0">
                <a:solidFill>
                  <a:srgbClr val="002060"/>
                </a:solidFill>
                <a:latin typeface="Calibri" pitchFamily="34" charset="0"/>
              </a:rPr>
              <a:t>POROVNÁNÍM)</a:t>
            </a:r>
            <a:endParaRPr lang="cs-CZ" altLang="cs-CZ" sz="2400" dirty="0" smtClean="0">
              <a:solidFill>
                <a:srgbClr val="002060"/>
              </a:solidFill>
            </a:endParaRPr>
          </a:p>
        </p:txBody>
      </p:sp>
      <p:graphicFrame>
        <p:nvGraphicFramePr>
          <p:cNvPr id="7" name="Zástupný symbol pro obsah 9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132564397"/>
              </p:ext>
            </p:extLst>
          </p:nvPr>
        </p:nvGraphicFramePr>
        <p:xfrm>
          <a:off x="467544" y="980156"/>
          <a:ext cx="8215340" cy="2808884"/>
        </p:xfrm>
        <a:graphic>
          <a:graphicData uri="http://schemas.openxmlformats.org/drawingml/2006/table">
            <a:tbl>
              <a:tblPr/>
              <a:tblGrid>
                <a:gridCol w="148370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502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143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1357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1432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3418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5250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5250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4444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BR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FM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KA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NJ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OP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OV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KRAJ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39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2018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9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12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8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8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8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9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54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26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2019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10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8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14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6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12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53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26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2020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5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14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6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4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6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38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726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2021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9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4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5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6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29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726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Rozdíl 2021-2020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- 3 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- 5 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- 2 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+ 1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- 3 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+ 3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- 9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9" name="Zástupný symbol pro datum 3"/>
          <p:cNvSpPr>
            <a:spLocks noGrp="1"/>
          </p:cNvSpPr>
          <p:nvPr>
            <p:ph type="dt" sz="quarter" idx="10"/>
          </p:nvPr>
        </p:nvSpPr>
        <p:spPr>
          <a:xfrm>
            <a:off x="6659563" y="6308725"/>
            <a:ext cx="1774825" cy="21590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100" dirty="0" smtClean="0"/>
              <a:t>21.4.2022</a:t>
            </a:r>
            <a:endParaRPr lang="cs-CZ" altLang="cs-CZ" dirty="0"/>
          </a:p>
        </p:txBody>
      </p:sp>
      <p:sp>
        <p:nvSpPr>
          <p:cNvPr id="11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63712" y="6237288"/>
            <a:ext cx="5544592" cy="258763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100" dirty="0" smtClean="0"/>
              <a:t>		Nehodovost na území Moravskoslezského kraje za 2021</a:t>
            </a:r>
            <a:endParaRPr lang="cs-CZ" altLang="cs-CZ" sz="16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539552" y="3967896"/>
            <a:ext cx="79208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10x (+2)	chodec</a:t>
            </a:r>
          </a:p>
          <a:p>
            <a:r>
              <a:rPr lang="cs-CZ" b="1" dirty="0"/>
              <a:t>6x (-9)	řidič osobního či nákladního automobilu (4 OA, 2x NA)</a:t>
            </a:r>
          </a:p>
          <a:p>
            <a:r>
              <a:rPr lang="cs-CZ" b="1" dirty="0"/>
              <a:t>6x (0)	cyklista</a:t>
            </a:r>
          </a:p>
          <a:p>
            <a:r>
              <a:rPr lang="cs-CZ" b="1" dirty="0" smtClean="0"/>
              <a:t>4x (-1)	motocyklista</a:t>
            </a:r>
          </a:p>
          <a:p>
            <a:r>
              <a:rPr lang="cs-CZ" b="1" dirty="0" smtClean="0"/>
              <a:t>3x (-1)	spolujezdec</a:t>
            </a:r>
          </a:p>
        </p:txBody>
      </p:sp>
    </p:spTree>
    <p:extLst>
      <p:ext uri="{BB962C8B-B14F-4D97-AF65-F5344CB8AC3E}">
        <p14:creationId xmlns:p14="http://schemas.microsoft.com/office/powerpoint/2010/main" val="175218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F21A5B4-C2FD-4DB4-AE2A-9B91D53252D4}" type="slidenum">
              <a:rPr lang="cs-CZ" altLang="cs-CZ"/>
              <a:pPr eaLnBrk="1" hangingPunct="1"/>
              <a:t>6</a:t>
            </a:fld>
            <a:endParaRPr lang="cs-CZ" altLang="cs-CZ"/>
          </a:p>
        </p:txBody>
      </p:sp>
      <p:sp>
        <p:nvSpPr>
          <p:cNvPr id="6" name="Obdélník 3"/>
          <p:cNvSpPr>
            <a:spLocks noChangeArrowheads="1"/>
          </p:cNvSpPr>
          <p:nvPr/>
        </p:nvSpPr>
        <p:spPr bwMode="auto">
          <a:xfrm>
            <a:off x="107504" y="3284984"/>
            <a:ext cx="8928992" cy="1754326"/>
          </a:xfrm>
          <a:prstGeom prst="rect">
            <a:avLst/>
          </a:prstGeom>
          <a:solidFill>
            <a:schemeClr val="tx1">
              <a:alpha val="1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just"/>
            <a:r>
              <a:rPr lang="cs-CZ" b="1" u="sng" dirty="0">
                <a:solidFill>
                  <a:srgbClr val="D4751F"/>
                </a:solidFill>
                <a:latin typeface="Calibri" pitchFamily="34" charset="0"/>
                <a:cs typeface="Arial" charset="0"/>
              </a:rPr>
              <a:t>Datum a čas:</a:t>
            </a:r>
            <a:r>
              <a:rPr lang="cs-CZ" b="1" dirty="0">
                <a:solidFill>
                  <a:srgbClr val="D4751F"/>
                </a:solidFill>
                <a:latin typeface="Calibri" pitchFamily="34" charset="0"/>
                <a:cs typeface="Arial" charset="0"/>
              </a:rPr>
              <a:t> </a:t>
            </a:r>
            <a:r>
              <a:rPr lang="cs-CZ" b="1" dirty="0" smtClean="0">
                <a:latin typeface="Calibri" pitchFamily="34" charset="0"/>
                <a:cs typeface="Arial" charset="0"/>
              </a:rPr>
              <a:t>čtvrtek</a:t>
            </a:r>
            <a:r>
              <a:rPr lang="cs-CZ" b="1" dirty="0" smtClean="0">
                <a:latin typeface="Calibri" pitchFamily="34" charset="0"/>
                <a:cs typeface="Calibri" pitchFamily="34" charset="0"/>
              </a:rPr>
              <a:t> 11. </a:t>
            </a:r>
            <a:r>
              <a:rPr lang="cs-CZ" b="1" dirty="0">
                <a:latin typeface="Calibri" pitchFamily="34" charset="0"/>
                <a:cs typeface="Calibri" pitchFamily="34" charset="0"/>
              </a:rPr>
              <a:t>3</a:t>
            </a:r>
            <a:r>
              <a:rPr lang="cs-CZ" b="1" dirty="0" smtClean="0">
                <a:latin typeface="Calibri" pitchFamily="34" charset="0"/>
                <a:cs typeface="Calibri" pitchFamily="34" charset="0"/>
              </a:rPr>
              <a:t>. 2021 v 10:30 hod.</a:t>
            </a:r>
          </a:p>
          <a:p>
            <a:pPr lvl="0" algn="just"/>
            <a:r>
              <a:rPr lang="cs-CZ" b="1" u="sng" dirty="0" smtClean="0">
                <a:solidFill>
                  <a:srgbClr val="D4751F"/>
                </a:solidFill>
                <a:latin typeface="Calibri" pitchFamily="34" charset="0"/>
                <a:cs typeface="Arial" charset="0"/>
              </a:rPr>
              <a:t>Místo:</a:t>
            </a:r>
            <a:r>
              <a:rPr lang="cs-CZ" b="1" dirty="0" smtClean="0">
                <a:solidFill>
                  <a:srgbClr val="D4751F"/>
                </a:solidFill>
                <a:latin typeface="Calibri" pitchFamily="34" charset="0"/>
                <a:cs typeface="Arial" charset="0"/>
              </a:rPr>
              <a:t> </a:t>
            </a:r>
            <a:r>
              <a:rPr lang="cs-CZ" b="1" dirty="0" smtClean="0">
                <a:latin typeface="Calibri" pitchFamily="34" charset="0"/>
                <a:cs typeface="Arial" charset="0"/>
              </a:rPr>
              <a:t>Krmelín</a:t>
            </a:r>
            <a:r>
              <a:rPr lang="cs-CZ" b="1" dirty="0" smtClean="0">
                <a:latin typeface="Calibri" pitchFamily="34" charset="0"/>
                <a:cs typeface="Calibri" pitchFamily="34" charset="0"/>
              </a:rPr>
              <a:t>, sil. II/486 km 1,7 v blízkosti RD č. p. 108, okr. Frýdek-Místek</a:t>
            </a:r>
          </a:p>
          <a:p>
            <a:pPr lvl="0" algn="just"/>
            <a:r>
              <a:rPr lang="cs-CZ" b="1" u="sng" dirty="0" smtClean="0">
                <a:solidFill>
                  <a:srgbClr val="D4751F"/>
                </a:solidFill>
                <a:latin typeface="Calibri" pitchFamily="34" charset="0"/>
                <a:cs typeface="Arial" charset="0"/>
              </a:rPr>
              <a:t>Děj</a:t>
            </a:r>
            <a:r>
              <a:rPr lang="cs-CZ" b="1" u="sng" dirty="0">
                <a:solidFill>
                  <a:srgbClr val="D4751F"/>
                </a:solidFill>
                <a:latin typeface="Calibri" pitchFamily="34" charset="0"/>
                <a:cs typeface="Arial" charset="0"/>
              </a:rPr>
              <a:t>:</a:t>
            </a:r>
            <a:r>
              <a:rPr lang="cs-CZ" b="1" dirty="0">
                <a:solidFill>
                  <a:srgbClr val="FFC000"/>
                </a:solidFill>
                <a:latin typeface="Calibri" pitchFamily="34" charset="0"/>
                <a:cs typeface="Arial" charset="0"/>
              </a:rPr>
              <a:t> </a:t>
            </a:r>
            <a:r>
              <a:rPr lang="cs-CZ" b="1" dirty="0" smtClean="0">
                <a:solidFill>
                  <a:srgbClr val="FFC000"/>
                </a:solidFill>
                <a:latin typeface="Calibri" pitchFamily="34" charset="0"/>
                <a:cs typeface="Arial" charset="0"/>
              </a:rPr>
              <a:t> </a:t>
            </a:r>
            <a:r>
              <a:rPr lang="cs-CZ" b="1" dirty="0">
                <a:latin typeface="Calibri" pitchFamily="34" charset="0"/>
                <a:cs typeface="Arial" charset="0"/>
              </a:rPr>
              <a:t>7</a:t>
            </a:r>
            <a:r>
              <a:rPr lang="cs-CZ" b="1" dirty="0" smtClean="0">
                <a:latin typeface="Calibri" pitchFamily="34" charset="0"/>
                <a:cs typeface="Calibri" pitchFamily="34" charset="0"/>
              </a:rPr>
              <a:t>6letý řidič osobního vozidla Peugeot 206 jel po sil. II/486 ve směru od obce Brušperk. Tento řidič při průjezdu pravotočivé zatáčky přejel vlevo do protisměru, kde se čelně střetl s protijedoucím osobním vozidlem Audi Q7, které řídila 28letá řidička. </a:t>
            </a:r>
          </a:p>
          <a:p>
            <a:pPr lvl="0" algn="just"/>
            <a:r>
              <a:rPr lang="cs-CZ" b="1" u="sng" dirty="0" smtClean="0">
                <a:solidFill>
                  <a:srgbClr val="D4751F"/>
                </a:solidFill>
                <a:latin typeface="Calibri" pitchFamily="34" charset="0"/>
                <a:cs typeface="Arial" charset="0"/>
              </a:rPr>
              <a:t>Následek:</a:t>
            </a:r>
            <a:r>
              <a:rPr lang="cs-CZ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cs-CZ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x smrtelné zranění (spolujezdec žena 75let) + 2x lehké zranění</a:t>
            </a:r>
            <a:endParaRPr lang="cs-CZ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Zástupný symbol pro datum 3"/>
          <p:cNvSpPr>
            <a:spLocks noGrp="1"/>
          </p:cNvSpPr>
          <p:nvPr>
            <p:ph type="dt" sz="quarter" idx="10"/>
          </p:nvPr>
        </p:nvSpPr>
        <p:spPr>
          <a:xfrm>
            <a:off x="6659563" y="6308725"/>
            <a:ext cx="1774825" cy="21590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100" dirty="0" smtClean="0"/>
              <a:t>21.4.2022</a:t>
            </a:r>
            <a:endParaRPr lang="cs-CZ" altLang="cs-CZ" dirty="0"/>
          </a:p>
        </p:txBody>
      </p:sp>
      <p:sp>
        <p:nvSpPr>
          <p:cNvPr id="11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63712" y="6237288"/>
            <a:ext cx="5544592" cy="258763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100" dirty="0" smtClean="0"/>
              <a:t>		Nehodovost na území Moravskoslezského kraje za 2021</a:t>
            </a:r>
            <a:endParaRPr lang="cs-CZ" altLang="cs-CZ" sz="1600" dirty="0"/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457200" y="274638"/>
            <a:ext cx="8229600" cy="634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2400" b="1" kern="0" dirty="0" smtClean="0">
                <a:solidFill>
                  <a:srgbClr val="002060"/>
                </a:solidFill>
                <a:latin typeface="Calibri" pitchFamily="34" charset="0"/>
              </a:rPr>
              <a:t>TRAGICKÁ DOPRAVNÍ NEHODA – Krmelín, okr. Frýdek-Místek  </a:t>
            </a:r>
            <a:endParaRPr lang="cs-CZ" altLang="cs-CZ" sz="2400" kern="0" dirty="0" smtClean="0">
              <a:solidFill>
                <a:srgbClr val="00206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85" y="760132"/>
            <a:ext cx="3679265" cy="24528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0032" y="760132"/>
            <a:ext cx="3707379" cy="24235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75984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F21A5B4-C2FD-4DB4-AE2A-9B91D53252D4}" type="slidenum">
              <a:rPr lang="cs-CZ" altLang="cs-CZ"/>
              <a:pPr eaLnBrk="1" hangingPunct="1"/>
              <a:t>7</a:t>
            </a:fld>
            <a:endParaRPr lang="cs-CZ" altLang="cs-CZ"/>
          </a:p>
        </p:txBody>
      </p:sp>
      <p:sp>
        <p:nvSpPr>
          <p:cNvPr id="6" name="Obdélník 3"/>
          <p:cNvSpPr>
            <a:spLocks noChangeArrowheads="1"/>
          </p:cNvSpPr>
          <p:nvPr/>
        </p:nvSpPr>
        <p:spPr bwMode="auto">
          <a:xfrm>
            <a:off x="107504" y="3284984"/>
            <a:ext cx="8928992" cy="2308324"/>
          </a:xfrm>
          <a:prstGeom prst="rect">
            <a:avLst/>
          </a:prstGeom>
          <a:solidFill>
            <a:schemeClr val="tx1">
              <a:alpha val="1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just"/>
            <a:r>
              <a:rPr lang="cs-CZ" b="1" u="sng" dirty="0">
                <a:solidFill>
                  <a:srgbClr val="D4751F"/>
                </a:solidFill>
                <a:latin typeface="Calibri" pitchFamily="34" charset="0"/>
                <a:cs typeface="Arial" charset="0"/>
              </a:rPr>
              <a:t>Datum a čas:</a:t>
            </a:r>
            <a:r>
              <a:rPr lang="cs-CZ" b="1" dirty="0">
                <a:solidFill>
                  <a:srgbClr val="D4751F"/>
                </a:solidFill>
                <a:latin typeface="Calibri" pitchFamily="34" charset="0"/>
                <a:cs typeface="Arial" charset="0"/>
              </a:rPr>
              <a:t> </a:t>
            </a:r>
            <a:r>
              <a:rPr lang="cs-CZ" b="1" dirty="0" smtClean="0">
                <a:latin typeface="Calibri" pitchFamily="34" charset="0"/>
                <a:cs typeface="Calibri" pitchFamily="34" charset="0"/>
              </a:rPr>
              <a:t>pondělí 3. 5. 2021 v 13:35 hod.</a:t>
            </a:r>
          </a:p>
          <a:p>
            <a:pPr lvl="0" algn="just"/>
            <a:r>
              <a:rPr lang="cs-CZ" b="1" u="sng" dirty="0" smtClean="0">
                <a:solidFill>
                  <a:srgbClr val="D4751F"/>
                </a:solidFill>
                <a:latin typeface="Calibri" pitchFamily="34" charset="0"/>
                <a:cs typeface="Arial" charset="0"/>
              </a:rPr>
              <a:t>Místo:</a:t>
            </a:r>
            <a:r>
              <a:rPr lang="cs-CZ" b="1" dirty="0" smtClean="0">
                <a:solidFill>
                  <a:srgbClr val="D4751F"/>
                </a:solidFill>
                <a:latin typeface="Calibri" pitchFamily="34" charset="0"/>
                <a:cs typeface="Arial" charset="0"/>
              </a:rPr>
              <a:t> </a:t>
            </a:r>
            <a:r>
              <a:rPr lang="cs-CZ" b="1" dirty="0" smtClean="0">
                <a:latin typeface="Calibri" pitchFamily="34" charset="0"/>
                <a:cs typeface="Calibri" pitchFamily="34" charset="0"/>
              </a:rPr>
              <a:t>Studénka, sil. II/464 km 30,794, okr. Nový Jičín</a:t>
            </a:r>
          </a:p>
          <a:p>
            <a:pPr lvl="0" algn="just"/>
            <a:r>
              <a:rPr lang="cs-CZ" b="1" u="sng" dirty="0" smtClean="0">
                <a:solidFill>
                  <a:srgbClr val="D4751F"/>
                </a:solidFill>
                <a:latin typeface="Calibri" pitchFamily="34" charset="0"/>
                <a:cs typeface="Arial" charset="0"/>
              </a:rPr>
              <a:t>Děj</a:t>
            </a:r>
            <a:r>
              <a:rPr lang="cs-CZ" b="1" u="sng" dirty="0">
                <a:solidFill>
                  <a:srgbClr val="D4751F"/>
                </a:solidFill>
                <a:latin typeface="Calibri" pitchFamily="34" charset="0"/>
                <a:cs typeface="Arial" charset="0"/>
              </a:rPr>
              <a:t>:</a:t>
            </a:r>
            <a:r>
              <a:rPr lang="cs-CZ" b="1" dirty="0">
                <a:solidFill>
                  <a:srgbClr val="FFC000"/>
                </a:solidFill>
                <a:latin typeface="Calibri" pitchFamily="34" charset="0"/>
                <a:cs typeface="Arial" charset="0"/>
              </a:rPr>
              <a:t> </a:t>
            </a:r>
            <a:r>
              <a:rPr lang="cs-CZ" b="1" dirty="0" smtClean="0">
                <a:solidFill>
                  <a:srgbClr val="FFC000"/>
                </a:solidFill>
                <a:latin typeface="Calibri" pitchFamily="34" charset="0"/>
                <a:cs typeface="Arial" charset="0"/>
              </a:rPr>
              <a:t> </a:t>
            </a:r>
            <a:r>
              <a:rPr lang="cs-CZ" b="1" dirty="0" smtClean="0">
                <a:latin typeface="Calibri" pitchFamily="34" charset="0"/>
                <a:cs typeface="Calibri" pitchFamily="34" charset="0"/>
              </a:rPr>
              <a:t>56letý řidič nákladní soupravy tahače Man s návěsem převážející lomový kámen jel po sil. II/464 ve směru od Bílovce na Novou Horku. V blízkosti </a:t>
            </a:r>
            <a:r>
              <a:rPr lang="cs-CZ" b="1" dirty="0" err="1" smtClean="0">
                <a:latin typeface="Calibri" pitchFamily="34" charset="0"/>
                <a:cs typeface="Calibri" pitchFamily="34" charset="0"/>
              </a:rPr>
              <a:t>kř</a:t>
            </a:r>
            <a:r>
              <a:rPr lang="cs-CZ" b="1" dirty="0" smtClean="0">
                <a:latin typeface="Calibri" pitchFamily="34" charset="0"/>
                <a:cs typeface="Calibri" pitchFamily="34" charset="0"/>
              </a:rPr>
              <a:t>. s ul. Matiční došlo k defektu a následnému roztržení levé přední pneumatiky, čímž se stala souprava neovladatelnou, přejela do protisměru, kde se čelně střetla s protijedoucím vozidlem Peugeot Boxer 28letého řidiče a převrátila se na pravý bok.</a:t>
            </a:r>
          </a:p>
          <a:p>
            <a:pPr lvl="0" algn="just"/>
            <a:r>
              <a:rPr lang="cs-CZ" b="1" u="sng" dirty="0">
                <a:solidFill>
                  <a:srgbClr val="D4751F"/>
                </a:solidFill>
                <a:latin typeface="Calibri" pitchFamily="34" charset="0"/>
                <a:cs typeface="Arial" charset="0"/>
              </a:rPr>
              <a:t>Následek</a:t>
            </a:r>
            <a:r>
              <a:rPr lang="cs-CZ" b="1" u="sng" dirty="0" smtClean="0">
                <a:solidFill>
                  <a:srgbClr val="D4751F"/>
                </a:solidFill>
                <a:latin typeface="Calibri" pitchFamily="34" charset="0"/>
                <a:cs typeface="Arial" charset="0"/>
              </a:rPr>
              <a:t>:</a:t>
            </a:r>
            <a:r>
              <a:rPr lang="cs-CZ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2x smrtelné zranění + 1x lehké zranění</a:t>
            </a:r>
            <a:endParaRPr lang="cs-CZ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Zástupný symbol pro datum 3"/>
          <p:cNvSpPr>
            <a:spLocks noGrp="1"/>
          </p:cNvSpPr>
          <p:nvPr>
            <p:ph type="dt" sz="quarter" idx="10"/>
          </p:nvPr>
        </p:nvSpPr>
        <p:spPr>
          <a:xfrm>
            <a:off x="6659563" y="6308725"/>
            <a:ext cx="1774825" cy="21590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100" dirty="0" smtClean="0"/>
              <a:t>21.4.2022</a:t>
            </a:r>
            <a:endParaRPr lang="cs-CZ" altLang="cs-CZ" dirty="0"/>
          </a:p>
        </p:txBody>
      </p:sp>
      <p:sp>
        <p:nvSpPr>
          <p:cNvPr id="11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63712" y="6237288"/>
            <a:ext cx="5544592" cy="258763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100" dirty="0" smtClean="0"/>
              <a:t>		Nehodovost na území Moravskoslezského kraje za 2021</a:t>
            </a:r>
            <a:endParaRPr lang="cs-CZ" altLang="cs-CZ" sz="1600" dirty="0"/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457200" y="274638"/>
            <a:ext cx="8229600" cy="634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2400" b="1" kern="0" dirty="0" smtClean="0">
                <a:solidFill>
                  <a:srgbClr val="002060"/>
                </a:solidFill>
                <a:latin typeface="Calibri" pitchFamily="34" charset="0"/>
              </a:rPr>
              <a:t>TRAGICKÁ DOPRAVNÍ NEHODA – Studénka, okr. Nový Jičín  </a:t>
            </a:r>
            <a:endParaRPr lang="cs-CZ" altLang="cs-CZ" sz="2400" kern="0" dirty="0" smtClean="0">
              <a:solidFill>
                <a:srgbClr val="002060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760132"/>
            <a:ext cx="3732512" cy="24883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355" y="760132"/>
            <a:ext cx="3744416" cy="24962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29211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F21A5B4-C2FD-4DB4-AE2A-9B91D53252D4}" type="slidenum">
              <a:rPr lang="cs-CZ" altLang="cs-CZ"/>
              <a:pPr eaLnBrk="1" hangingPunct="1"/>
              <a:t>8</a:t>
            </a:fld>
            <a:endParaRPr lang="cs-CZ" altLang="cs-CZ"/>
          </a:p>
        </p:txBody>
      </p:sp>
      <p:sp>
        <p:nvSpPr>
          <p:cNvPr id="6" name="Obdélník 3"/>
          <p:cNvSpPr>
            <a:spLocks noChangeArrowheads="1"/>
          </p:cNvSpPr>
          <p:nvPr/>
        </p:nvSpPr>
        <p:spPr bwMode="auto">
          <a:xfrm>
            <a:off x="152328" y="3256311"/>
            <a:ext cx="8928992" cy="2031325"/>
          </a:xfrm>
          <a:prstGeom prst="rect">
            <a:avLst/>
          </a:prstGeom>
          <a:solidFill>
            <a:schemeClr val="tx1">
              <a:alpha val="1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just"/>
            <a:r>
              <a:rPr lang="cs-CZ" b="1" u="sng" dirty="0">
                <a:solidFill>
                  <a:srgbClr val="D4751F"/>
                </a:solidFill>
                <a:latin typeface="Calibri" pitchFamily="34" charset="0"/>
                <a:cs typeface="Arial" charset="0"/>
              </a:rPr>
              <a:t>Datum a čas:</a:t>
            </a:r>
            <a:r>
              <a:rPr lang="cs-CZ" b="1" dirty="0">
                <a:solidFill>
                  <a:srgbClr val="D4751F"/>
                </a:solidFill>
                <a:latin typeface="Calibri" pitchFamily="34" charset="0"/>
                <a:cs typeface="Arial" charset="0"/>
              </a:rPr>
              <a:t> </a:t>
            </a:r>
            <a:r>
              <a:rPr lang="cs-CZ" b="1" dirty="0" smtClean="0">
                <a:latin typeface="Calibri" pitchFamily="34" charset="0"/>
                <a:cs typeface="Arial" charset="0"/>
              </a:rPr>
              <a:t>neděle</a:t>
            </a:r>
            <a:r>
              <a:rPr lang="cs-CZ" b="1" dirty="0" smtClean="0">
                <a:latin typeface="Calibri" pitchFamily="34" charset="0"/>
                <a:cs typeface="Calibri" pitchFamily="34" charset="0"/>
              </a:rPr>
              <a:t> 17. 10. 2021 v 18:10 hod.</a:t>
            </a:r>
          </a:p>
          <a:p>
            <a:pPr lvl="0" algn="just"/>
            <a:r>
              <a:rPr lang="cs-CZ" b="1" u="sng" dirty="0" smtClean="0">
                <a:solidFill>
                  <a:srgbClr val="D4751F"/>
                </a:solidFill>
                <a:latin typeface="Calibri" pitchFamily="34" charset="0"/>
                <a:cs typeface="Arial" charset="0"/>
              </a:rPr>
              <a:t>Místo:</a:t>
            </a:r>
            <a:r>
              <a:rPr lang="cs-CZ" b="1" dirty="0" smtClean="0">
                <a:solidFill>
                  <a:srgbClr val="D4751F"/>
                </a:solidFill>
                <a:latin typeface="Calibri" pitchFamily="34" charset="0"/>
                <a:cs typeface="Arial" charset="0"/>
              </a:rPr>
              <a:t> </a:t>
            </a:r>
            <a:r>
              <a:rPr lang="cs-CZ" b="1" dirty="0" smtClean="0">
                <a:latin typeface="Calibri" pitchFamily="34" charset="0"/>
                <a:cs typeface="Arial" charset="0"/>
              </a:rPr>
              <a:t>Ropice</a:t>
            </a:r>
            <a:r>
              <a:rPr lang="cs-CZ" b="1" dirty="0" smtClean="0">
                <a:latin typeface="Calibri" pitchFamily="34" charset="0"/>
                <a:cs typeface="Calibri" pitchFamily="34" charset="0"/>
              </a:rPr>
              <a:t>, místní komunikace – žel. přejezd P 8340, okr. Frýdek-Místek</a:t>
            </a:r>
          </a:p>
          <a:p>
            <a:pPr lvl="0" algn="just"/>
            <a:r>
              <a:rPr lang="cs-CZ" b="1" u="sng" dirty="0" smtClean="0">
                <a:solidFill>
                  <a:srgbClr val="D4751F"/>
                </a:solidFill>
                <a:latin typeface="Calibri" pitchFamily="34" charset="0"/>
                <a:cs typeface="Arial" charset="0"/>
              </a:rPr>
              <a:t>Děj</a:t>
            </a:r>
            <a:r>
              <a:rPr lang="cs-CZ" b="1" u="sng" dirty="0">
                <a:solidFill>
                  <a:srgbClr val="D4751F"/>
                </a:solidFill>
                <a:latin typeface="Calibri" pitchFamily="34" charset="0"/>
                <a:cs typeface="Arial" charset="0"/>
              </a:rPr>
              <a:t>:</a:t>
            </a:r>
            <a:r>
              <a:rPr lang="cs-CZ" b="1" dirty="0">
                <a:solidFill>
                  <a:srgbClr val="FFC000"/>
                </a:solidFill>
                <a:latin typeface="Calibri" pitchFamily="34" charset="0"/>
                <a:cs typeface="Arial" charset="0"/>
              </a:rPr>
              <a:t> </a:t>
            </a:r>
            <a:r>
              <a:rPr lang="cs-CZ" b="1" dirty="0" smtClean="0">
                <a:solidFill>
                  <a:srgbClr val="FFC000"/>
                </a:solidFill>
                <a:latin typeface="Calibri" pitchFamily="34" charset="0"/>
                <a:cs typeface="Arial" charset="0"/>
              </a:rPr>
              <a:t> </a:t>
            </a:r>
            <a:r>
              <a:rPr lang="cs-CZ" b="1" dirty="0" smtClean="0">
                <a:latin typeface="Calibri" pitchFamily="34" charset="0"/>
                <a:cs typeface="Arial" charset="0"/>
              </a:rPr>
              <a:t>21</a:t>
            </a:r>
            <a:r>
              <a:rPr lang="cs-CZ" b="1" dirty="0" smtClean="0">
                <a:latin typeface="Calibri" pitchFamily="34" charset="0"/>
                <a:cs typeface="Calibri" pitchFamily="34" charset="0"/>
              </a:rPr>
              <a:t>letá řidička osobního vozidla KIA CEED jela po místní komunikaci z Ropice ve směru k silnici č. I/11 a vjela na žel. přejezd zabezpečený pouze výstražným křížem s dopravní značkou „Stůj, dej přednost v jízdě!“ v době, kdy železniční přejezd přejížděl vlak ze směru Hnojník. Následně došlo ke střetu pravé části osobního vozidla s přední pravou části vlaku. </a:t>
            </a:r>
            <a:r>
              <a:rPr lang="cs-CZ" b="1" u="sng" dirty="0" smtClean="0">
                <a:solidFill>
                  <a:srgbClr val="D4751F"/>
                </a:solidFill>
                <a:latin typeface="Calibri" pitchFamily="34" charset="0"/>
                <a:cs typeface="Arial" charset="0"/>
              </a:rPr>
              <a:t>Následek:</a:t>
            </a:r>
            <a:r>
              <a:rPr lang="cs-CZ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cs-CZ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x smrtelné zranění (po 24 hodinách) + 1x těžké zranění (12letý spolujezdec)</a:t>
            </a:r>
            <a:endParaRPr lang="cs-CZ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Zástupný symbol pro datum 3"/>
          <p:cNvSpPr>
            <a:spLocks noGrp="1"/>
          </p:cNvSpPr>
          <p:nvPr>
            <p:ph type="dt" sz="quarter" idx="10"/>
          </p:nvPr>
        </p:nvSpPr>
        <p:spPr>
          <a:xfrm>
            <a:off x="6659563" y="6308725"/>
            <a:ext cx="1774825" cy="21590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100" dirty="0" smtClean="0"/>
              <a:t>21.4.2022</a:t>
            </a:r>
            <a:endParaRPr lang="cs-CZ" altLang="cs-CZ" dirty="0"/>
          </a:p>
        </p:txBody>
      </p:sp>
      <p:sp>
        <p:nvSpPr>
          <p:cNvPr id="11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63712" y="6237288"/>
            <a:ext cx="5544592" cy="258763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100" dirty="0" smtClean="0"/>
              <a:t>		Nehodovost na území Moravskoslezského kraje za 2021</a:t>
            </a:r>
            <a:endParaRPr lang="cs-CZ" altLang="cs-CZ" sz="1600" dirty="0"/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457200" y="274638"/>
            <a:ext cx="8229600" cy="634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2400" b="1" kern="0" dirty="0" smtClean="0">
                <a:solidFill>
                  <a:srgbClr val="002060"/>
                </a:solidFill>
                <a:latin typeface="Calibri" pitchFamily="34" charset="0"/>
              </a:rPr>
              <a:t>TRAGICKÁ DOPRAVNÍ NEHODA – Ropice, okr. Frýdek-Místek  </a:t>
            </a:r>
            <a:endParaRPr lang="cs-CZ" altLang="cs-CZ" sz="2400" kern="0" dirty="0" smtClean="0">
              <a:solidFill>
                <a:srgbClr val="00206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" y="769326"/>
            <a:ext cx="3557463" cy="2371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8039" y="786510"/>
            <a:ext cx="3531687" cy="23544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83581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F21A5B4-C2FD-4DB4-AE2A-9B91D53252D4}" type="slidenum">
              <a:rPr lang="cs-CZ" altLang="cs-CZ"/>
              <a:pPr eaLnBrk="1" hangingPunct="1"/>
              <a:t>9</a:t>
            </a:fld>
            <a:endParaRPr lang="cs-CZ" altLang="cs-CZ"/>
          </a:p>
        </p:txBody>
      </p:sp>
      <p:sp>
        <p:nvSpPr>
          <p:cNvPr id="9" name="Zástupný symbol pro datum 3"/>
          <p:cNvSpPr>
            <a:spLocks noGrp="1"/>
          </p:cNvSpPr>
          <p:nvPr>
            <p:ph type="dt" sz="quarter" idx="10"/>
          </p:nvPr>
        </p:nvSpPr>
        <p:spPr>
          <a:xfrm>
            <a:off x="6659563" y="6308725"/>
            <a:ext cx="1774825" cy="21590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100" dirty="0" smtClean="0"/>
              <a:t>21.4.2022</a:t>
            </a:r>
            <a:endParaRPr lang="cs-CZ" altLang="cs-CZ" dirty="0"/>
          </a:p>
        </p:txBody>
      </p:sp>
      <p:sp>
        <p:nvSpPr>
          <p:cNvPr id="12" name="Obdélník 3"/>
          <p:cNvSpPr>
            <a:spLocks noChangeArrowheads="1"/>
          </p:cNvSpPr>
          <p:nvPr/>
        </p:nvSpPr>
        <p:spPr bwMode="auto">
          <a:xfrm>
            <a:off x="467544" y="788799"/>
            <a:ext cx="8244916" cy="2939266"/>
          </a:xfrm>
          <a:prstGeom prst="rect">
            <a:avLst/>
          </a:prstGeom>
          <a:solidFill>
            <a:schemeClr val="tx1">
              <a:alpha val="7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lvl="0" indent="-457200" algn="just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cs-CZ" sz="2400" b="1" dirty="0" smtClean="0">
                <a:solidFill>
                  <a:schemeClr val="bg1"/>
                </a:solidFill>
                <a:latin typeface="Calibri" pitchFamily="34" charset="0"/>
              </a:rPr>
              <a:t>NEPŘIMĚŘENÁ RYCHLOST				                  </a:t>
            </a:r>
            <a:r>
              <a:rPr lang="cs-CZ" sz="1600" b="1" dirty="0" smtClean="0">
                <a:solidFill>
                  <a:schemeClr val="bg1"/>
                </a:solidFill>
                <a:latin typeface="Calibri" pitchFamily="34" charset="0"/>
              </a:rPr>
              <a:t>(represe a prevence v obci i mimo obec, využívání techniky)</a:t>
            </a:r>
          </a:p>
          <a:p>
            <a:pPr>
              <a:spcAft>
                <a:spcPts val="0"/>
              </a:spcAft>
            </a:pPr>
            <a:r>
              <a:rPr lang="cs-CZ" sz="2400" b="1" dirty="0" smtClean="0">
                <a:solidFill>
                  <a:schemeClr val="bg1"/>
                </a:solidFill>
                <a:latin typeface="Calibri" pitchFamily="34" charset="0"/>
              </a:rPr>
              <a:t>2.   VIDITELNÝ DOHLED</a:t>
            </a:r>
          </a:p>
          <a:p>
            <a:pPr>
              <a:spcAft>
                <a:spcPts val="1200"/>
              </a:spcAft>
            </a:pPr>
            <a:r>
              <a:rPr lang="cs-CZ" sz="1600" b="1" dirty="0" smtClean="0">
                <a:solidFill>
                  <a:schemeClr val="bg1"/>
                </a:solidFill>
                <a:latin typeface="Calibri" pitchFamily="34" charset="0"/>
              </a:rPr>
              <a:t>          (na silnicích a dálnicích s vyšší intenzitou)</a:t>
            </a:r>
            <a:endParaRPr lang="cs-CZ" sz="24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457200" indent="-457200">
              <a:spcAft>
                <a:spcPts val="1200"/>
              </a:spcAft>
              <a:buAutoNum type="arabicPeriod" startAt="3"/>
            </a:pPr>
            <a:r>
              <a:rPr lang="cs-CZ" sz="2400" b="1" dirty="0" smtClean="0">
                <a:solidFill>
                  <a:schemeClr val="bg1"/>
                </a:solidFill>
                <a:latin typeface="Calibri" pitchFamily="34" charset="0"/>
              </a:rPr>
              <a:t>VĚNOVÁNÍ SE ŘÍZENÍ					   </a:t>
            </a:r>
            <a:r>
              <a:rPr lang="cs-CZ" sz="1600" b="1" dirty="0" smtClean="0">
                <a:solidFill>
                  <a:schemeClr val="bg1"/>
                </a:solidFill>
                <a:latin typeface="Calibri" pitchFamily="34" charset="0"/>
              </a:rPr>
              <a:t>(represe a prevence směřující ke snížení počtu dopravních nehod)</a:t>
            </a:r>
          </a:p>
          <a:p>
            <a:pPr marL="457200" indent="-457200">
              <a:spcAft>
                <a:spcPts val="1800"/>
              </a:spcAft>
              <a:buAutoNum type="arabicPeriod" startAt="3"/>
            </a:pPr>
            <a:r>
              <a:rPr lang="cs-CZ" sz="2400" b="1" dirty="0" smtClean="0">
                <a:solidFill>
                  <a:schemeClr val="bg1"/>
                </a:solidFill>
                <a:latin typeface="Calibri" pitchFamily="34" charset="0"/>
              </a:rPr>
              <a:t>ZRANITELNÍ ÚČASTNÍCI SILNIČNÍHO PROVOZU 		   </a:t>
            </a:r>
            <a:r>
              <a:rPr lang="cs-CZ" sz="1600" b="1" dirty="0" smtClean="0">
                <a:solidFill>
                  <a:schemeClr val="bg1"/>
                </a:solidFill>
                <a:latin typeface="Calibri" pitchFamily="34" charset="0"/>
              </a:rPr>
              <a:t>(chodci, cyklisté, motocyklisté)</a:t>
            </a:r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8614"/>
            <a:ext cx="8229600" cy="634082"/>
          </a:xfrm>
        </p:spPr>
        <p:txBody>
          <a:bodyPr/>
          <a:lstStyle/>
          <a:p>
            <a:pPr algn="ctr" eaLnBrk="1" hangingPunct="1"/>
            <a:r>
              <a:rPr lang="cs-CZ" sz="2400" b="1" dirty="0" smtClean="0">
                <a:solidFill>
                  <a:srgbClr val="002060"/>
                </a:solidFill>
                <a:latin typeface="Calibri" pitchFamily="34" charset="0"/>
              </a:rPr>
              <a:t>PRIORITY </a:t>
            </a:r>
            <a:r>
              <a:rPr lang="cs-CZ" sz="2400" b="1" dirty="0">
                <a:solidFill>
                  <a:srgbClr val="002060"/>
                </a:solidFill>
                <a:latin typeface="Calibri" pitchFamily="34" charset="0"/>
              </a:rPr>
              <a:t>DOPRAVNÍ POLICIE </a:t>
            </a:r>
            <a:r>
              <a:rPr lang="cs-CZ" sz="2400" b="1" dirty="0" smtClean="0">
                <a:solidFill>
                  <a:srgbClr val="002060"/>
                </a:solidFill>
                <a:latin typeface="Calibri" pitchFamily="34" charset="0"/>
              </a:rPr>
              <a:t>NA ROK 2022</a:t>
            </a:r>
            <a:endParaRPr lang="cs-CZ" altLang="cs-CZ" sz="2000" dirty="0" smtClean="0">
              <a:solidFill>
                <a:srgbClr val="002060"/>
              </a:solidFill>
            </a:endParaRPr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63712" y="6237288"/>
            <a:ext cx="5544592" cy="258763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100" dirty="0" smtClean="0"/>
              <a:t>		Nehodovost na území Moravskoslezského kraje za 2021</a:t>
            </a:r>
            <a:endParaRPr lang="cs-CZ" altLang="cs-CZ" sz="1600" dirty="0"/>
          </a:p>
        </p:txBody>
      </p:sp>
      <p:sp>
        <p:nvSpPr>
          <p:cNvPr id="7" name="Obdélník 3"/>
          <p:cNvSpPr>
            <a:spLocks noChangeArrowheads="1"/>
          </p:cNvSpPr>
          <p:nvPr/>
        </p:nvSpPr>
        <p:spPr bwMode="auto">
          <a:xfrm>
            <a:off x="467544" y="4005064"/>
            <a:ext cx="8244916" cy="707886"/>
          </a:xfrm>
          <a:prstGeom prst="rect">
            <a:avLst/>
          </a:prstGeom>
          <a:solidFill>
            <a:schemeClr val="tx1">
              <a:alpha val="7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cs-CZ" sz="2000" b="1" dirty="0" smtClean="0">
                <a:solidFill>
                  <a:schemeClr val="bg1"/>
                </a:solidFill>
                <a:latin typeface="Calibri" pitchFamily="34" charset="0"/>
              </a:rPr>
              <a:t>PRIORITA POLICIE MORAVSKOSLEZSKÉHO KRAJE:</a:t>
            </a:r>
            <a:endParaRPr lang="cs-CZ" sz="20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marL="514350" lvl="0" indent="-514350">
              <a:buAutoNum type="arabicPeriod"/>
            </a:pPr>
            <a:r>
              <a:rPr lang="cs-CZ" sz="2000" b="1" dirty="0" smtClean="0">
                <a:solidFill>
                  <a:schemeClr val="bg1"/>
                </a:solidFill>
                <a:latin typeface="Calibri" pitchFamily="34" charset="0"/>
              </a:rPr>
              <a:t>NEVĚNOVÁNÍ SE ŘÍZENÍ</a:t>
            </a:r>
          </a:p>
        </p:txBody>
      </p:sp>
    </p:spTree>
    <p:extLst>
      <p:ext uri="{BB962C8B-B14F-4D97-AF65-F5344CB8AC3E}">
        <p14:creationId xmlns:p14="http://schemas.microsoft.com/office/powerpoint/2010/main" val="3686942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B7B6B7"/>
      </a:lt2>
      <a:accent1>
        <a:srgbClr val="3B7EA9"/>
      </a:accent1>
      <a:accent2>
        <a:srgbClr val="3F94D3"/>
      </a:accent2>
      <a:accent3>
        <a:srgbClr val="FFFFFF"/>
      </a:accent3>
      <a:accent4>
        <a:srgbClr val="000000"/>
      </a:accent4>
      <a:accent5>
        <a:srgbClr val="AFC0D1"/>
      </a:accent5>
      <a:accent6>
        <a:srgbClr val="3886BF"/>
      </a:accent6>
      <a:hlink>
        <a:srgbClr val="A8C8EB"/>
      </a:hlink>
      <a:folHlink>
        <a:srgbClr val="368E2B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B7B6B7"/>
        </a:lt2>
        <a:accent1>
          <a:srgbClr val="3B7EA9"/>
        </a:accent1>
        <a:accent2>
          <a:srgbClr val="3F94D3"/>
        </a:accent2>
        <a:accent3>
          <a:srgbClr val="FFFFFF"/>
        </a:accent3>
        <a:accent4>
          <a:srgbClr val="000000"/>
        </a:accent4>
        <a:accent5>
          <a:srgbClr val="AFC0D1"/>
        </a:accent5>
        <a:accent6>
          <a:srgbClr val="3886BF"/>
        </a:accent6>
        <a:hlink>
          <a:srgbClr val="A8C8EB"/>
        </a:hlink>
        <a:folHlink>
          <a:srgbClr val="368E2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17710</TotalTime>
  <Words>623</Words>
  <Application>Microsoft Office PowerPoint</Application>
  <PresentationFormat>Předvádění na obrazovce (4:3)</PresentationFormat>
  <Paragraphs>206</Paragraphs>
  <Slides>10</Slides>
  <Notes>9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3" baseType="lpstr">
      <vt:lpstr>Arial</vt:lpstr>
      <vt:lpstr>Calibri</vt:lpstr>
      <vt:lpstr>Výchozí návrh</vt:lpstr>
      <vt:lpstr>DOPRAVNÍ NEHODOVOST NA ÚZEMÍ MORAVSKOSLEZSKÉHO KRAJE ROK 2021</vt:lpstr>
      <vt:lpstr>CELKOVÉ NÁSLEDKY DOPRAVNÍCH NEHOD (ROK 2021 S POROVNÁNÍM)</vt:lpstr>
      <vt:lpstr>HLAVNÍ PŘÍČINY DOPRAVNÍCH NEHOD – jen motorová vozidla (ROK 2021 S POROVNÁNÍM)</vt:lpstr>
      <vt:lpstr>USMRCENÉ OSOBY PŘI DOPRAVNÍCH NEHODÁCH (PRŮBĚH OD ROKU 2003)</vt:lpstr>
      <vt:lpstr>CEKEM USMRCENÝCH OSOB PŘI DN PO OKRESECH (ROK 2021 S POROVNÁNÍM)</vt:lpstr>
      <vt:lpstr>Prezentace aplikace PowerPoint</vt:lpstr>
      <vt:lpstr>Prezentace aplikace PowerPoint</vt:lpstr>
      <vt:lpstr>Prezentace aplikace PowerPoint</vt:lpstr>
      <vt:lpstr>PRIORITY DOPRAVNÍ POLICIE NA ROK 2022</vt:lpstr>
      <vt:lpstr>Prezentace aplikace PowerPoint</vt:lpstr>
    </vt:vector>
  </TitlesOfParts>
  <Company>GOPAS, a.s.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user</dc:creator>
  <cp:lastModifiedBy>KOVAŘČÍK Vladimír</cp:lastModifiedBy>
  <cp:revision>1869</cp:revision>
  <cp:lastPrinted>2022-01-18T12:22:20Z</cp:lastPrinted>
  <dcterms:created xsi:type="dcterms:W3CDTF">2008-10-28T13:44:22Z</dcterms:created>
  <dcterms:modified xsi:type="dcterms:W3CDTF">2022-04-14T05:43:51Z</dcterms:modified>
</cp:coreProperties>
</file>