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9"/>
  </p:notesMasterIdLst>
  <p:sldIdLst>
    <p:sldId id="333" r:id="rId2"/>
    <p:sldId id="334" r:id="rId3"/>
    <p:sldId id="335" r:id="rId4"/>
    <p:sldId id="270" r:id="rId5"/>
    <p:sldId id="336" r:id="rId6"/>
    <p:sldId id="323" r:id="rId7"/>
    <p:sldId id="272" r:id="rId8"/>
    <p:sldId id="315" r:id="rId9"/>
    <p:sldId id="316" r:id="rId10"/>
    <p:sldId id="317" r:id="rId11"/>
    <p:sldId id="327" r:id="rId12"/>
    <p:sldId id="326" r:id="rId13"/>
    <p:sldId id="278" r:id="rId14"/>
    <p:sldId id="283" r:id="rId15"/>
    <p:sldId id="284" r:id="rId16"/>
    <p:sldId id="286" r:id="rId17"/>
    <p:sldId id="298" r:id="rId18"/>
    <p:sldId id="299" r:id="rId19"/>
    <p:sldId id="302" r:id="rId20"/>
    <p:sldId id="308" r:id="rId21"/>
    <p:sldId id="314" r:id="rId22"/>
    <p:sldId id="319" r:id="rId23"/>
    <p:sldId id="312" r:id="rId24"/>
    <p:sldId id="338" r:id="rId25"/>
    <p:sldId id="337" r:id="rId26"/>
    <p:sldId id="297" r:id="rId27"/>
    <p:sldId id="339" r:id="rId2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8878"/>
    <a:srgbClr val="4678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23" autoAdjust="0"/>
    <p:restoredTop sz="87079" autoAdjust="0"/>
  </p:normalViewPr>
  <p:slideViewPr>
    <p:cSldViewPr showGuides="1">
      <p:cViewPr varScale="1">
        <p:scale>
          <a:sx n="75" d="100"/>
          <a:sy n="75" d="100"/>
        </p:scale>
        <p:origin x="1344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B0EEC-CD92-C547-AD96-3FD37ED5BF5C}" type="datetimeFigureOut">
              <a:rPr lang="cs-CZ" smtClean="0"/>
              <a:t>21.09.2021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74DBB-8C01-074A-8D5A-16CE907C5D29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6917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9765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883896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364050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83924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877833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521725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141755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204911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825829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61184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55933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01826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>
                <a:solidFill>
                  <a:prstClr val="black"/>
                </a:solidFill>
              </a:rPr>
              <a:pPr/>
              <a:t>21</a:t>
            </a:fld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2293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>
                <a:solidFill>
                  <a:prstClr val="black"/>
                </a:solidFill>
              </a:rPr>
              <a:pPr/>
              <a:t>22</a:t>
            </a:fld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3884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>
                <a:solidFill>
                  <a:prstClr val="black"/>
                </a:solidFill>
              </a:rPr>
              <a:pPr/>
              <a:t>23</a:t>
            </a:fld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9213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45482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82850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26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634525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27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8584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37765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3205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9380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95916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0915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5328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44980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6032C8-A0CE-304C-825C-D30B1870A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E0C2840-C4E1-8248-8BCE-C21D62C73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E2B3514-52D7-784B-87C8-6B725331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21.09.2021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783EEB3-7A87-994B-B6AB-FBB34482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006D71A-0E25-E145-8557-4EF4E0065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0746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7BC3FF-6BB5-E742-AEF0-8F46CEC8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8CB913F-C94B-9147-B596-A71FDEE6E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71C9189-0536-1141-A40D-1737DAD76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21.09.2021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463A55E-6748-F845-947C-E1F04FA2B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FFA815E-B713-7D4C-9C2F-993BC8841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83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359B88D-9791-6244-A513-EEB7277CAB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29B5A76-26FE-C641-9EAF-48104A59F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491F11F-2CD9-7048-BA7C-1603AB571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21.09.2021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D444EF4-EFDC-AE41-9FF6-DEF7B9124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E329417-8AC2-F74A-961F-B92A6D32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739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1E4FA8-F4D7-CA4A-8E6E-5E5EEBA42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95F022-DDD0-1648-852E-1456B3540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42EB7AF-10C9-B349-8893-1E5F90B08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21.09.2021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21975FB-0E3A-4E44-8AEB-1A31BE064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A924EB-1E3D-9047-9A74-C303332FC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4215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586A5E-ADAA-2345-AF50-094EC2674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A3C0319-BA79-3045-80C9-CFB245B9B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EEBCFA8-AC22-8142-AB03-3C0F1F223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21.09.2021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DA9AFDE-1CE9-2747-BC5F-D351F193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C821A92-43A5-234D-A41D-12196B18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2372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6137FB-56F4-8A41-8396-AAC8094C4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12D9FC-688A-5247-BCB1-227161F30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7E3003C-7675-334F-AB81-378162E46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89F81DA-C8B4-9143-9660-516C97B26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21.09.2021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7B00D07-CFFE-5D4B-A6CF-BFF8C4258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6C31711-0283-E842-9DF6-2C39FAA1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86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2C34E2-A734-9A4C-A439-373C0D44E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4E8EB32-EB02-CC47-93D1-133CA4178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7A52B1C-3EE5-AA4F-A76D-FCCC02E3F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EC670CC-7178-9543-B191-0DC4538D7A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62F9A26-8674-B849-A879-FC986AC39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C45D0D3-BB5F-3D47-8CA1-ECA24EA8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21.09.2021</a:t>
            </a:fld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5AD8319-AF33-FA49-8AF7-6EF5B830E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D28F8E2-BBA2-4644-A45F-2DC8E901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9066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1FE09D-9AFE-5448-9647-79D6FCC7A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48E140B-51B9-9E42-9529-EF5BE8272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21.09.2021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AC1768B-A257-5D41-AA50-0F73107AF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D805A2C-9B18-294D-9AEE-4EB30E11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8544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38B7230-1741-0B4D-9765-DFF577D40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21.09.2021</a:t>
            </a:fld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B93FC39-6507-AB45-9D60-19A83AB2E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B931597-CBB2-CB45-84F1-BBF1A627A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056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96F88D-67BD-7D44-A337-2014420E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412C29-01E0-0840-835A-00EBB7B49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B72821B-A191-9049-BD7C-9F8FFC70F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0215320-2ED0-5C44-99C8-1DCB41CB9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21.09.2021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6090E6B-494F-9C4D-863D-26BAB12E4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0739F2D-944A-FA45-B524-B154AE4CF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777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92298A-89C9-9A44-8CBC-B2EC56BF6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1F034E8-386B-7E4F-B228-4BCD958BE9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900EB64-F626-FA49-A03F-A7874D221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891EBB6-2D75-7844-BEFD-29628576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21.09.2021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0F5E41B-382E-5E4A-A9BB-03F96CB06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5D5439D-B43D-2344-B13F-4C9F62409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412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70522BE-322E-7444-B705-3CF7C683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58B1FCF-1344-8040-90AA-36BFF9487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73AEFBA-C8D6-1E41-AB37-41C463C85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3227F-9F7F-4408-9B68-C2D628E2216F}" type="datetimeFigureOut">
              <a:rPr lang="cs-CZ" smtClean="0"/>
              <a:t>21.09.2021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BE8FDD3-65BF-0E47-9A9E-0BD587DD2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352FAFA-2C73-9245-A091-FDB56F1EE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A7E43-79F7-4E23-9D12-54A68967FDE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58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8.jp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2.jp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5.jp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8.jp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1.jp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4.jp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7.jp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0.jp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3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6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9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62.pn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5.pn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19.jpeg"/><Relationship Id="rId7" Type="http://schemas.openxmlformats.org/officeDocument/2006/relationships/hyperlink" Target="mailto:martin.kostelenec@rseproject.cz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opravnikonference.com/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2" r="11" b="-52"/>
          <a:stretch/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911" y="2845219"/>
            <a:ext cx="537376" cy="47991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88" y="2923358"/>
            <a:ext cx="1374826" cy="40177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556" y="2718536"/>
            <a:ext cx="1153001" cy="814769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8EC8DC97-EE42-4746-8B70-A8FF15209E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75806"/>
            <a:ext cx="3964082" cy="1945301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539552" y="4322317"/>
            <a:ext cx="79928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Zhodnocení vývoje opatření </a:t>
            </a:r>
            <a:br>
              <a:rPr lang="cs-CZ" sz="2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rizikových místech </a:t>
            </a: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DK 2014 – 2020</a:t>
            </a:r>
          </a:p>
          <a:p>
            <a:pPr algn="ctr"/>
            <a:endParaRPr lang="cs-CZ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21. 9. 2021, Zlínský kraj</a:t>
            </a:r>
          </a:p>
          <a:p>
            <a:pPr algn="ctr"/>
            <a:r>
              <a:rPr lang="cs-CZ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RSE Project s.r.o.</a:t>
            </a:r>
          </a:p>
          <a:p>
            <a:pPr algn="ctr"/>
            <a:endParaRPr lang="cs-CZ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27" b="69710"/>
          <a:stretch/>
        </p:blipFill>
        <p:spPr>
          <a:xfrm>
            <a:off x="4060" y="0"/>
            <a:ext cx="5780496" cy="207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2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FDFB6A9A-F37B-4103-B04F-A86CDC24EE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9" t="328" r="9092" b="8151"/>
          <a:stretch/>
        </p:blipFill>
        <p:spPr>
          <a:xfrm>
            <a:off x="0" y="1360551"/>
            <a:ext cx="9144000" cy="549744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6390" y="5445224"/>
            <a:ext cx="8211219" cy="132343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Proběhla rekonstrukce silnice I/57 až po železniční přejezd v Ústí (výměna povrchu i podklad. vrstev) → ve směru od Vsetína vyznačeno VDZ směry na komunikaci bez vyznačení jízdních pruhů 2018 – Byla instalována BPÚ modré barvy na mostní konstrukci.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Zlínský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silnic I/57, II/487 a MK v Ústí u Vsetína</a:t>
            </a:r>
          </a:p>
        </p:txBody>
      </p:sp>
    </p:spTree>
    <p:extLst>
      <p:ext uri="{BB962C8B-B14F-4D97-AF65-F5344CB8AC3E}">
        <p14:creationId xmlns:p14="http://schemas.microsoft.com/office/powerpoint/2010/main" val="359697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>
            <a:extLst>
              <a:ext uri="{FF2B5EF4-FFF2-40B4-BE49-F238E27FC236}">
                <a16:creationId xmlns:a16="http://schemas.microsoft.com/office/drawing/2014/main" id="{A8370B4D-C6EA-47A3-AFC9-F880428794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24"/>
          <a:stretch/>
        </p:blipFill>
        <p:spPr>
          <a:xfrm>
            <a:off x="-2" y="1416379"/>
            <a:ext cx="9144000" cy="547151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6390" y="6033482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Bylo provedeno kácení zeleně a doplnění SDZ Z3, došlo k doplnění směrových sloupků. 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Zlínský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na II/150 u Poličné</a:t>
            </a:r>
          </a:p>
        </p:txBody>
      </p:sp>
    </p:spTree>
    <p:extLst>
      <p:ext uri="{BB962C8B-B14F-4D97-AF65-F5344CB8AC3E}">
        <p14:creationId xmlns:p14="http://schemas.microsoft.com/office/powerpoint/2010/main" val="371058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>
            <a:extLst>
              <a:ext uri="{FF2B5EF4-FFF2-40B4-BE49-F238E27FC236}">
                <a16:creationId xmlns:a16="http://schemas.microsoft.com/office/drawing/2014/main" id="{580ECF52-CC43-4F57-B11C-CE605B3121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73"/>
          <a:stretch/>
        </p:blipFill>
        <p:spPr>
          <a:xfrm>
            <a:off x="-567" y="1347376"/>
            <a:ext cx="9130703" cy="552336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6390" y="5733256"/>
            <a:ext cx="8211219" cy="1015663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roce 2020 proběhla instalace SDZ upozorňující na nebezpečný úsek, došlo k doplnění směrových sloupků a byla provedena prořezávka zeleně. 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Zlínský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Směrový oblouk na III/36740 u Kvasic</a:t>
            </a:r>
          </a:p>
        </p:txBody>
      </p:sp>
    </p:spTree>
    <p:extLst>
      <p:ext uri="{BB962C8B-B14F-4D97-AF65-F5344CB8AC3E}">
        <p14:creationId xmlns:p14="http://schemas.microsoft.com/office/powerpoint/2010/main" val="199897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" r="7556" b="3681"/>
          <a:stretch/>
        </p:blipFill>
        <p:spPr bwMode="auto">
          <a:xfrm>
            <a:off x="-1" y="1343164"/>
            <a:ext cx="9144000" cy="5514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Zlínský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25"/>
          <a:stretch/>
        </p:blipFill>
        <p:spPr>
          <a:xfrm>
            <a:off x="1176" y="1354324"/>
            <a:ext cx="9141387" cy="5503675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86"/>
          <a:stretch/>
        </p:blipFill>
        <p:spPr>
          <a:xfrm>
            <a:off x="-1697" y="1386487"/>
            <a:ext cx="9144260" cy="5494372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Přechod pro chodce na silnici I/55 ve Starém Městě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- dlouhý přechod pro chodce na frekventované silnici, autobusové zastávky omezující rozhled, blízkost  budov občanské vybavenosti.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5965" y="4925486"/>
            <a:ext cx="8558503" cy="181588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– zpracována studie, byla vybrána varianta světelné signalizace přechodu. V současné době se zpracovává projektová dokumentace k realizaci stavby.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– Proběhne dokončení PD světelného signalizačního zařízení  přechodu, realizace v roce 2019.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Stav nezměněn.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ŘSD zadalo zpracování studie na řešení celého průtahu silnice I/55 na kterém spolupracuje s městem, studie je před dokončením.</a:t>
            </a:r>
          </a:p>
        </p:txBody>
      </p:sp>
    </p:spTree>
    <p:extLst>
      <p:ext uri="{BB962C8B-B14F-4D97-AF65-F5344CB8AC3E}">
        <p14:creationId xmlns:p14="http://schemas.microsoft.com/office/powerpoint/2010/main" val="424715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3" r="7553" b="3898"/>
          <a:stretch/>
        </p:blipFill>
        <p:spPr bwMode="auto">
          <a:xfrm>
            <a:off x="0" y="1352572"/>
            <a:ext cx="9143998" cy="5505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Zlínský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23"/>
          <a:stretch/>
        </p:blipFill>
        <p:spPr>
          <a:xfrm>
            <a:off x="-2002" y="1340768"/>
            <a:ext cx="9143998" cy="5517232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51"/>
          <a:stretch/>
        </p:blipFill>
        <p:spPr>
          <a:xfrm>
            <a:off x="-4004" y="1352571"/>
            <a:ext cx="9143998" cy="5517231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silnic I/35, III/01875 a místní komunikace u Zašové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- překračování max. dovolené rychlosti, blízkost žel. přejezdu, parametry napojení silnice III/01875 (úhel, sklon), autobusové zálivy v rozhledech.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64756" y="3731185"/>
            <a:ext cx="8558503" cy="304698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Proběhla instalace DZ – zákaz předjíždění, max. dovolená rychlost 70km/hod.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2016, 2017 – zpracovává se PD DUR křižovatky v Zašové (SŽDC, územní rozhodnutí do konce r. 2017) →  po stavbě se uvažuje o zrušení této křižovatky (PD DSP bude řešit ŘSD, realizace stavby asi 2020).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– zpracovává se BI → rizika plynoucí z BI se budou řešit v r. 2018.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– BI již zpracována → navrženo snížení rychlosti na 70 km/h , úprava VDZ , realizace 2018 až 2019.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Bylo provedeno snížení rychlosti, úprava VDZ s možností levého odbočení nebyla realizována z důvodu šířkového uspořádání.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– V rámci generelu dopravy bylo provedeno jednání a tato křižovatka byla navržena k rekonstrukci.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Zatím není žádná změna.</a:t>
            </a:r>
          </a:p>
        </p:txBody>
      </p:sp>
    </p:spTree>
    <p:extLst>
      <p:ext uri="{BB962C8B-B14F-4D97-AF65-F5344CB8AC3E}">
        <p14:creationId xmlns:p14="http://schemas.microsoft.com/office/powerpoint/2010/main" val="50579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81" b="3982"/>
          <a:stretch/>
        </p:blipFill>
        <p:spPr bwMode="auto">
          <a:xfrm>
            <a:off x="0" y="1356767"/>
            <a:ext cx="9144000" cy="550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Zlínský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17"/>
          <a:stretch/>
        </p:blipFill>
        <p:spPr>
          <a:xfrm>
            <a:off x="-2" y="1383444"/>
            <a:ext cx="9144002" cy="5471514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17"/>
          <a:stretch/>
        </p:blipFill>
        <p:spPr>
          <a:xfrm>
            <a:off x="2" y="1367432"/>
            <a:ext cx="9143998" cy="5501233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Přechod pro chodce na silnici I/55 v Uherském Hradišti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 dlouhý přechod pro chodce neodpovídající normám, silnice I/55 s vysokou intenzitou dopravy.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92747" y="3746286"/>
            <a:ext cx="8558503" cy="304698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– zpracována studie → preferovaná varianta – rozšíření komunikace v místě přechodu, zachování 4 jízdních pruhů, vložení středového ostrůvku, ve směru Uh. Hradiště – Kunovice by byl přidán pátý jízdní pruh pro levé odbočení do ul. Rostislavova, posunutí zastávky MHD blíže do centra (na úroveň parku Smetanovy sady).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– ŘSD ke studii dalo kladné vyjádření, příprava PD DUR + DSP v roce 2018 (řeší město UH).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– Probíhá zpracování PD DUR a DSP termín dokončení ???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Probíhá zpracování DSP. Podána žádost o povolení stavby.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– V letošním roce začne probíhat rekonstrukce BUS zastávek včetně výměny povrchu.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2021 - ???</a:t>
            </a:r>
          </a:p>
        </p:txBody>
      </p:sp>
    </p:spTree>
    <p:extLst>
      <p:ext uri="{BB962C8B-B14F-4D97-AF65-F5344CB8AC3E}">
        <p14:creationId xmlns:p14="http://schemas.microsoft.com/office/powerpoint/2010/main" val="338376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33" b="4106"/>
          <a:stretch/>
        </p:blipFill>
        <p:spPr bwMode="auto">
          <a:xfrm>
            <a:off x="0" y="1366835"/>
            <a:ext cx="9143998" cy="549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Zlínský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31"/>
          <a:stretch/>
        </p:blipFill>
        <p:spPr>
          <a:xfrm>
            <a:off x="0" y="1424250"/>
            <a:ext cx="9144000" cy="5491165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77"/>
          <a:stretch/>
        </p:blipFill>
        <p:spPr>
          <a:xfrm>
            <a:off x="-3" y="1423376"/>
            <a:ext cx="9143998" cy="5510815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silnic I/49 a II/491 u Lípy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- max. dovolená rychlost na hl. kom., nepřizpůsobené odbočení na účelovou komunikaci.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92744" y="4332162"/>
            <a:ext cx="8558503" cy="255454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2017 - ŘSD zpracovává PD DUR na okružní křižovatku (v předstihu před stavbou dálnice D49), varianta SSZ byla zamítnuta, možná realizace druhá polovina 2019.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– Příprava PD DUR na okružní křižovatku, realizace v roce 2020.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Probíhá schvalování PD DUR.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– Dokončuje se chválení PD DUR v příštím roce příprava PD DSP. Realizace možná 2022.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2021 - Dne 26.11.2020 nabylo právní moci Územní rozhodnutí pro přestavbu stávající křižovatky na turbo okružní křižovatku o průměru 62 m. V současné době je zpracován koncept DSP a probíhá jeho projednávání. Předpokládaná realizace v letech 2022 – 2023, dle průběhu soutěže na zhotovitele.</a:t>
            </a:r>
          </a:p>
        </p:txBody>
      </p:sp>
    </p:spTree>
    <p:extLst>
      <p:ext uri="{BB962C8B-B14F-4D97-AF65-F5344CB8AC3E}">
        <p14:creationId xmlns:p14="http://schemas.microsoft.com/office/powerpoint/2010/main" val="144477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48" b="3355"/>
          <a:stretch/>
        </p:blipFill>
        <p:spPr bwMode="auto">
          <a:xfrm>
            <a:off x="0" y="1323261"/>
            <a:ext cx="9143998" cy="5534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27384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Zlínský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46"/>
          <a:stretch/>
        </p:blipFill>
        <p:spPr>
          <a:xfrm>
            <a:off x="-3660" y="1340485"/>
            <a:ext cx="9147659" cy="5517516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14"/>
          <a:stretch/>
        </p:blipFill>
        <p:spPr>
          <a:xfrm>
            <a:off x="-3662" y="1340484"/>
            <a:ext cx="9147658" cy="5517516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0069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Železniční přejezd P7207 na silnici III/4349 v Chropyni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830997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- zabezpečení přejezdu vzhledem k významu tratě. Je zde omezený rozhled na trať vpravo ve směru od Chropyně – je zde drážní domek, vlevo v témže směru je vzrostlý porost. 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90915" y="3688262"/>
            <a:ext cx="8558503" cy="304698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2016 - železniční trať je zařazena do modernizace až na rychlost 200 km/hod (SŽDC), zpracována studie proveditelnosti → výstavba se předpokládá po roce 2020 (předpoklad plného zabezp. přej. závorami).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10/2016 - správce kom. zvažoval, že VDZ a SDZ na komunikaci bude řešit (opt. psych. brzda, SDZ vlevo).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2017 - správce kom. VDZ a SDZ z důvodu finančních prostř.  zatím neřeší.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– KÚ ZLK navrhne možné řešení umístění VDZ a SDZ . Realizace v roce 2019.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Proběhlo jednání o možném řešení MÚK a tímto zrušení žel. přejezdu.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– Připravuje se obchvat Chropyně a součástí bude i vybudování železničního podjezdu.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2021 - 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4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95" b="3809"/>
          <a:stretch/>
        </p:blipFill>
        <p:spPr bwMode="auto">
          <a:xfrm>
            <a:off x="0" y="1349528"/>
            <a:ext cx="9143997" cy="550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Zlínský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30"/>
          <a:stretch/>
        </p:blipFill>
        <p:spPr>
          <a:xfrm>
            <a:off x="-133" y="1339347"/>
            <a:ext cx="9143997" cy="5518653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05"/>
          <a:stretch/>
        </p:blipFill>
        <p:spPr>
          <a:xfrm>
            <a:off x="-135" y="1358853"/>
            <a:ext cx="9144000" cy="5499147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III/49026 mezi Ludkovicemi a Březůvkami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- kombinace směrových a výškových oblouků, blízkost stromů u komunikace a souběh vodního toku v údolí.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92613" y="3707344"/>
            <a:ext cx="8558503" cy="304698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2016, 2017 - správce komunikace nechal zpracovat BI, ze které vyplynuly rizika k řešení.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– zpracovává se studie → řeší rizika plynoucí z BI (mj. řešení 3 křižovatek v úseku) bude se řešit zpracování PD (řešení šířk. usp. kom, posun středové čáry, snížení     rychlosti, úprava DZ, instalace svodidel, řešení pev. přek. atd.)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– Správce komunikace čeká na schválení dotace na instalaci svodidel v úseku Kudlov – Březůvky realizace možná 2019 , od Březůvek směrem na Ludkovice se připravuje BI z které vyplynou závady k odstranění.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Dotace na instalaci svodidel nebyla schválena, od Březůvek byla dokončena BI z které vyšly závady na kterých se pracuje.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– KÚ zadává projektovou dokumentaci na odstranění rizik, které vzešly z BI.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2021 - ???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5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" r="9766" b="19762"/>
          <a:stretch/>
        </p:blipFill>
        <p:spPr bwMode="auto">
          <a:xfrm>
            <a:off x="0" y="1346935"/>
            <a:ext cx="9143998" cy="551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Zlínský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79"/>
          <a:stretch/>
        </p:blipFill>
        <p:spPr>
          <a:xfrm>
            <a:off x="-2" y="1352571"/>
            <a:ext cx="9144000" cy="5505429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53"/>
          <a:stretch/>
        </p:blipFill>
        <p:spPr>
          <a:xfrm>
            <a:off x="-4" y="1363627"/>
            <a:ext cx="9155824" cy="5494373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Křižovatky na silnici I/50 u Veletin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- překračování rychlosti, význam hl. komunikace, pohyb pěších a cyklistů.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92746" y="4461157"/>
            <a:ext cx="8558503" cy="230832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– Návrh na DK : Optické zúžení prostoru, převedení cyklo a pěší dopravy, úsekové měření.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– ŘSD zadalo v úseku zpracování  BI, závady které vyplynou realizace 2019.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Byla zpracována BI která upozorňuje na délkově předimenzované odbočovací pruhy a logické závady na dopravním značení. Připravují se výběrová řízení k odstranění závad.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2020 - Připravují se výběrová řízení k odstranění závad, již byl podán návrh na nové stanovení DZ. Realizace možní na jaře roku 2021.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2021 - Uspořádáno SDZ dle zpracované BI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3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AC531B1D-6231-4A9F-8CB6-61AE4DA39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831" y="4054530"/>
            <a:ext cx="4221724" cy="2326812"/>
          </a:xfrm>
          <a:prstGeom prst="rect">
            <a:avLst/>
          </a:prstGeom>
        </p:spPr>
      </p:pic>
      <p:pic>
        <p:nvPicPr>
          <p:cNvPr id="15" name="Obrázek 1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488" y="4271953"/>
            <a:ext cx="4285029" cy="2555230"/>
          </a:xfrm>
          <a:prstGeom prst="rect">
            <a:avLst/>
          </a:prstGeom>
          <a:noFill/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98332"/>
            <a:ext cx="6082464" cy="1152128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216024" y="1790474"/>
            <a:ext cx="5868144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Celkem představeno na DK 2014 - 2020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300 rizikových míst.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Stav září 2021: </a:t>
            </a:r>
          </a:p>
          <a:p>
            <a:pPr>
              <a:spcBef>
                <a:spcPts val="600"/>
              </a:spcBef>
            </a:pPr>
            <a:r>
              <a:rPr lang="cs-CZ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Opatření realizováno na 132 místech.</a:t>
            </a:r>
          </a:p>
          <a:p>
            <a:pPr>
              <a:spcBef>
                <a:spcPts val="600"/>
              </a:spcBef>
            </a:pPr>
            <a:r>
              <a:rPr lang="cs-CZ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Opatření se připravuje na 140 místech.</a:t>
            </a:r>
          </a:p>
          <a:p>
            <a:pPr>
              <a:spcBef>
                <a:spcPts val="600"/>
              </a:spcBef>
            </a:pPr>
            <a:r>
              <a:rPr lang="cs-CZ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Neřeší se zatím 28 míst.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4686197" y="1540823"/>
            <a:ext cx="441561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Na místech došlo v minulosti k </a:t>
            </a:r>
            <a:r>
              <a:rPr lang="cs-CZ" sz="2000" b="1" dirty="0">
                <a:solidFill>
                  <a:srgbClr val="FF0000"/>
                </a:solidFill>
              </a:rPr>
              <a:t>6200 </a:t>
            </a:r>
            <a:r>
              <a:rPr lang="cs-CZ" sz="2000" dirty="0"/>
              <a:t>dopravním nehodám.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Dle údajů CDV v. v. i. činí socioekonomická ztráta z nehodovosti na místech částku</a:t>
            </a:r>
          </a:p>
          <a:p>
            <a:r>
              <a:rPr lang="cs-CZ" sz="2000" b="1" dirty="0">
                <a:solidFill>
                  <a:srgbClr val="C00000"/>
                </a:solidFill>
              </a:rPr>
              <a:t>	10 mld. Kč.</a:t>
            </a:r>
          </a:p>
          <a:p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3EE48E71-AA99-4115-8537-E986142AEE2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" r="1917" b="531"/>
          <a:stretch/>
        </p:blipFill>
        <p:spPr>
          <a:xfrm>
            <a:off x="0" y="1738369"/>
            <a:ext cx="9144000" cy="513643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5446646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Vývoj míst z DK 2014 – 2020 Česká republika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1581389" y="3979908"/>
            <a:ext cx="6340197" cy="1569660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9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mld. Kč</a:t>
            </a:r>
          </a:p>
        </p:txBody>
      </p:sp>
    </p:spTree>
    <p:extLst>
      <p:ext uri="{BB962C8B-B14F-4D97-AF65-F5344CB8AC3E}">
        <p14:creationId xmlns:p14="http://schemas.microsoft.com/office/powerpoint/2010/main" val="41142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6376" r="9375" b="9627"/>
          <a:stretch/>
        </p:blipFill>
        <p:spPr bwMode="auto">
          <a:xfrm>
            <a:off x="0" y="1354900"/>
            <a:ext cx="9143999" cy="550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Zlínský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65"/>
          <a:stretch/>
        </p:blipFill>
        <p:spPr>
          <a:xfrm>
            <a:off x="-2" y="1382894"/>
            <a:ext cx="9143996" cy="5475106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65"/>
          <a:stretch/>
        </p:blipFill>
        <p:spPr>
          <a:xfrm>
            <a:off x="0" y="1363626"/>
            <a:ext cx="9143994" cy="5503099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sil. III/43215 v Kroměříži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chybějící VDZ, odsazení vedlejších větví, dlouhý přechod pro chodce.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188005" y="4365104"/>
            <a:ext cx="8558503" cy="230832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– Zde se uvažovalo o vykoupení pozemku pro okružní křižovatku, což se nepodařilo a také bourání plotu léčebny je nereálné. Tímto je nejlepší varianta světelně řízené křižovatky, na kterou se zpracovává již projektová dokumentace.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– Město Kroměříž zpracovává PD na umístění SSZ. Realizace ???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Město Kroměříž upustilo od SSZ, navrhuje se varianta zjednosměrnění komunikace kolem květné zahrady a úpravu průjezdu křižovatkou.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– Bylo provedeno zjednosměrnění komunikace kolem květné zahrady, další úpravy zatím neprovedeny.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2021 - ???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7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l="40732" t="3826" r="33314" b="34607"/>
          <a:stretch/>
        </p:blipFill>
        <p:spPr>
          <a:xfrm>
            <a:off x="-2" y="1358737"/>
            <a:ext cx="9144002" cy="551555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Zlínský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prstClr val="white"/>
              </a:solidFill>
            </a:endParaRPr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72"/>
          <a:stretch/>
        </p:blipFill>
        <p:spPr>
          <a:xfrm>
            <a:off x="0" y="1370746"/>
            <a:ext cx="9142207" cy="5487254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07"/>
          <a:stretch/>
        </p:blipFill>
        <p:spPr>
          <a:xfrm>
            <a:off x="-2827" y="1362014"/>
            <a:ext cx="9146827" cy="5512282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I/50 u St. Hrozenkova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Rizikovost – kombinace směrového a výškového vedení trasy.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91334" y="4977392"/>
            <a:ext cx="8558503" cy="181588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Úsek silnice byl zařazen do zpracování BI.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– Byla provedena BI z které vyplynul návrh ke snížení jízdních pruhů, policie však s tímto návrhem nesouhlasí. V roce 2021 v tomto úseku dojde k výměně povrchu.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2021 - Byla zpracována bezpečnostní inspekce, v letošním roce byla provedena oprava úseku, v rámci akce došlo k úpravě křižovatky na Bzovou (I/50 x III/49516) právě na základě doporučení BI. 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37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5EAABB0-AED0-44C5-9B6E-AB6C9DD379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50" r="4859" b="10800"/>
          <a:stretch/>
        </p:blipFill>
        <p:spPr>
          <a:xfrm>
            <a:off x="-1" y="1394937"/>
            <a:ext cx="9143999" cy="546306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Zlínský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prstClr val="white"/>
              </a:solidFill>
            </a:endParaRPr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01"/>
          <a:stretch/>
        </p:blipFill>
        <p:spPr>
          <a:xfrm>
            <a:off x="-3229" y="1345333"/>
            <a:ext cx="9147229" cy="5512667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30"/>
          <a:stretch/>
        </p:blipFill>
        <p:spPr>
          <a:xfrm>
            <a:off x="-3229" y="1345332"/>
            <a:ext cx="9147229" cy="5512668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Přechod pro chodce na II/367 v Kroměříži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Rizikovost – Délka a uspořádání přechodu na vytížené komunikaci.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91133" y="4919368"/>
            <a:ext cx="8558503" cy="181588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Městský úřad Kroměříž – V rámci celého města město Kroměříž zpracovává plán udržitelné mobility, takže veškerá doprava a riziková místa budou zpracovávána v tomto plánu. Koncem tohoto roku nebo začátkem příštího roku budou výstupy a možné návrhy řešení včetně tohoto místa.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– Plán udržitelné mobility je již zpracován, v rámci toho byl přechod pro chodce navržen k přestavbě.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2021 - ???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2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7F817C8-DA0C-4167-9EA4-1B51C87BAD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717" r="2471" b="6685"/>
          <a:stretch/>
        </p:blipFill>
        <p:spPr>
          <a:xfrm>
            <a:off x="-2" y="1398793"/>
            <a:ext cx="9133950" cy="547151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Zlínský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prstClr val="white"/>
              </a:solidFill>
            </a:endParaRPr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17"/>
          <a:stretch/>
        </p:blipFill>
        <p:spPr>
          <a:xfrm>
            <a:off x="-11816" y="1423376"/>
            <a:ext cx="9155814" cy="5471513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17"/>
          <a:stretch/>
        </p:blipFill>
        <p:spPr>
          <a:xfrm>
            <a:off x="-21853" y="1423375"/>
            <a:ext cx="9165853" cy="5471514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Křižovatky u přejezdu ve Zlíně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Rizikovost – tvorba čekacích front s vlivem na sousední křižovatky a především na volný železniční přejezd.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33977" y="2708920"/>
            <a:ext cx="8558503" cy="403187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– SŽDC připravuje PD na renovaci železniční trati a tento přejezd zde je také řešen. Zatím je řešen pouze stavebně, nicméně zabezpečení tohoto přejezdu, se bude řešit až v druhé fázi projektové dokumentace. Jak bude zabezpečen, rozhodne Drážní úřad. Na Krajském úřadě zazněl návrh, jestli není pravý čas v souvislosti s rekonstrukcí železnice, uvažovat o přemístění žel. přejezdu blíže k Vizovicím, aby byl přímo na vjezdu z ulice Podlesné.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– Návrh umístění VDZ (vodicí čáry průjezdu křižovatkou), před modernizací umístit závory, zjednosměrnit ul. U Náhonu.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Návrhy na DK 2017 : Úprava uspořádání předností, Doplnění VDZ instalace SSZ s detekcí, X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2019 - Město Zlín, aktuálně řešíme doplnění VDZ je to spíše provizorní řešení než proběhne oprava železničního přejezdu, doplnění VDZ proběhne ještě v letošním roce 2019 v podzimních měsících.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2021– Proběhlo doplnění VDZ k ohraničení průjezdu křižovatkou. Další opatření se již provádět nebudou, čeká se na modernizaci železnice a instalaci závor začátek 2023.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0670136-7190-4136-8003-9F943A20DB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3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7C12B59-25A5-4F19-BC21-C659509508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300" t="14918" r="5900" b="4899"/>
          <a:stretch/>
        </p:blipFill>
        <p:spPr>
          <a:xfrm>
            <a:off x="0" y="1398547"/>
            <a:ext cx="9144000" cy="545537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Zlínský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" r="3351"/>
          <a:stretch/>
        </p:blipFill>
        <p:spPr>
          <a:xfrm>
            <a:off x="-4" y="1371725"/>
            <a:ext cx="9144002" cy="5506538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" r="3388"/>
          <a:stretch/>
        </p:blipFill>
        <p:spPr>
          <a:xfrm>
            <a:off x="-6" y="1408244"/>
            <a:ext cx="9144002" cy="5510969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Přechod pro chodce na I/57 ve Val. Meziříčí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Přechod přes dva souběžné jízdní pruhy, intenzity vozidel na všech větvích křižovatky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92743" y="5658032"/>
            <a:ext cx="8558503" cy="107721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2021 - ŘSD ČR, mimo problémový přechod pro chodce, neeviduje zásadní problém. Případná úprava přechodu pro chodce je v kompetenci obce. Ostrůvky z </a:t>
            </a:r>
            <a:r>
              <a:rPr lang="cs-CZ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CITYBLOKů</a:t>
            </a: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jsou v majetku  města VM. V roce 2022 bude provedena obnova protismykové úpravy.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6D0541BD-D848-4F22-ADD6-21B76C3A7D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55" y="110701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3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FC96010-C3B7-45E8-AFE4-9C68D6B73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035" t="20361" r="7570" b="4495"/>
          <a:stretch/>
        </p:blipFill>
        <p:spPr>
          <a:xfrm>
            <a:off x="-2" y="1394390"/>
            <a:ext cx="9144002" cy="5459757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Opatření se nerealizují</a:t>
            </a:r>
          </a:p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Zlínský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" r="3351"/>
          <a:stretch/>
        </p:blipFill>
        <p:spPr>
          <a:xfrm>
            <a:off x="-4" y="1363627"/>
            <a:ext cx="9144002" cy="5506538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" r="3388"/>
          <a:stretch/>
        </p:blipFill>
        <p:spPr>
          <a:xfrm>
            <a:off x="8707" y="1341636"/>
            <a:ext cx="9144002" cy="5510969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II/495 u obce Vlčnov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Směrový oblouk menšího poloměru mezi přímými úseky.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01457" y="6187826"/>
            <a:ext cx="8558503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2021 - ???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437" y="54304"/>
            <a:ext cx="1213209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06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632"/>
            <a:ext cx="4788024" cy="89079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5976664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 k vývoji opatření na místech</a:t>
            </a:r>
          </a:p>
        </p:txBody>
      </p:sp>
      <p:sp>
        <p:nvSpPr>
          <p:cNvPr id="13" name="Zástupný symbol pro obsah 2"/>
          <p:cNvSpPr>
            <a:spLocks noGrp="1"/>
          </p:cNvSpPr>
          <p:nvPr>
            <p:ph idx="1"/>
          </p:nvPr>
        </p:nvSpPr>
        <p:spPr>
          <a:xfrm>
            <a:off x="251520" y="1916832"/>
            <a:ext cx="8298308" cy="4527557"/>
          </a:xfrm>
        </p:spPr>
        <p:txBody>
          <a:bodyPr>
            <a:normAutofit/>
          </a:bodyPr>
          <a:lstStyle/>
          <a:p>
            <a:pPr algn="just"/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Průběžně zveřejňujeme nově zjištěné informace</a:t>
            </a:r>
          </a:p>
          <a:p>
            <a:pPr marL="0" indent="0" algn="just">
              <a:buNone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     k vývoji opatření na místech na </a:t>
            </a: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webových stránkách</a:t>
            </a:r>
          </a:p>
          <a:p>
            <a:pPr marL="0" indent="0" algn="just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Dopravní konference.</a:t>
            </a:r>
          </a:p>
          <a:p>
            <a:pPr marL="0" indent="0" algn="ctr">
              <a:buNone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www.dopravnikonference.com</a:t>
            </a:r>
            <a:endParaRPr lang="cs-CZ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cs-CZ" sz="17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Sdělte nám prosím nové informace k RM:</a:t>
            </a:r>
          </a:p>
          <a:p>
            <a:pPr marL="0" indent="0" algn="ctr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 Martin Kostelenec</a:t>
            </a:r>
          </a:p>
          <a:p>
            <a:pPr marL="0" indent="0" algn="ctr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725 445 689</a:t>
            </a:r>
          </a:p>
          <a:p>
            <a:pPr marL="0" indent="0" algn="ctr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</a:t>
            </a: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martin.kostelenec</a:t>
            </a: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@rseproject.cz</a:t>
            </a:r>
            <a:endParaRPr lang="cs-CZ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cs-CZ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 stránky:</a:t>
            </a:r>
          </a:p>
          <a:p>
            <a:pPr marL="0" indent="0" algn="just">
              <a:buNone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- vyhledat Dopravní konference s BESIPEM.</a:t>
            </a:r>
          </a:p>
          <a:p>
            <a:pPr marL="0" indent="0" algn="ctr">
              <a:buNone/>
            </a:pPr>
            <a:endParaRPr lang="cs-CZ" sz="2800" b="1" dirty="0"/>
          </a:p>
          <a:p>
            <a:pPr algn="just"/>
            <a:endParaRPr lang="cs-CZ" sz="2800" b="1" dirty="0">
              <a:solidFill>
                <a:srgbClr val="00B0F0"/>
              </a:solidFill>
            </a:endParaRPr>
          </a:p>
          <a:p>
            <a:pPr algn="just"/>
            <a:endParaRPr lang="cs-CZ" sz="2800" b="1" dirty="0">
              <a:solidFill>
                <a:srgbClr val="00B0F0"/>
              </a:solidFill>
            </a:endParaRPr>
          </a:p>
        </p:txBody>
      </p:sp>
      <p:pic>
        <p:nvPicPr>
          <p:cNvPr id="15" name="Obrázek 14" descr="Obsah obrázku snímek obrazovky&#10;&#10;Popis vygenerován s velmi vysokou mírou spolehlivosti">
            <a:extLst>
              <a:ext uri="{FF2B5EF4-FFF2-40B4-BE49-F238E27FC236}">
                <a16:creationId xmlns:a16="http://schemas.microsoft.com/office/drawing/2014/main" id="{066B74CE-9ED5-445A-BEBC-72F9A2C7DBA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5613" y="4077072"/>
            <a:ext cx="2234128" cy="267106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2200" y="1806411"/>
            <a:ext cx="2448272" cy="223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25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4DDB6E66-B01F-7941-AF1D-E8E00ADF5C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7"/>
            <a:ext cx="9144000" cy="6864095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08B5A331-135A-704A-8023-D4942898BC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52" y="1126615"/>
            <a:ext cx="8164541" cy="400660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0A2C0746-A86D-DE41-A8A5-AD8BDC5984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706" y="5685191"/>
            <a:ext cx="537376" cy="479914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B80A33C6-E316-A044-9A2E-969EE40E78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983" y="5763330"/>
            <a:ext cx="1374826" cy="401775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81C029F9-5A7A-2C49-95BF-43486F5C76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351" y="5558508"/>
            <a:ext cx="1153001" cy="814769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E9EF6BB-15EC-FA40-87E4-A6FC511765EE}"/>
              </a:ext>
            </a:extLst>
          </p:cNvPr>
          <p:cNvSpPr txBox="1"/>
          <p:nvPr/>
        </p:nvSpPr>
        <p:spPr>
          <a:xfrm>
            <a:off x="1166377" y="4197844"/>
            <a:ext cx="6706290" cy="707886"/>
          </a:xfrm>
          <a:prstGeom prst="rect">
            <a:avLst/>
          </a:prstGeom>
          <a:solidFill>
            <a:srgbClr val="46787B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Děkuji za pozornost</a:t>
            </a:r>
          </a:p>
          <a:p>
            <a:pPr algn="ctr"/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 Martin Kostelenec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842" y="5647140"/>
            <a:ext cx="1301477" cy="51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5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5400600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Riziková místa na typech komunikací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98332"/>
            <a:ext cx="6082464" cy="115212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0C6D377-3574-4B61-B2A8-CF59AA6C41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228" y="2168042"/>
            <a:ext cx="7451543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7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t="26460" r="27552" b="53381"/>
          <a:stretch/>
        </p:blipFill>
        <p:spPr>
          <a:xfrm>
            <a:off x="0" y="116632"/>
            <a:ext cx="4788024" cy="89079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5688632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Časová náročnost realizací opatření</a:t>
            </a:r>
          </a:p>
        </p:txBody>
      </p:sp>
      <p:sp>
        <p:nvSpPr>
          <p:cNvPr id="4" name="Obdélník 3"/>
          <p:cNvSpPr/>
          <p:nvPr/>
        </p:nvSpPr>
        <p:spPr>
          <a:xfrm>
            <a:off x="323528" y="1829001"/>
            <a:ext cx="8461448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l-PL" sz="2400" b="1" dirty="0"/>
              <a:t>  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Většinu úprav míst již správci řeší ze střednědobého a   dlouhodobého hlediska, což je časově náročné (i na několik let).</a:t>
            </a:r>
          </a:p>
          <a:p>
            <a:endParaRPr 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    Souvisí to např.: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Se zpracováním bezpečnostních inspekcí.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Se zpracováním dokumentací pro DÚR, DSP a DPS, (EIA).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S nalezení finančních prostředků na realizaci.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S výběrem dodavatele stavby.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S konečnou přestavbou místa.</a:t>
            </a:r>
          </a:p>
          <a:p>
            <a:pPr marL="0" lvl="2"/>
            <a:endParaRPr lang="pl-PL" sz="2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1146" lvl="2" indent="-391146">
              <a:buFont typeface="Wingdings" panose="05000000000000000000" pitchFamily="2" charset="2"/>
              <a:buChar char="§"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Naším cílem je, aby se v letošním roce podařila realizovat opatření na dalších místech.</a:t>
            </a:r>
          </a:p>
        </p:txBody>
      </p:sp>
    </p:spTree>
    <p:extLst>
      <p:ext uri="{BB962C8B-B14F-4D97-AF65-F5344CB8AC3E}">
        <p14:creationId xmlns:p14="http://schemas.microsoft.com/office/powerpoint/2010/main" val="426852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vod, elektronika&#10;&#10;Popis byl vytvořen automaticky">
            <a:extLst>
              <a:ext uri="{FF2B5EF4-FFF2-40B4-BE49-F238E27FC236}">
                <a16:creationId xmlns:a16="http://schemas.microsoft.com/office/drawing/2014/main" id="{C12E318B-CD7F-3A46-B8B1-7C5807FC14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0" r="8816"/>
          <a:stretch/>
        </p:blipFill>
        <p:spPr>
          <a:xfrm>
            <a:off x="0" y="0"/>
            <a:ext cx="9144000" cy="689275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EE284A2-4839-5442-AFD8-CD992628F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48680"/>
            <a:ext cx="1552571" cy="1523820"/>
          </a:xfrm>
          <a:prstGeom prst="rect">
            <a:avLst/>
          </a:prstGeom>
        </p:spPr>
      </p:pic>
      <p:pic>
        <p:nvPicPr>
          <p:cNvPr id="32" name="Obrázek 31" descr="Obsah obrázku LEGO, hračka&#10;&#10;Popis byl vytvořen automaticky">
            <a:extLst>
              <a:ext uri="{FF2B5EF4-FFF2-40B4-BE49-F238E27FC236}">
                <a16:creationId xmlns:a16="http://schemas.microsoft.com/office/drawing/2014/main" id="{49EFE489-C200-4048-8CEC-6ECB4E63F3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2731541"/>
            <a:ext cx="10153128" cy="351674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E9EF6BB-15EC-FA40-87E4-A6FC511765EE}"/>
              </a:ext>
            </a:extLst>
          </p:cNvPr>
          <p:cNvSpPr txBox="1"/>
          <p:nvPr/>
        </p:nvSpPr>
        <p:spPr>
          <a:xfrm>
            <a:off x="1331640" y="2306840"/>
            <a:ext cx="6706290" cy="707886"/>
          </a:xfrm>
          <a:prstGeom prst="rect">
            <a:avLst/>
          </a:prstGeom>
          <a:solidFill>
            <a:srgbClr val="46787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roce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byla provedena nebo dokončena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realizace opatření na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lokalitách!</a:t>
            </a:r>
          </a:p>
        </p:txBody>
      </p:sp>
    </p:spTree>
    <p:extLst>
      <p:ext uri="{BB962C8B-B14F-4D97-AF65-F5344CB8AC3E}">
        <p14:creationId xmlns:p14="http://schemas.microsoft.com/office/powerpoint/2010/main" val="391229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3E99C49D-32B0-4D8D-B875-3943784078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9" t="1053" r="1974" b="-1053"/>
          <a:stretch/>
        </p:blipFill>
        <p:spPr>
          <a:xfrm>
            <a:off x="107504" y="1829737"/>
            <a:ext cx="8927976" cy="506090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632"/>
            <a:ext cx="4788024" cy="89079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475252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Počty rizikových míst v krajích</a:t>
            </a:r>
          </a:p>
        </p:txBody>
      </p:sp>
      <p:sp>
        <p:nvSpPr>
          <p:cNvPr id="12" name="Zaoblený obdélník 11"/>
          <p:cNvSpPr/>
          <p:nvPr/>
        </p:nvSpPr>
        <p:spPr>
          <a:xfrm rot="18918014">
            <a:off x="5759083" y="5837816"/>
            <a:ext cx="798449" cy="22292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0992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ek 19">
            <a:extLst>
              <a:ext uri="{FF2B5EF4-FFF2-40B4-BE49-F238E27FC236}">
                <a16:creationId xmlns:a16="http://schemas.microsoft.com/office/drawing/2014/main" id="{A3BF6F1A-AC0C-40A2-ABA8-C751A287F7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9" r="6380" b="811"/>
          <a:stretch/>
        </p:blipFill>
        <p:spPr>
          <a:xfrm>
            <a:off x="-2" y="1388477"/>
            <a:ext cx="9143999" cy="5496907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6390" y="5733256"/>
            <a:ext cx="8211219" cy="1015663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roce 2014 provedena výměna SDZ dle požadavků Silničního správního úřadu. Byla zohledněna a akceptována doporučení z DS 2014 → Instalace zvětšeného DZ na sloupy SSZ.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Zlínský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silnic I/47, III/4327 a místní komunikace v Kroměříži</a:t>
            </a:r>
          </a:p>
        </p:txBody>
      </p:sp>
    </p:spTree>
    <p:extLst>
      <p:ext uri="{BB962C8B-B14F-4D97-AF65-F5344CB8AC3E}">
        <p14:creationId xmlns:p14="http://schemas.microsoft.com/office/powerpoint/2010/main" val="169913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59D7ED44-2008-4626-942C-27DA775538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8" r="1373" b="-498"/>
          <a:stretch/>
        </p:blipFill>
        <p:spPr>
          <a:xfrm>
            <a:off x="-2" y="1390564"/>
            <a:ext cx="9144000" cy="5501736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6390" y="6021288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roce 2017 provedena výstavba chodníku se zúženým úsekem a přechodem pro chodce. 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Zlínský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I/57 ve Valašských Kloboukách</a:t>
            </a:r>
          </a:p>
        </p:txBody>
      </p:sp>
    </p:spTree>
    <p:extLst>
      <p:ext uri="{BB962C8B-B14F-4D97-AF65-F5344CB8AC3E}">
        <p14:creationId xmlns:p14="http://schemas.microsoft.com/office/powerpoint/2010/main" val="95739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>
            <a:extLst>
              <a:ext uri="{FF2B5EF4-FFF2-40B4-BE49-F238E27FC236}">
                <a16:creationId xmlns:a16="http://schemas.microsoft.com/office/drawing/2014/main" id="{94A61414-D045-49E4-85B6-E415F1B3CE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" t="1" r="14931" b="125"/>
          <a:stretch/>
        </p:blipFill>
        <p:spPr>
          <a:xfrm>
            <a:off x="0" y="1340769"/>
            <a:ext cx="9143999" cy="568863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6390" y="6093296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roce 2017 provedena realizace opatření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úprava VDZ a SDZ, osazení baliset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Zlínský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III/4915 Neubuz - Všemina</a:t>
            </a:r>
          </a:p>
        </p:txBody>
      </p:sp>
    </p:spTree>
    <p:extLst>
      <p:ext uri="{BB962C8B-B14F-4D97-AF65-F5344CB8AC3E}">
        <p14:creationId xmlns:p14="http://schemas.microsoft.com/office/powerpoint/2010/main" val="313963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3716</TotalTime>
  <Words>2223</Words>
  <Application>Microsoft Office PowerPoint</Application>
  <PresentationFormat>Předvádění na obrazovce (4:3)</PresentationFormat>
  <Paragraphs>203</Paragraphs>
  <Slides>27</Slides>
  <Notes>26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 Opluštil</dc:creator>
  <cp:lastModifiedBy>Martin Kostelenec</cp:lastModifiedBy>
  <cp:revision>251</cp:revision>
  <dcterms:created xsi:type="dcterms:W3CDTF">2017-03-15T09:26:25Z</dcterms:created>
  <dcterms:modified xsi:type="dcterms:W3CDTF">2021-09-21T09:47:17Z</dcterms:modified>
</cp:coreProperties>
</file>