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4" r:id="rId3"/>
    <p:sldId id="438" r:id="rId4"/>
    <p:sldId id="272" r:id="rId5"/>
    <p:sldId id="271" r:id="rId6"/>
    <p:sldId id="262" r:id="rId7"/>
    <p:sldId id="419" r:id="rId8"/>
    <p:sldId id="463" r:id="rId9"/>
    <p:sldId id="464" r:id="rId10"/>
    <p:sldId id="435" r:id="rId11"/>
    <p:sldId id="462" r:id="rId12"/>
    <p:sldId id="457" r:id="rId13"/>
    <p:sldId id="461" r:id="rId14"/>
    <p:sldId id="432" r:id="rId15"/>
    <p:sldId id="465" r:id="rId16"/>
    <p:sldId id="276" r:id="rId17"/>
    <p:sldId id="448" r:id="rId18"/>
    <p:sldId id="372" r:id="rId19"/>
  </p:sldIdLst>
  <p:sldSz cx="9144000" cy="6858000" type="screen4x3"/>
  <p:notesSz cx="9926638" cy="679767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73C"/>
    <a:srgbClr val="AE113B"/>
    <a:srgbClr val="A8C8EB"/>
    <a:srgbClr val="FFCCCC"/>
    <a:srgbClr val="3B7EA9"/>
    <a:srgbClr val="EEC813"/>
    <a:srgbClr val="D4751F"/>
    <a:srgbClr val="028C7F"/>
    <a:srgbClr val="5B3376"/>
    <a:srgbClr val="3F9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2336" autoAdjust="0"/>
  </p:normalViewPr>
  <p:slideViewPr>
    <p:cSldViewPr>
      <p:cViewPr varScale="1">
        <p:scale>
          <a:sx n="79" d="100"/>
          <a:sy n="79" d="100"/>
        </p:scale>
        <p:origin x="15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20" d="100"/>
          <a:sy n="120" d="100"/>
        </p:scale>
        <p:origin x="-1968" y="48"/>
      </p:cViewPr>
      <p:guideLst>
        <p:guide orient="horz" pos="214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_HUD\Prezentace\2021\Tiskovka_nehodovost_v_MSK_2020_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'Vývoj usmrcených cyklistů'!$A$61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-5.6117502095726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6C-4605-A310-A8BFA4B44784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'Vývoj usmrcených cyklistů'!$B$52:$G$52</c:f>
              <c:strCache>
                <c:ptCount val="6"/>
                <c:pt idx="0">
                  <c:v>BR</c:v>
                </c:pt>
                <c:pt idx="1">
                  <c:v>FM</c:v>
                </c:pt>
                <c:pt idx="2">
                  <c:v>KA</c:v>
                </c:pt>
                <c:pt idx="3">
                  <c:v>NJ</c:v>
                </c:pt>
                <c:pt idx="4">
                  <c:v>OP</c:v>
                </c:pt>
                <c:pt idx="5">
                  <c:v>OV</c:v>
                </c:pt>
              </c:strCache>
            </c:strRef>
          </c:cat>
          <c:val>
            <c:numRef>
              <c:f>'Vývoj usmrcených cyklistů'!$B$61:$G$61</c:f>
              <c:numCache>
                <c:formatCode>General</c:formatCode>
                <c:ptCount val="6"/>
                <c:pt idx="0">
                  <c:v>938</c:v>
                </c:pt>
                <c:pt idx="1">
                  <c:v>1722</c:v>
                </c:pt>
                <c:pt idx="2">
                  <c:v>1482</c:v>
                </c:pt>
                <c:pt idx="3">
                  <c:v>1174</c:v>
                </c:pt>
                <c:pt idx="4">
                  <c:v>1330</c:v>
                </c:pt>
                <c:pt idx="5">
                  <c:v>2978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3E-41D0-B622-FE633F171130}"/>
            </c:ext>
          </c:extLst>
        </c:ser>
        <c:ser>
          <c:idx val="1"/>
          <c:order val="1"/>
          <c:tx>
            <c:strRef>
              <c:f>'Vývoj usmrcených cyklistů'!$A$62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AE113B"/>
            </a:solidFill>
          </c:spPr>
          <c:invertIfNegative val="0"/>
          <c:dLbls>
            <c:dLbl>
              <c:idx val="0"/>
              <c:layout>
                <c:manualLayout>
                  <c:x val="1.5074831610046966E-3"/>
                  <c:y val="-8.8682606507481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6C-4605-A310-A8BFA4B44784}"/>
                </c:ext>
              </c:extLst>
            </c:dLbl>
            <c:dLbl>
              <c:idx val="1"/>
              <c:layout>
                <c:manualLayout>
                  <c:x val="-2.7635894641083379E-17"/>
                  <c:y val="-0.112235004191453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6C-4605-A310-A8BFA4B44784}"/>
                </c:ext>
              </c:extLst>
            </c:dLbl>
            <c:dLbl>
              <c:idx val="3"/>
              <c:layout>
                <c:manualLayout>
                  <c:x val="1.5074298487252611E-3"/>
                  <c:y val="-5.611750209572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6C-4605-A310-A8BFA4B44784}"/>
                </c:ext>
              </c:extLst>
            </c:dLbl>
            <c:dLbl>
              <c:idx val="4"/>
              <c:layout>
                <c:manualLayout>
                  <c:x val="-3.014859697450631E-3"/>
                  <c:y val="-0.104218218177778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6C-4605-A310-A8BFA4B44784}"/>
                </c:ext>
              </c:extLst>
            </c:dLbl>
            <c:dLbl>
              <c:idx val="5"/>
              <c:layout>
                <c:manualLayout>
                  <c:x val="-1.0960676857650009E-16"/>
                  <c:y val="-7.5155310928084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6C-4605-A310-A8BFA4B44784}"/>
                </c:ext>
              </c:extLst>
            </c:dLbl>
            <c:spPr>
              <a:solidFill>
                <a:srgbClr val="AE113B">
                  <a:alpha val="25000"/>
                </a:srgb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'Vývoj usmrcených cyklistů'!$B$52:$G$52</c:f>
              <c:strCache>
                <c:ptCount val="6"/>
                <c:pt idx="0">
                  <c:v>BR</c:v>
                </c:pt>
                <c:pt idx="1">
                  <c:v>FM</c:v>
                </c:pt>
                <c:pt idx="2">
                  <c:v>KA</c:v>
                </c:pt>
                <c:pt idx="3">
                  <c:v>NJ</c:v>
                </c:pt>
                <c:pt idx="4">
                  <c:v>OP</c:v>
                </c:pt>
                <c:pt idx="5">
                  <c:v>OV</c:v>
                </c:pt>
              </c:strCache>
            </c:strRef>
          </c:cat>
          <c:val>
            <c:numRef>
              <c:f>'Vývoj usmrcených cyklistů'!$B$62:$G$62</c:f>
              <c:numCache>
                <c:formatCode>General</c:formatCode>
                <c:ptCount val="6"/>
                <c:pt idx="0">
                  <c:v>998</c:v>
                </c:pt>
                <c:pt idx="1">
                  <c:v>1666</c:v>
                </c:pt>
                <c:pt idx="2">
                  <c:v>1357</c:v>
                </c:pt>
                <c:pt idx="3">
                  <c:v>1229</c:v>
                </c:pt>
                <c:pt idx="4">
                  <c:v>1449</c:v>
                </c:pt>
                <c:pt idx="5">
                  <c:v>3006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3E-41D0-B622-FE633F171130}"/>
            </c:ext>
          </c:extLst>
        </c:ser>
        <c:ser>
          <c:idx val="2"/>
          <c:order val="2"/>
          <c:tx>
            <c:strRef>
              <c:f>'Vývoj usmrcených cyklistů'!$A$63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8EB73C"/>
            </a:solidFill>
          </c:spPr>
          <c:invertIfNegative val="0"/>
          <c:dLbls>
            <c:dLbl>
              <c:idx val="1"/>
              <c:layout>
                <c:manualLayout>
                  <c:x val="-2.9893100389975545E-3"/>
                  <c:y val="-4.7345534527889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6C-4605-A310-A8BFA4B44784}"/>
                </c:ext>
              </c:extLst>
            </c:dLbl>
            <c:dLbl>
              <c:idx val="2"/>
              <c:layout>
                <c:manualLayout>
                  <c:x val="0"/>
                  <c:y val="-4.8100716082051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6C-4605-A310-A8BFA4B44784}"/>
                </c:ext>
              </c:extLst>
            </c:dLbl>
            <c:dLbl>
              <c:idx val="3"/>
              <c:layout>
                <c:manualLayout>
                  <c:x val="1.5074298487251501E-3"/>
                  <c:y val="-6.4134288109402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26C-4605-A310-A8BFA4B44784}"/>
                </c:ext>
              </c:extLst>
            </c:dLbl>
            <c:dLbl>
              <c:idx val="5"/>
              <c:layout>
                <c:manualLayout>
                  <c:x val="7.537149243626304E-3"/>
                  <c:y val="-2.405035804102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6C-4605-A310-A8BFA4B44784}"/>
                </c:ext>
              </c:extLst>
            </c:dLbl>
            <c:spPr>
              <a:solidFill>
                <a:srgbClr val="8EB73C">
                  <a:alpha val="26000"/>
                </a:srgb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'Vývoj usmrcených cyklistů'!$B$52:$G$52</c:f>
              <c:strCache>
                <c:ptCount val="6"/>
                <c:pt idx="0">
                  <c:v>BR</c:v>
                </c:pt>
                <c:pt idx="1">
                  <c:v>FM</c:v>
                </c:pt>
                <c:pt idx="2">
                  <c:v>KA</c:v>
                </c:pt>
                <c:pt idx="3">
                  <c:v>NJ</c:v>
                </c:pt>
                <c:pt idx="4">
                  <c:v>OP</c:v>
                </c:pt>
                <c:pt idx="5">
                  <c:v>OV</c:v>
                </c:pt>
              </c:strCache>
            </c:strRef>
          </c:cat>
          <c:val>
            <c:numRef>
              <c:f>'Vývoj usmrcených cyklistů'!$B$63:$G$63</c:f>
              <c:numCache>
                <c:formatCode>General</c:formatCode>
                <c:ptCount val="6"/>
                <c:pt idx="0">
                  <c:v>982</c:v>
                </c:pt>
                <c:pt idx="1">
                  <c:v>1723</c:v>
                </c:pt>
                <c:pt idx="2">
                  <c:v>1499</c:v>
                </c:pt>
                <c:pt idx="3">
                  <c:v>1402</c:v>
                </c:pt>
                <c:pt idx="4">
                  <c:v>1476</c:v>
                </c:pt>
                <c:pt idx="5">
                  <c:v>3168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3E-41D0-B622-FE633F171130}"/>
            </c:ext>
          </c:extLst>
        </c:ser>
        <c:ser>
          <c:idx val="3"/>
          <c:order val="3"/>
          <c:tx>
            <c:strRef>
              <c:f>'Vývoj usmrcených cyklistů'!$A$64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4"/>
              <c:layout>
                <c:manualLayout>
                  <c:x val="1.5074298487252611E-3"/>
                  <c:y val="-8.0167860136752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26C-4605-A310-A8BFA4B44784}"/>
                </c:ext>
              </c:extLst>
            </c:dLbl>
            <c:dLbl>
              <c:idx val="5"/>
              <c:layout>
                <c:manualLayout>
                  <c:x val="1.0462585136491433E-2"/>
                  <c:y val="3.09996942583380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26C-4605-A310-A8BFA4B44784}"/>
                </c:ext>
              </c:extLst>
            </c:dLbl>
            <c:spPr>
              <a:solidFill>
                <a:srgbClr val="FFC000">
                  <a:alpha val="26000"/>
                </a:srgb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'Vývoj usmrcených cyklistů'!$B$52:$G$52</c:f>
              <c:strCache>
                <c:ptCount val="6"/>
                <c:pt idx="0">
                  <c:v>BR</c:v>
                </c:pt>
                <c:pt idx="1">
                  <c:v>FM</c:v>
                </c:pt>
                <c:pt idx="2">
                  <c:v>KA</c:v>
                </c:pt>
                <c:pt idx="3">
                  <c:v>NJ</c:v>
                </c:pt>
                <c:pt idx="4">
                  <c:v>OP</c:v>
                </c:pt>
                <c:pt idx="5">
                  <c:v>OV</c:v>
                </c:pt>
              </c:strCache>
            </c:strRef>
          </c:cat>
          <c:val>
            <c:numRef>
              <c:f>'Vývoj usmrcených cyklistů'!$B$64:$G$64</c:f>
              <c:numCache>
                <c:formatCode>General</c:formatCode>
                <c:ptCount val="6"/>
                <c:pt idx="0">
                  <c:v>907</c:v>
                </c:pt>
                <c:pt idx="1">
                  <c:v>1561</c:v>
                </c:pt>
                <c:pt idx="2">
                  <c:v>1513</c:v>
                </c:pt>
                <c:pt idx="3">
                  <c:v>1216</c:v>
                </c:pt>
                <c:pt idx="4">
                  <c:v>1331</c:v>
                </c:pt>
                <c:pt idx="5">
                  <c:v>2669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D1-4217-96A7-E0AC2851D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162752"/>
        <c:axId val="99189120"/>
      </c:barChart>
      <c:catAx>
        <c:axId val="99162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99189120"/>
        <c:crosses val="autoZero"/>
        <c:auto val="1"/>
        <c:lblAlgn val="ctr"/>
        <c:lblOffset val="100"/>
        <c:noMultiLvlLbl val="0"/>
      </c:catAx>
      <c:valAx>
        <c:axId val="99189120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991627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7"/>
            <a:ext cx="4302625" cy="340209"/>
          </a:xfrm>
          <a:prstGeom prst="rect">
            <a:avLst/>
          </a:prstGeom>
        </p:spPr>
        <p:txBody>
          <a:bodyPr vert="horz" lIns="91719" tIns="45860" rIns="91719" bIns="4586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699" y="7"/>
            <a:ext cx="4302625" cy="340209"/>
          </a:xfrm>
          <a:prstGeom prst="rect">
            <a:avLst/>
          </a:prstGeom>
        </p:spPr>
        <p:txBody>
          <a:bodyPr vert="horz" lIns="91719" tIns="45860" rIns="91719" bIns="45860" rtlCol="0"/>
          <a:lstStyle>
            <a:lvl1pPr algn="r">
              <a:defRPr sz="1200"/>
            </a:lvl1pPr>
          </a:lstStyle>
          <a:p>
            <a:fld id="{7281D0EE-1331-46C3-BC18-D2CBA873CDE5}" type="datetimeFigureOut">
              <a:rPr lang="cs-CZ" smtClean="0"/>
              <a:pPr/>
              <a:t>01.06.2021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386"/>
            <a:ext cx="4302625" cy="340209"/>
          </a:xfrm>
          <a:prstGeom prst="rect">
            <a:avLst/>
          </a:prstGeom>
        </p:spPr>
        <p:txBody>
          <a:bodyPr vert="horz" lIns="91719" tIns="45860" rIns="91719" bIns="4586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699" y="6456386"/>
            <a:ext cx="4302625" cy="340209"/>
          </a:xfrm>
          <a:prstGeom prst="rect">
            <a:avLst/>
          </a:prstGeom>
        </p:spPr>
        <p:txBody>
          <a:bodyPr vert="horz" lIns="91719" tIns="45860" rIns="91719" bIns="45860" rtlCol="0" anchor="b"/>
          <a:lstStyle>
            <a:lvl1pPr algn="r">
              <a:defRPr sz="1200"/>
            </a:lvl1pPr>
          </a:lstStyle>
          <a:p>
            <a:fld id="{350B2300-17AF-4837-A8EC-E4C9E621A2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276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" y="7"/>
            <a:ext cx="4301543" cy="33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9" tIns="45860" rIns="91719" bIns="4586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815" y="7"/>
            <a:ext cx="4301543" cy="33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9" tIns="45860" rIns="91719" bIns="4586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5" y="3228901"/>
            <a:ext cx="794131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9" tIns="45860" rIns="91719" bIns="458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4" y="6456620"/>
            <a:ext cx="4301543" cy="33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9" tIns="45860" rIns="91719" bIns="4586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815" y="6456620"/>
            <a:ext cx="4301543" cy="33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9" tIns="45860" rIns="91719" bIns="4586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982E775-E5C1-42AE-B25C-53900C5E4B4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7588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E775-E5C1-42AE-B25C-53900C5E4B48}" type="slidenum">
              <a:rPr lang="cs-CZ" altLang="cs-CZ" smtClean="0"/>
              <a:pPr>
                <a:defRPr/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9066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E775-E5C1-42AE-B25C-53900C5E4B48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8540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E775-E5C1-42AE-B25C-53900C5E4B48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1101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E775-E5C1-42AE-B25C-53900C5E4B48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615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E775-E5C1-42AE-B25C-53900C5E4B48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2604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E775-E5C1-42AE-B25C-53900C5E4B48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2755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E775-E5C1-42AE-B25C-53900C5E4B48}" type="slidenum">
              <a:rPr lang="cs-CZ" altLang="cs-CZ" smtClean="0"/>
              <a:pPr>
                <a:defRPr/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8540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E775-E5C1-42AE-B25C-53900C5E4B48}" type="slidenum">
              <a:rPr lang="cs-CZ" altLang="cs-CZ" smtClean="0"/>
              <a:pPr>
                <a:defRPr/>
              </a:pPr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5521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E775-E5C1-42AE-B25C-53900C5E4B48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4756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E775-E5C1-42AE-B25C-53900C5E4B48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062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E775-E5C1-42AE-B25C-53900C5E4B48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9417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E775-E5C1-42AE-B25C-53900C5E4B48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3715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E775-E5C1-42AE-B25C-53900C5E4B48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6313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E775-E5C1-42AE-B25C-53900C5E4B48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4307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E775-E5C1-42AE-B25C-53900C5E4B48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010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E775-E5C1-42AE-B25C-53900C5E4B48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3452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titulk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765675"/>
            <a:ext cx="38290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268413"/>
            <a:ext cx="7772400" cy="1800225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 lIns="288000" tIns="288000" rIns="288000" bIns="28800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73463"/>
            <a:ext cx="7704138" cy="6477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04025" y="188913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849916-1F16-4680-9A12-15AB83FC39C5}" type="datetime1">
              <a:rPr lang="cs-CZ" altLang="cs-CZ"/>
              <a:pPr>
                <a:defRPr/>
              </a:pPr>
              <a:t>01.06.2021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456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F89CE-A60F-4789-B663-E486F2EA6629}" type="datetime1">
              <a:rPr lang="cs-CZ" altLang="cs-CZ"/>
              <a:pPr>
                <a:defRPr/>
              </a:pPr>
              <a:t>01.06.2021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Název prezentace, nadpis prezentace  l  jméno příjmení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7CDAE-660B-41B5-A5DE-187CF59156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640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5621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5621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3C4BB-B420-47DA-AF6C-3BE8010B4532}" type="datetime1">
              <a:rPr lang="cs-CZ" altLang="cs-CZ"/>
              <a:pPr>
                <a:defRPr/>
              </a:pPr>
              <a:t>01.06.2021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Název prezentace, nadpis prezentace  l  jméno příjmení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6DE2B-8E80-41E5-9A15-C8502FF3F7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437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3935D-9A9C-404D-9BDD-AE8F30AA8B01}" type="datetime1">
              <a:rPr lang="cs-CZ" altLang="cs-CZ"/>
              <a:pPr>
                <a:defRPr/>
              </a:pPr>
              <a:t>01.06.2021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Název prezentace, nadpis prezentace  l  jméno příjmení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91CA5-4E5C-43FF-A619-BB0CB68C1E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950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07CE-FB2E-4665-B0E0-AD580A60E0C1}" type="datetime1">
              <a:rPr lang="cs-CZ" altLang="cs-CZ"/>
              <a:pPr>
                <a:defRPr/>
              </a:pPr>
              <a:t>01.06.2021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Název prezentace, nadpis prezentace  l  jméno příjmení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B1145-2821-4A12-A938-7F84F736C9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896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8720A-4439-4064-80AC-5D29C403FD98}" type="datetime1">
              <a:rPr lang="cs-CZ" altLang="cs-CZ"/>
              <a:pPr>
                <a:defRPr/>
              </a:pPr>
              <a:t>01.06.2021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Název prezentace, nadpis prezentace  l  jméno příjmení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6F741-07B6-47E4-A2F3-9B1147AA54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802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781C2-D2AD-4FF2-975B-DA870FD7A9DA}" type="datetime1">
              <a:rPr lang="cs-CZ" altLang="cs-CZ"/>
              <a:pPr>
                <a:defRPr/>
              </a:pPr>
              <a:t>01.06.2021</a:t>
            </a:fld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Název prezentace, nadpis prezentace  l  jméno příjmení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0DBC1-B87E-441D-9449-E2DFCA0F76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111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EA3AB-FC57-4898-8DDF-E32A6D73F490}" type="datetime1">
              <a:rPr lang="cs-CZ" altLang="cs-CZ"/>
              <a:pPr>
                <a:defRPr/>
              </a:pPr>
              <a:t>01.06.2021</a:t>
            </a:fld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Název prezentace, nadpis prezentace  l  jméno příjmení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9EFAD-1450-465A-9B18-D8D7E4958F1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76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6115E-83C0-406B-AF20-C8CCDAA0BFF1}" type="datetime1">
              <a:rPr lang="cs-CZ" altLang="cs-CZ"/>
              <a:pPr>
                <a:defRPr/>
              </a:pPr>
              <a:t>01.06.2021</a:t>
            </a:fld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Název prezentace, nadpis prezentace  l  jméno příjmení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4011E-97B0-4C76-809D-5D830C98A1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506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65773-BC77-4EFA-B729-5F6F38D632FF}" type="datetime1">
              <a:rPr lang="cs-CZ" altLang="cs-CZ"/>
              <a:pPr>
                <a:defRPr/>
              </a:pPr>
              <a:t>01.06.2021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Název prezentace, nadpis prezentace  l  jméno příjmení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F5A6-A344-4227-B95F-09CEA9B737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563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90936-F2B8-46A3-8072-119991169EB6}" type="datetime1">
              <a:rPr lang="cs-CZ" altLang="cs-CZ"/>
              <a:pPr>
                <a:defRPr/>
              </a:pPr>
              <a:t>01.06.2021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Název prezentace, nadpis prezentace  l  jméno příjmení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8661A-17EF-45F5-9D16-6092EA040C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909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bezna zapat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629275"/>
            <a:ext cx="691356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1547813" y="6002338"/>
            <a:ext cx="7127875" cy="6477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308725"/>
            <a:ext cx="17748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C83A328-4FE6-49D6-87A1-CAA1724C3463}" type="datetime1">
              <a:rPr lang="cs-CZ" altLang="cs-CZ"/>
              <a:pPr>
                <a:defRPr/>
              </a:pPr>
              <a:t>01.06.2021</a:t>
            </a:fld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308725"/>
            <a:ext cx="46799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cs-CZ" altLang="cs-CZ"/>
              <a:t>Název prezentace, nadpis prezentace  l  jméno příjmení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021388"/>
            <a:ext cx="9810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AF0C532-B2B1-4DEC-8D9D-185C238639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b="1" dirty="0">
                <a:solidFill>
                  <a:schemeClr val="bg1"/>
                </a:solidFill>
              </a:rPr>
              <a:t>1.6.2021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>
                <a:latin typeface="Calibri" pitchFamily="34" charset="0"/>
                <a:cs typeface="Calibri" pitchFamily="34" charset="0"/>
              </a:rPr>
              <a:t>DOPRAVNÍ NEHODOVOST NA ÚZEMÍ MORAVSKOSLEZSKÉHO KRAJE</a:t>
            </a:r>
            <a:br>
              <a:rPr lang="cs-CZ" altLang="cs-CZ" b="1" dirty="0">
                <a:latin typeface="Calibri" pitchFamily="34" charset="0"/>
                <a:cs typeface="Calibri" pitchFamily="34" charset="0"/>
              </a:rPr>
            </a:br>
            <a:r>
              <a:rPr lang="cs-CZ" altLang="cs-CZ" b="1" dirty="0">
                <a:latin typeface="Calibri" pitchFamily="34" charset="0"/>
                <a:cs typeface="Calibri" pitchFamily="34" charset="0"/>
              </a:rPr>
              <a:t>ZA ROK 2020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57" y="5013176"/>
            <a:ext cx="964395" cy="1057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1A5B4-C2FD-4DB4-AE2A-9B91D53252D4}" type="slidenum">
              <a:rPr lang="cs-CZ" altLang="cs-CZ"/>
              <a:pPr eaLnBrk="1" hangingPunct="1"/>
              <a:t>10</a:t>
            </a:fld>
            <a:endParaRPr lang="cs-CZ" altLang="cs-CZ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8694"/>
            <a:ext cx="8229600" cy="1570186"/>
          </a:xfrm>
        </p:spPr>
        <p:txBody>
          <a:bodyPr/>
          <a:lstStyle/>
          <a:p>
            <a:pPr algn="ctr" eaLnBrk="1" hangingPunct="1"/>
            <a:r>
              <a:rPr lang="cs-CZ" sz="2400" b="1" dirty="0">
                <a:solidFill>
                  <a:srgbClr val="002060"/>
                </a:solidFill>
                <a:latin typeface="Calibri" pitchFamily="34" charset="0"/>
              </a:rPr>
              <a:t>SILNIČNÍ KONTROLY ZAMĚŘENÉ NA BEZPEČNOST CHODCŮ A CYKLISTŮ V ROCE 2020</a:t>
            </a:r>
            <a:br>
              <a:rPr lang="cs-CZ" sz="2400" b="1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cs-CZ" sz="1800" b="1" dirty="0">
                <a:solidFill>
                  <a:srgbClr val="002060"/>
                </a:solidFill>
                <a:latin typeface="Calibri" pitchFamily="34" charset="0"/>
              </a:rPr>
              <a:t>(ZA KRAJSKÉ ŘEDITELSTVÍ POLICIE MORAVSKOSLEZSKÉHO KRAJE + porovnání s rokem 2019)</a:t>
            </a:r>
            <a:endParaRPr lang="cs-CZ" altLang="cs-CZ" sz="2000" dirty="0">
              <a:solidFill>
                <a:srgbClr val="002060"/>
              </a:solidFill>
            </a:endParaRPr>
          </a:p>
        </p:txBody>
      </p:sp>
      <p:graphicFrame>
        <p:nvGraphicFramePr>
          <p:cNvPr id="6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076500"/>
              </p:ext>
            </p:extLst>
          </p:nvPr>
        </p:nvGraphicFramePr>
        <p:xfrm>
          <a:off x="467544" y="2372269"/>
          <a:ext cx="8104216" cy="2928939"/>
        </p:xfrm>
        <a:graphic>
          <a:graphicData uri="http://schemas.openxmlformats.org/drawingml/2006/table">
            <a:tbl>
              <a:tblPr/>
              <a:tblGrid>
                <a:gridCol w="5616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Celkem zjištěno přestupků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4 279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(-1 398)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Chodci – počet přestupků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 3 389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(-1 115)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Cyklisté – počet přestupků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890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(-283)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Chůze na červenou – jako nejčastější přestupek chodců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1 870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(-384)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Nesprávné osvětlení – jako nejčastější přestupek cyklistů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783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(-277)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3" y="6308725"/>
            <a:ext cx="1774825" cy="2159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1.6.2021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237288"/>
            <a:ext cx="5544592" cy="2587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/>
              <a:t>		Nehodovost na území Moravskoslezského kraje za 2020</a:t>
            </a:r>
            <a:endParaRPr lang="cs-CZ" altLang="cs-CZ" sz="1600" dirty="0"/>
          </a:p>
        </p:txBody>
      </p:sp>
      <p:sp>
        <p:nvSpPr>
          <p:cNvPr id="7" name="Obdélník 3"/>
          <p:cNvSpPr>
            <a:spLocks noChangeArrowheads="1"/>
          </p:cNvSpPr>
          <p:nvPr/>
        </p:nvSpPr>
        <p:spPr bwMode="auto">
          <a:xfrm>
            <a:off x="395536" y="260648"/>
            <a:ext cx="8352928" cy="461665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cs-CZ" sz="2400" b="1" dirty="0">
                <a:solidFill>
                  <a:schemeClr val="bg1"/>
                </a:solidFill>
                <a:latin typeface="Calibri" pitchFamily="34" charset="0"/>
              </a:rPr>
              <a:t>2. ZRANITELNÍ ÚČASTNÍCI </a:t>
            </a:r>
            <a:endParaRPr lang="cs-CZ" sz="2400" b="1" dirty="0">
              <a:solidFill>
                <a:srgbClr val="EEC81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1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1A5B4-C2FD-4DB4-AE2A-9B91D53252D4}" type="slidenum">
              <a:rPr lang="cs-CZ" altLang="cs-CZ"/>
              <a:pPr eaLnBrk="1" hangingPunct="1"/>
              <a:t>11</a:t>
            </a:fld>
            <a:endParaRPr lang="cs-CZ" altLang="cs-CZ"/>
          </a:p>
        </p:txBody>
      </p:sp>
      <p:graphicFrame>
        <p:nvGraphicFramePr>
          <p:cNvPr id="6" name="Group 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82136484"/>
              </p:ext>
            </p:extLst>
          </p:nvPr>
        </p:nvGraphicFramePr>
        <p:xfrm>
          <a:off x="287524" y="3552928"/>
          <a:ext cx="8568952" cy="1338264"/>
        </p:xfrm>
        <a:graphic>
          <a:graphicData uri="http://schemas.openxmlformats.org/drawingml/2006/table">
            <a:tbl>
              <a:tblPr/>
              <a:tblGrid>
                <a:gridCol w="1836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1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95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USMRCENO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8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(-2)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TĚZCE ZRANĚNO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44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(+11)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LEHCE ZRANĚNO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75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207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(-49)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51520" y="836712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POČET DOPRAVNÍCH NEHOD SRÁŽKA S CHODCEM V ROCE 2020 PO OKRESECH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3" y="6308725"/>
            <a:ext cx="1774825" cy="2159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1.6.2021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237288"/>
            <a:ext cx="5544592" cy="2587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/>
              <a:t>		Nehodovost na území Moravskoslezského kraje za 2020</a:t>
            </a:r>
            <a:endParaRPr lang="cs-CZ" altLang="cs-CZ" sz="1600" dirty="0"/>
          </a:p>
        </p:txBody>
      </p:sp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395536" y="260648"/>
            <a:ext cx="8352928" cy="461665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cs-CZ" sz="2400" b="1" dirty="0">
                <a:solidFill>
                  <a:schemeClr val="bg1"/>
                </a:solidFill>
                <a:latin typeface="Calibri" pitchFamily="34" charset="0"/>
              </a:rPr>
              <a:t>2. ZRANITELNÍ ÚČASTNÍCI - CHODCI</a:t>
            </a:r>
            <a:endParaRPr lang="cs-CZ" sz="2400" b="1" dirty="0">
              <a:solidFill>
                <a:srgbClr val="EEC813"/>
              </a:solidFill>
              <a:latin typeface="Calibri" pitchFamily="34" charset="0"/>
            </a:endParaRPr>
          </a:p>
        </p:txBody>
      </p:sp>
      <p:graphicFrame>
        <p:nvGraphicFramePr>
          <p:cNvPr id="13" name="Group 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58605278"/>
              </p:ext>
            </p:extLst>
          </p:nvPr>
        </p:nvGraphicFramePr>
        <p:xfrm>
          <a:off x="287524" y="1356752"/>
          <a:ext cx="8568952" cy="1280160"/>
        </p:xfrm>
        <a:graphic>
          <a:graphicData uri="http://schemas.openxmlformats.org/drawingml/2006/table">
            <a:tbl>
              <a:tblPr/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1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95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BR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FM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KA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NJ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OP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OV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KRAJ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POČET DOPRAVNÍCH NEHOD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62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99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281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(-44)</a:t>
                      </a: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7839992" y="2782669"/>
            <a:ext cx="98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2060"/>
                </a:solidFill>
              </a:rPr>
              <a:t>z toho zaviněno 81 </a:t>
            </a:r>
            <a:r>
              <a:rPr lang="cs-CZ" sz="1200" dirty="0">
                <a:solidFill>
                  <a:srgbClr val="002060"/>
                </a:solidFill>
              </a:rPr>
              <a:t>(-9)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682" y="167630"/>
            <a:ext cx="419100" cy="647700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-180528" y="3068960"/>
            <a:ext cx="2196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         NÁSLEDKY</a:t>
            </a:r>
          </a:p>
        </p:txBody>
      </p:sp>
    </p:spTree>
    <p:extLst>
      <p:ext uri="{BB962C8B-B14F-4D97-AF65-F5344CB8AC3E}">
        <p14:creationId xmlns:p14="http://schemas.microsoft.com/office/powerpoint/2010/main" val="11787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1A5B4-C2FD-4DB4-AE2A-9B91D53252D4}" type="slidenum">
              <a:rPr lang="cs-CZ" altLang="cs-CZ"/>
              <a:pPr eaLnBrk="1" hangingPunct="1"/>
              <a:t>12</a:t>
            </a:fld>
            <a:endParaRPr lang="cs-CZ" altLang="cs-CZ"/>
          </a:p>
        </p:txBody>
      </p:sp>
      <p:graphicFrame>
        <p:nvGraphicFramePr>
          <p:cNvPr id="6" name="Group 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97057917"/>
              </p:ext>
            </p:extLst>
          </p:nvPr>
        </p:nvGraphicFramePr>
        <p:xfrm>
          <a:off x="287524" y="3552928"/>
          <a:ext cx="8568952" cy="1338264"/>
        </p:xfrm>
        <a:graphic>
          <a:graphicData uri="http://schemas.openxmlformats.org/drawingml/2006/table">
            <a:tbl>
              <a:tblPr/>
              <a:tblGrid>
                <a:gridCol w="1836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1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95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USMRCENO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6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(+2)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TĚZCE ZRANĚNO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31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(-5)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LEHCE ZRANĚNO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105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80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113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72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457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(-22)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51520" y="836712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POČET DOPRAVNÍCH NEHOD V ROCE 2020 S CYKLISTY PO OKRESECH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3" y="6308725"/>
            <a:ext cx="1774825" cy="2159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1.6.2021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237288"/>
            <a:ext cx="5544592" cy="2587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/>
              <a:t>		Nehodovost na území Moravskoslezského kraje za 2020</a:t>
            </a:r>
            <a:endParaRPr lang="cs-CZ" altLang="cs-CZ" sz="1600" dirty="0"/>
          </a:p>
        </p:txBody>
      </p:sp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395536" y="260648"/>
            <a:ext cx="8352928" cy="461665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cs-CZ" sz="2400" b="1" dirty="0">
                <a:solidFill>
                  <a:schemeClr val="bg1"/>
                </a:solidFill>
                <a:latin typeface="Calibri" pitchFamily="34" charset="0"/>
              </a:rPr>
              <a:t>2. ZRANITELNÍ ÚČASTNÍCI - CYKLISTÉ</a:t>
            </a:r>
            <a:endParaRPr lang="cs-CZ" sz="2400" b="1" dirty="0">
              <a:solidFill>
                <a:srgbClr val="EEC813"/>
              </a:solidFill>
              <a:latin typeface="Calibri" pitchFamily="34" charset="0"/>
            </a:endParaRPr>
          </a:p>
        </p:txBody>
      </p:sp>
      <p:graphicFrame>
        <p:nvGraphicFramePr>
          <p:cNvPr id="13" name="Group 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839945582"/>
              </p:ext>
            </p:extLst>
          </p:nvPr>
        </p:nvGraphicFramePr>
        <p:xfrm>
          <a:off x="287524" y="1356752"/>
          <a:ext cx="8568952" cy="1280160"/>
        </p:xfrm>
        <a:graphic>
          <a:graphicData uri="http://schemas.openxmlformats.org/drawingml/2006/table">
            <a:tbl>
              <a:tblPr/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1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95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BR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FM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KA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NJ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OP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OV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KRAJ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POČET DOPRAVNÍCH NEHOD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86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89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139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599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(+1)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7839992" y="2782669"/>
            <a:ext cx="98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2060"/>
                </a:solidFill>
              </a:rPr>
              <a:t>z toho zaviněno 406 </a:t>
            </a:r>
            <a:r>
              <a:rPr lang="cs-CZ" sz="1200" dirty="0">
                <a:solidFill>
                  <a:srgbClr val="002060"/>
                </a:solidFill>
              </a:rPr>
              <a:t>(+8)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145579"/>
            <a:ext cx="857250" cy="619125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287524" y="3068960"/>
            <a:ext cx="2196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         NÁSLEDKY</a:t>
            </a:r>
          </a:p>
        </p:txBody>
      </p:sp>
    </p:spTree>
    <p:extLst>
      <p:ext uri="{BB962C8B-B14F-4D97-AF65-F5344CB8AC3E}">
        <p14:creationId xmlns:p14="http://schemas.microsoft.com/office/powerpoint/2010/main" val="104548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1A5B4-C2FD-4DB4-AE2A-9B91D53252D4}" type="slidenum">
              <a:rPr lang="cs-CZ" altLang="cs-CZ"/>
              <a:pPr eaLnBrk="1" hangingPunct="1"/>
              <a:t>13</a:t>
            </a:fld>
            <a:endParaRPr lang="cs-CZ" altLang="cs-CZ"/>
          </a:p>
        </p:txBody>
      </p:sp>
      <p:graphicFrame>
        <p:nvGraphicFramePr>
          <p:cNvPr id="6" name="Group 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313169"/>
              </p:ext>
            </p:extLst>
          </p:nvPr>
        </p:nvGraphicFramePr>
        <p:xfrm>
          <a:off x="287524" y="3530896"/>
          <a:ext cx="8568952" cy="1338264"/>
        </p:xfrm>
        <a:graphic>
          <a:graphicData uri="http://schemas.openxmlformats.org/drawingml/2006/table">
            <a:tbl>
              <a:tblPr/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1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95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USMRCENO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(-3)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TĚZCE ZRANĚNO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30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(+3)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LEHCE ZRANĚNO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148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(-58)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51520" y="836712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POČET DOPRAVNÍCH NEHOD V ROCE 2020 S MOTOCYKLISTY PO OKRESECH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3" y="6308725"/>
            <a:ext cx="1774825" cy="2159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1.6.2021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237288"/>
            <a:ext cx="5544592" cy="2587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/>
              <a:t>		Nehodovost na území Moravskoslezského kraje za 2020</a:t>
            </a:r>
            <a:endParaRPr lang="cs-CZ" altLang="cs-CZ" sz="1600" dirty="0"/>
          </a:p>
        </p:txBody>
      </p:sp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395536" y="260648"/>
            <a:ext cx="8352928" cy="461665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cs-CZ" sz="2400" b="1" dirty="0">
                <a:solidFill>
                  <a:schemeClr val="bg1"/>
                </a:solidFill>
                <a:latin typeface="Calibri" pitchFamily="34" charset="0"/>
              </a:rPr>
              <a:t>2. ZRANITELNÍ ÚČASTNÍCI - MOTOCYKLISTÉ</a:t>
            </a:r>
            <a:endParaRPr lang="cs-CZ" sz="2400" b="1" dirty="0">
              <a:solidFill>
                <a:srgbClr val="EEC813"/>
              </a:solidFill>
              <a:latin typeface="Calibri" pitchFamily="34" charset="0"/>
            </a:endParaRPr>
          </a:p>
        </p:txBody>
      </p:sp>
      <p:graphicFrame>
        <p:nvGraphicFramePr>
          <p:cNvPr id="13" name="Group 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38127263"/>
              </p:ext>
            </p:extLst>
          </p:nvPr>
        </p:nvGraphicFramePr>
        <p:xfrm>
          <a:off x="287524" y="1378856"/>
          <a:ext cx="8568952" cy="1280160"/>
        </p:xfrm>
        <a:graphic>
          <a:graphicData uri="http://schemas.openxmlformats.org/drawingml/2006/table">
            <a:tbl>
              <a:tblPr/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1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95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BR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FM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KA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NJ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OP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OV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KRAJ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POČET DOPRAVNÍCH NEHOD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253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(-36)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7839992" y="2782669"/>
            <a:ext cx="98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2060"/>
                </a:solidFill>
              </a:rPr>
              <a:t>z toho zaviněno 131 </a:t>
            </a:r>
            <a:r>
              <a:rPr lang="cs-CZ" sz="1200" dirty="0">
                <a:solidFill>
                  <a:srgbClr val="002060"/>
                </a:solidFill>
              </a:rPr>
              <a:t>(-3)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242839"/>
            <a:ext cx="876300" cy="542925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-36512" y="3068960"/>
            <a:ext cx="2196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         NÁSLEDKY</a:t>
            </a:r>
          </a:p>
        </p:txBody>
      </p:sp>
    </p:spTree>
    <p:extLst>
      <p:ext uri="{BB962C8B-B14F-4D97-AF65-F5344CB8AC3E}">
        <p14:creationId xmlns:p14="http://schemas.microsoft.com/office/powerpoint/2010/main" val="195645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1A5B4-C2FD-4DB4-AE2A-9B91D53252D4}" type="slidenum">
              <a:rPr lang="cs-CZ" altLang="cs-CZ"/>
              <a:pPr eaLnBrk="1" hangingPunct="1"/>
              <a:t>14</a:t>
            </a:fld>
            <a:endParaRPr lang="cs-CZ" altLang="cs-CZ"/>
          </a:p>
        </p:txBody>
      </p:sp>
      <p:sp>
        <p:nvSpPr>
          <p:cNvPr id="6" name="Obdélník 3"/>
          <p:cNvSpPr>
            <a:spLocks noChangeArrowheads="1"/>
          </p:cNvSpPr>
          <p:nvPr/>
        </p:nvSpPr>
        <p:spPr bwMode="auto">
          <a:xfrm>
            <a:off x="323528" y="260648"/>
            <a:ext cx="835292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cs-CZ" sz="2800" b="1" dirty="0">
                <a:solidFill>
                  <a:schemeClr val="bg1"/>
                </a:solidFill>
                <a:latin typeface="Calibri" pitchFamily="34" charset="0"/>
              </a:rPr>
              <a:t>3. VYTVÁŘENÍ BEZPEČNÉHO DOPRAVNÍHO PROSTORU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3" y="6308725"/>
            <a:ext cx="1774825" cy="2159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1.6.2021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15735"/>
              </p:ext>
            </p:extLst>
          </p:nvPr>
        </p:nvGraphicFramePr>
        <p:xfrm>
          <a:off x="323528" y="2408965"/>
          <a:ext cx="8352928" cy="282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9108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Nahlášeno závad na pozemních komunikacích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620 (302 odstraněno)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236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Provedeno bezpečnostních inspekcí u smrtelných DN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36 (5x vliv na DN)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297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Zasláno podnětů k odstranění rizikových míst  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297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Křižovatky podrobeny kontrole rozhledových poměrů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297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Bezpečnostní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</a:rPr>
                        <a:t> inspekce na železničních přejezdech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237288"/>
            <a:ext cx="5544592" cy="2587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/>
              <a:t>		Nehodovost na území Moravskoslezského kraje za 2020</a:t>
            </a:r>
            <a:endParaRPr lang="cs-CZ" altLang="cs-CZ" sz="1600" dirty="0"/>
          </a:p>
        </p:txBody>
      </p:sp>
      <p:sp>
        <p:nvSpPr>
          <p:cNvPr id="12" name="Obdélník 3"/>
          <p:cNvSpPr>
            <a:spLocks noChangeArrowheads="1"/>
          </p:cNvSpPr>
          <p:nvPr/>
        </p:nvSpPr>
        <p:spPr bwMode="auto">
          <a:xfrm>
            <a:off x="328754" y="1198493"/>
            <a:ext cx="8352928" cy="923330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cs-CZ" b="1" dirty="0">
                <a:solidFill>
                  <a:schemeClr val="bg1"/>
                </a:solidFill>
                <a:latin typeface="Calibri" pitchFamily="34" charset="0"/>
              </a:rPr>
              <a:t>V roce 2020 posuzovala moravskoslezská policie místa tragických dopravních nehod, navrhovala dopravně inženýrská opatření za účelem zvýšení bezpečnosti silničního prostoru, kontrolovala stav a opodstatněnost dopravního značení:</a:t>
            </a:r>
          </a:p>
        </p:txBody>
      </p:sp>
    </p:spTree>
    <p:extLst>
      <p:ext uri="{BB962C8B-B14F-4D97-AF65-F5344CB8AC3E}">
        <p14:creationId xmlns:p14="http://schemas.microsoft.com/office/powerpoint/2010/main" val="31307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1A5B4-C2FD-4DB4-AE2A-9B91D53252D4}" type="slidenum">
              <a:rPr lang="cs-CZ" altLang="cs-CZ"/>
              <a:pPr eaLnBrk="1" hangingPunct="1"/>
              <a:t>15</a:t>
            </a:fld>
            <a:endParaRPr lang="cs-CZ" altLang="cs-CZ"/>
          </a:p>
        </p:txBody>
      </p:sp>
      <p:sp>
        <p:nvSpPr>
          <p:cNvPr id="6" name="Obdélník 3"/>
          <p:cNvSpPr>
            <a:spLocks noChangeArrowheads="1"/>
          </p:cNvSpPr>
          <p:nvPr/>
        </p:nvSpPr>
        <p:spPr bwMode="auto">
          <a:xfrm>
            <a:off x="323528" y="332656"/>
            <a:ext cx="8376776" cy="830997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latin typeface="Calibri" pitchFamily="34" charset="0"/>
              </a:rPr>
              <a:t>4. NEPOZORNOST ZA VOLANTEM a 5. PLYNULÝ DÁLNIČNÍ PROVOZ</a:t>
            </a:r>
            <a:endParaRPr lang="cs-CZ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3" y="6308725"/>
            <a:ext cx="1774825" cy="2159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1.6.2021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523189"/>
              </p:ext>
            </p:extLst>
          </p:nvPr>
        </p:nvGraphicFramePr>
        <p:xfrm>
          <a:off x="323528" y="2420888"/>
          <a:ext cx="8376775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3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456">
                <a:tc>
                  <a:txBody>
                    <a:bodyPr/>
                    <a:lstStyle/>
                    <a:p>
                      <a:pPr algn="l"/>
                      <a:r>
                        <a:rPr lang="cs-CZ" sz="1800" b="0" dirty="0">
                          <a:latin typeface="Calibri" pitchFamily="34" charset="0"/>
                          <a:cs typeface="Calibri" pitchFamily="34" charset="0"/>
                        </a:rPr>
                        <a:t>POČET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0" dirty="0">
                          <a:latin typeface="Calibri" pitchFamily="34" charset="0"/>
                          <a:cs typeface="Calibri" pitchFamily="34" charset="0"/>
                        </a:rPr>
                        <a:t>POPIS PORUŠENÍ – 2020 v porovnání s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72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18 999 </a:t>
                      </a:r>
                      <a:r>
                        <a:rPr lang="cs-CZ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(+ 234)</a:t>
                      </a:r>
                      <a:endParaRPr lang="cs-CZ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cs-CZ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užívání telefonu za jízdy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72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7 933 </a:t>
                      </a:r>
                      <a:r>
                        <a:rPr lang="cs-CZ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(- 2 191)</a:t>
                      </a:r>
                      <a:endParaRPr lang="cs-CZ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jízda v jízdních pruzích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237288"/>
            <a:ext cx="5544592" cy="2587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/>
              <a:t>		Nehodovost na území Moravskoslezského kraje za 2020</a:t>
            </a:r>
            <a:endParaRPr lang="cs-CZ" altLang="cs-CZ" sz="1600" dirty="0"/>
          </a:p>
        </p:txBody>
      </p:sp>
      <p:sp>
        <p:nvSpPr>
          <p:cNvPr id="12" name="Obdélník 3"/>
          <p:cNvSpPr>
            <a:spLocks noChangeArrowheads="1"/>
          </p:cNvSpPr>
          <p:nvPr/>
        </p:nvSpPr>
        <p:spPr bwMode="auto">
          <a:xfrm>
            <a:off x="323528" y="1280954"/>
            <a:ext cx="8376776" cy="1015663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cs-CZ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Moravskoslezská policie se v roce 2020 zaměřila na užívání telefonu za jízdy a jízdu v jízdních pruzích (zejména na dálničních tělesech). Počet zjištěných přestupků: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274446"/>
            <a:ext cx="4824536" cy="12859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99" name="Picture 3" descr="H:\Prezentace\2021\doh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398" y="4274446"/>
            <a:ext cx="2428954" cy="128591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84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1A5B4-C2FD-4DB4-AE2A-9B91D53252D4}" type="slidenum">
              <a:rPr lang="cs-CZ" altLang="cs-CZ"/>
              <a:pPr eaLnBrk="1" hangingPunct="1"/>
              <a:t>16</a:t>
            </a:fld>
            <a:endParaRPr lang="cs-CZ" altLang="cs-CZ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 eaLnBrk="1" hangingPunct="1"/>
            <a:r>
              <a:rPr lang="cs-CZ" sz="2400" b="1" dirty="0">
                <a:solidFill>
                  <a:srgbClr val="002060"/>
                </a:solidFill>
                <a:latin typeface="Calibri" pitchFamily="34" charset="0"/>
              </a:rPr>
              <a:t>ZÁKLADNÍ VÝSLEDNÁ ČINNOST ZA ROK 2020</a:t>
            </a:r>
            <a:br>
              <a:rPr lang="cs-CZ" sz="2400" b="1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cs-CZ" sz="1800" b="1" dirty="0">
                <a:solidFill>
                  <a:srgbClr val="002060"/>
                </a:solidFill>
                <a:latin typeface="Calibri" pitchFamily="34" charset="0"/>
              </a:rPr>
              <a:t>SOUČTY ZA KRAJSKÉ ŘEDITELSTVÍ POLICIE MORAVSKOSLEZSKÉHO KRAJE</a:t>
            </a:r>
            <a:endParaRPr lang="cs-CZ" altLang="cs-CZ" sz="2400" dirty="0">
              <a:solidFill>
                <a:srgbClr val="002060"/>
              </a:solidFill>
            </a:endParaRPr>
          </a:p>
        </p:txBody>
      </p:sp>
      <p:graphicFrame>
        <p:nvGraphicFramePr>
          <p:cNvPr id="6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230039"/>
              </p:ext>
            </p:extLst>
          </p:nvPr>
        </p:nvGraphicFramePr>
        <p:xfrm>
          <a:off x="251520" y="1590530"/>
          <a:ext cx="8712968" cy="3278629"/>
        </p:xfrm>
        <a:graphic>
          <a:graphicData uri="http://schemas.openxmlformats.org/drawingml/2006/table">
            <a:tbl>
              <a:tblPr/>
              <a:tblGrid>
                <a:gridCol w="576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7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Celkem zjištěno přestupků v dopravě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96 216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(-18 639)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Celková částka uložených pokut příkazem na místě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44 403 700,- 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Kč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(-7 913 400,- Kč)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Jízda pod vlivem alkoholu a jiných návykových látek (PŘ + TČ)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3 177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(-1 683)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Počet dopravně bezpečnostních akcí celokrajských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31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(-4)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7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Počet dopravně bezpečnostních akcí okresních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34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(-46)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3" y="6308725"/>
            <a:ext cx="1774825" cy="2159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1.6.2021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237288"/>
            <a:ext cx="5544592" cy="2587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/>
              <a:t>		Nehodovost na území Moravskoslezského kraje za 2020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236109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1A5B4-C2FD-4DB4-AE2A-9B91D53252D4}" type="slidenum">
              <a:rPr lang="cs-CZ" altLang="cs-CZ"/>
              <a:pPr eaLnBrk="1" hangingPunct="1"/>
              <a:t>17</a:t>
            </a:fld>
            <a:endParaRPr lang="cs-CZ" altLang="cs-CZ"/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3" y="6308725"/>
            <a:ext cx="1774825" cy="2159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1.6.2021</a:t>
            </a:r>
          </a:p>
        </p:txBody>
      </p:sp>
      <p:sp>
        <p:nvSpPr>
          <p:cNvPr id="12" name="Obdélník 3"/>
          <p:cNvSpPr>
            <a:spLocks noChangeArrowheads="1"/>
          </p:cNvSpPr>
          <p:nvPr/>
        </p:nvSpPr>
        <p:spPr bwMode="auto">
          <a:xfrm>
            <a:off x="467544" y="788799"/>
            <a:ext cx="8244916" cy="3216265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cs-CZ" sz="2400" b="1" dirty="0">
                <a:solidFill>
                  <a:schemeClr val="bg1"/>
                </a:solidFill>
                <a:latin typeface="Calibri" pitchFamily="34" charset="0"/>
              </a:rPr>
              <a:t>VIDITELNÝ DOHLED				                  </a:t>
            </a:r>
            <a:r>
              <a:rPr lang="cs-CZ" sz="1600" b="1" dirty="0">
                <a:solidFill>
                  <a:schemeClr val="bg1"/>
                </a:solidFill>
                <a:latin typeface="Calibri" pitchFamily="34" charset="0"/>
              </a:rPr>
              <a:t>(vyvážený poměr mezi viditelným a skrytým dohledem)</a:t>
            </a:r>
          </a:p>
          <a:p>
            <a:pPr>
              <a:spcAft>
                <a:spcPts val="0"/>
              </a:spcAft>
            </a:pPr>
            <a:r>
              <a:rPr lang="cs-CZ" sz="2400" b="1" dirty="0">
                <a:solidFill>
                  <a:schemeClr val="bg1"/>
                </a:solidFill>
                <a:latin typeface="Calibri" pitchFamily="34" charset="0"/>
              </a:rPr>
              <a:t>2.   NEPŘIMĚŘENÁ RYCHLOST</a:t>
            </a:r>
          </a:p>
          <a:p>
            <a:pPr>
              <a:spcAft>
                <a:spcPts val="1200"/>
              </a:spcAft>
            </a:pPr>
            <a:r>
              <a:rPr lang="cs-CZ" sz="1600" b="1" dirty="0">
                <a:solidFill>
                  <a:schemeClr val="bg1"/>
                </a:solidFill>
                <a:latin typeface="Calibri" pitchFamily="34" charset="0"/>
              </a:rPr>
              <a:t>           (represe a prevence v obci i mimo obec, využívání techniky)</a:t>
            </a:r>
            <a:endParaRPr lang="cs-CZ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spcAft>
                <a:spcPts val="1200"/>
              </a:spcAft>
              <a:buAutoNum type="arabicPeriod" startAt="3"/>
            </a:pPr>
            <a:r>
              <a:rPr lang="cs-CZ" sz="2400" b="1" dirty="0">
                <a:solidFill>
                  <a:schemeClr val="bg1"/>
                </a:solidFill>
                <a:latin typeface="Calibri" pitchFamily="34" charset="0"/>
              </a:rPr>
              <a:t>BEZPEČNÝ DOPRAVNÍ PROSTOR</a:t>
            </a:r>
          </a:p>
          <a:p>
            <a:pPr marL="457200" indent="-457200">
              <a:spcAft>
                <a:spcPts val="1200"/>
              </a:spcAft>
              <a:buAutoNum type="arabicPeriod" startAt="3"/>
            </a:pPr>
            <a:r>
              <a:rPr lang="cs-CZ" sz="2400" b="1" dirty="0">
                <a:solidFill>
                  <a:schemeClr val="bg1"/>
                </a:solidFill>
                <a:latin typeface="Calibri" pitchFamily="34" charset="0"/>
              </a:rPr>
              <a:t>PLYNULÝ DÁLNIČNÍ PROVOZ</a:t>
            </a:r>
          </a:p>
          <a:p>
            <a:pPr marL="457200" indent="-457200">
              <a:spcAft>
                <a:spcPts val="1800"/>
              </a:spcAft>
              <a:buAutoNum type="arabicPeriod" startAt="3"/>
            </a:pPr>
            <a:r>
              <a:rPr lang="cs-CZ" sz="2400" b="1" dirty="0">
                <a:solidFill>
                  <a:schemeClr val="bg1"/>
                </a:solidFill>
                <a:latin typeface="Calibri" pitchFamily="34" charset="0"/>
              </a:rPr>
              <a:t>ZRANITELNÍ ÚČASTNÍCI SILNIČNÍHO PROVOZU 		   </a:t>
            </a:r>
            <a:r>
              <a:rPr lang="cs-CZ" sz="1600" b="1" dirty="0">
                <a:solidFill>
                  <a:schemeClr val="bg1"/>
                </a:solidFill>
                <a:latin typeface="Calibri" pitchFamily="34" charset="0"/>
              </a:rPr>
              <a:t>(chodci, cyklisté, motocyklisté)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614"/>
            <a:ext cx="8229600" cy="634082"/>
          </a:xfrm>
        </p:spPr>
        <p:txBody>
          <a:bodyPr/>
          <a:lstStyle/>
          <a:p>
            <a:pPr algn="ctr" eaLnBrk="1" hangingPunct="1"/>
            <a:r>
              <a:rPr lang="cs-CZ" sz="2400" b="1" dirty="0">
                <a:solidFill>
                  <a:srgbClr val="002060"/>
                </a:solidFill>
                <a:latin typeface="Calibri" pitchFamily="34" charset="0"/>
              </a:rPr>
              <a:t>REPUBLIKOVÉ PRIORITY DOPRAVNÍ POLICIE NA ROK 2021</a:t>
            </a: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237288"/>
            <a:ext cx="5544592" cy="2587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/>
              <a:t>		Nehodovost na území Moravskoslezského kraje za 2020</a:t>
            </a:r>
            <a:endParaRPr lang="cs-CZ" altLang="cs-CZ" sz="1600" dirty="0"/>
          </a:p>
        </p:txBody>
      </p:sp>
      <p:sp>
        <p:nvSpPr>
          <p:cNvPr id="7" name="Obdélník 3"/>
          <p:cNvSpPr>
            <a:spLocks noChangeArrowheads="1"/>
          </p:cNvSpPr>
          <p:nvPr/>
        </p:nvSpPr>
        <p:spPr bwMode="auto">
          <a:xfrm>
            <a:off x="467544" y="4293096"/>
            <a:ext cx="8244916" cy="1323439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000" b="1" dirty="0">
                <a:solidFill>
                  <a:schemeClr val="bg1"/>
                </a:solidFill>
                <a:latin typeface="Calibri" pitchFamily="34" charset="0"/>
              </a:rPr>
              <a:t>PRIORITY POLICIE MORAVSKOSLEZSKÉHO KRAJE:</a:t>
            </a:r>
          </a:p>
          <a:p>
            <a:pPr marL="514350" lvl="0" indent="-514350">
              <a:buAutoNum type="arabicPeriod"/>
            </a:pPr>
            <a:r>
              <a:rPr lang="cs-CZ" sz="2000" b="1" dirty="0">
                <a:solidFill>
                  <a:schemeClr val="bg1"/>
                </a:solidFill>
                <a:latin typeface="Calibri" pitchFamily="34" charset="0"/>
              </a:rPr>
              <a:t>UŽÍVÁNÍ TELEFONU ZA JÍZDY</a:t>
            </a:r>
          </a:p>
          <a:p>
            <a:pPr marL="514350" lvl="0" indent="-514350">
              <a:buAutoNum type="arabicPeriod"/>
            </a:pPr>
            <a:r>
              <a:rPr lang="cs-CZ" sz="2000" b="1" dirty="0">
                <a:solidFill>
                  <a:schemeClr val="bg1"/>
                </a:solidFill>
                <a:latin typeface="Calibri" pitchFamily="34" charset="0"/>
              </a:rPr>
              <a:t>JÍZDA V JÍZDNÍCH PRUZÍCH</a:t>
            </a:r>
          </a:p>
          <a:p>
            <a:pPr marL="514350" lvl="0" indent="-514350">
              <a:buAutoNum type="arabicPeriod"/>
            </a:pPr>
            <a:r>
              <a:rPr lang="cs-CZ" sz="2000" b="1" dirty="0">
                <a:solidFill>
                  <a:schemeClr val="bg1"/>
                </a:solidFill>
                <a:latin typeface="Calibri" pitchFamily="34" charset="0"/>
              </a:rPr>
              <a:t>NEPŘIMĚŘENÁ RYCHLOST</a:t>
            </a:r>
          </a:p>
        </p:txBody>
      </p:sp>
    </p:spTree>
    <p:extLst>
      <p:ext uri="{BB962C8B-B14F-4D97-AF65-F5344CB8AC3E}">
        <p14:creationId xmlns:p14="http://schemas.microsoft.com/office/powerpoint/2010/main" val="368694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1A5B4-C2FD-4DB4-AE2A-9B91D53252D4}" type="slidenum">
              <a:rPr lang="cs-CZ" altLang="cs-CZ"/>
              <a:pPr eaLnBrk="1" hangingPunct="1"/>
              <a:t>18</a:t>
            </a:fld>
            <a:endParaRPr lang="cs-CZ" altLang="cs-CZ"/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3" y="6308725"/>
            <a:ext cx="1774825" cy="2159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8.1.2021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237288"/>
            <a:ext cx="5544592" cy="2587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/>
              <a:t>		Nehodovost na území Moravskoslezského kraje za 2020</a:t>
            </a:r>
            <a:endParaRPr lang="cs-CZ" altLang="cs-CZ" sz="1600" dirty="0"/>
          </a:p>
        </p:txBody>
      </p:sp>
      <p:pic>
        <p:nvPicPr>
          <p:cNvPr id="2053" name="Picture 5" descr="H:\Prezentace\Logo dopravní policie\g29582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8" y="-7974"/>
            <a:ext cx="9145897" cy="686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pro obsah 3"/>
          <p:cNvSpPr>
            <a:spLocks/>
          </p:cNvSpPr>
          <p:nvPr/>
        </p:nvSpPr>
        <p:spPr bwMode="auto">
          <a:xfrm rot="21344000">
            <a:off x="3964752" y="3640922"/>
            <a:ext cx="5256583" cy="1034129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b="1" dirty="0">
                <a:solidFill>
                  <a:schemeClr val="bg1"/>
                </a:solidFill>
                <a:latin typeface="Calibri" pitchFamily="34" charset="0"/>
              </a:rPr>
              <a:t>prezentaci zpracoval 		 </a:t>
            </a:r>
            <a:r>
              <a:rPr lang="cs-CZ" sz="1200" b="1" dirty="0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</a:t>
            </a:r>
            <a:endParaRPr lang="cs-CZ" b="1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cs-CZ" b="1" dirty="0">
                <a:solidFill>
                  <a:schemeClr val="bg1"/>
                </a:solidFill>
                <a:latin typeface="Calibri" pitchFamily="34" charset="0"/>
              </a:rPr>
              <a:t>odbor služby dopravní policie</a:t>
            </a:r>
          </a:p>
          <a:p>
            <a:pPr marL="342900" indent="-342900">
              <a:spcBef>
                <a:spcPct val="20000"/>
              </a:spcBef>
            </a:pPr>
            <a:r>
              <a:rPr lang="cs-CZ" b="1" dirty="0">
                <a:solidFill>
                  <a:schemeClr val="bg1"/>
                </a:solidFill>
                <a:latin typeface="Calibri" pitchFamily="34" charset="0"/>
              </a:rPr>
              <a:t>Krajského ředitelství policie Moravskoslezského Kraje</a:t>
            </a:r>
          </a:p>
        </p:txBody>
      </p:sp>
    </p:spTree>
    <p:extLst>
      <p:ext uri="{BB962C8B-B14F-4D97-AF65-F5344CB8AC3E}">
        <p14:creationId xmlns:p14="http://schemas.microsoft.com/office/powerpoint/2010/main" val="400606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1.6.2021</a:t>
            </a:r>
          </a:p>
        </p:txBody>
      </p:sp>
      <p:sp>
        <p:nvSpPr>
          <p:cNvPr id="409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237288"/>
            <a:ext cx="5544592" cy="2587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/>
              <a:t>		Nehodovost na území Moravskoslezského kraje za 2020</a:t>
            </a:r>
            <a:endParaRPr lang="cs-CZ" altLang="cs-CZ" sz="1600" dirty="0"/>
          </a:p>
        </p:txBody>
      </p:sp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1A5B4-C2FD-4DB4-AE2A-9B91D53252D4}" type="slidenum">
              <a:rPr lang="cs-CZ" altLang="cs-CZ"/>
              <a:pPr eaLnBrk="1" hangingPunct="1"/>
              <a:t>2</a:t>
            </a:fld>
            <a:endParaRPr lang="cs-CZ" altLang="cs-CZ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 eaLnBrk="1" hangingPunct="1"/>
            <a:r>
              <a:rPr lang="cs-CZ" altLang="cs-CZ" sz="2400" b="1" dirty="0">
                <a:solidFill>
                  <a:srgbClr val="002060"/>
                </a:solidFill>
                <a:latin typeface="Calibri" pitchFamily="34" charset="0"/>
              </a:rPr>
              <a:t>CELKOVÉ NÁSLEDKY DOPRAVNÍCH NEHOD</a:t>
            </a:r>
            <a:br>
              <a:rPr lang="cs-CZ" altLang="cs-CZ" sz="2400" b="1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cs-CZ" altLang="cs-CZ" sz="1800" b="1" dirty="0">
                <a:solidFill>
                  <a:srgbClr val="002060"/>
                </a:solidFill>
                <a:latin typeface="Calibri" pitchFamily="34" charset="0"/>
              </a:rPr>
              <a:t>(ROK 2020 S POROVNÁNÍM)</a:t>
            </a:r>
            <a:endParaRPr lang="cs-CZ" altLang="cs-CZ" sz="2400" dirty="0">
              <a:solidFill>
                <a:srgbClr val="00206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861737"/>
              </p:ext>
            </p:extLst>
          </p:nvPr>
        </p:nvGraphicFramePr>
        <p:xfrm>
          <a:off x="395536" y="1335754"/>
          <a:ext cx="8280920" cy="3821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0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9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07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CELKEM DN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USMRCENO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TĚŽCE ZRANĚNO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LEHCE ZRANĚNO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HMOTNÁ ŠKODA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(*100 Kč)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ALKOHOL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(u viníka DN)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OPL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(u viníka DN)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2017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9 624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44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218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2 054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4 939 984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443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29</a:t>
                      </a: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2018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9 705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54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216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2 215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5 186 336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462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29</a:t>
                      </a: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2019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10 250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53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150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2 218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5 355 624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446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2020</a:t>
                      </a:r>
                    </a:p>
                  </a:txBody>
                  <a:tcPr anchor="ctr" anchorCtr="1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9 197</a:t>
                      </a:r>
                    </a:p>
                  </a:txBody>
                  <a:tcPr anchor="ctr" anchorCtr="1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38</a:t>
                      </a:r>
                    </a:p>
                  </a:txBody>
                  <a:tcPr anchor="ctr" anchorCtr="1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154</a:t>
                      </a:r>
                    </a:p>
                  </a:txBody>
                  <a:tcPr anchor="ctr" anchorCtr="1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1 849</a:t>
                      </a:r>
                    </a:p>
                  </a:txBody>
                  <a:tcPr anchor="ctr" anchorCtr="1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5 016 124</a:t>
                      </a:r>
                    </a:p>
                  </a:txBody>
                  <a:tcPr anchor="ctr" anchorCtr="1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438</a:t>
                      </a:r>
                    </a:p>
                  </a:txBody>
                  <a:tcPr anchor="ctr" anchorCtr="1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anchor="ctr" anchorCtr="1" horzOverflow="overflow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7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Rozdíl </a:t>
                      </a:r>
                      <a:r>
                        <a:rPr kumimoji="0" lang="cs-CZ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2020-2019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- 1 053 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- 15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 + 4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- 369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- 339 500 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- 8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- 5</a:t>
                      </a: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852" y="238152"/>
            <a:ext cx="1083612" cy="88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1A5B4-C2FD-4DB4-AE2A-9B91D53252D4}" type="slidenum">
              <a:rPr lang="cs-CZ" altLang="cs-CZ"/>
              <a:pPr eaLnBrk="1" hangingPunct="1"/>
              <a:t>3</a:t>
            </a:fld>
            <a:endParaRPr lang="cs-CZ" altLang="cs-CZ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 eaLnBrk="1" hangingPunct="1"/>
            <a:r>
              <a:rPr lang="cs-CZ" sz="2400" b="1" dirty="0">
                <a:solidFill>
                  <a:srgbClr val="002060"/>
                </a:solidFill>
                <a:latin typeface="Calibri" pitchFamily="34" charset="0"/>
              </a:rPr>
              <a:t>HLAVNÍ PŘÍČINY DOPRAVNÍCH NEHOD – </a:t>
            </a:r>
            <a:r>
              <a:rPr lang="cs-CZ" sz="1800" b="1" dirty="0">
                <a:solidFill>
                  <a:srgbClr val="002060"/>
                </a:solidFill>
                <a:latin typeface="Calibri" pitchFamily="34" charset="0"/>
              </a:rPr>
              <a:t>jen motorová vozidla</a:t>
            </a:r>
            <a:br>
              <a:rPr lang="cs-CZ" sz="2400" b="1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cs-CZ" sz="1800" b="1" dirty="0">
                <a:solidFill>
                  <a:srgbClr val="002060"/>
                </a:solidFill>
                <a:latin typeface="Calibri" pitchFamily="34" charset="0"/>
              </a:rPr>
              <a:t>(ROK 2020 S POROVNÁNÍM)</a:t>
            </a:r>
            <a:endParaRPr lang="cs-CZ" altLang="cs-CZ" sz="2400" dirty="0">
              <a:solidFill>
                <a:srgbClr val="002060"/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078127"/>
              </p:ext>
            </p:extLst>
          </p:nvPr>
        </p:nvGraphicFramePr>
        <p:xfrm>
          <a:off x="395536" y="1124744"/>
          <a:ext cx="8352927" cy="2870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0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4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5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NEPŘIMĚŘENÁ RYCHLOST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PŘEDJÍŽDĚNÍ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PŘEDNOST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ZPŮSOB JÍZDY</a:t>
                      </a: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2019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988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1 115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5 591</a:t>
                      </a: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2020</a:t>
                      </a:r>
                    </a:p>
                  </a:txBody>
                  <a:tcPr anchor="ctr" anchorCtr="1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918</a:t>
                      </a:r>
                    </a:p>
                  </a:txBody>
                  <a:tcPr anchor="ctr" anchorCtr="1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122</a:t>
                      </a:r>
                    </a:p>
                  </a:txBody>
                  <a:tcPr anchor="ctr" anchorCtr="1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919</a:t>
                      </a:r>
                    </a:p>
                  </a:txBody>
                  <a:tcPr anchor="ctr" anchorCtr="1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4 918</a:t>
                      </a:r>
                    </a:p>
                  </a:txBody>
                  <a:tcPr anchor="ctr" anchorCtr="1" horzOverflow="overflow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Rozdíl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2020-2019</a:t>
                      </a:r>
                      <a:endParaRPr kumimoji="0" lang="cs-CZ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- 70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- 14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- 196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- 673</a:t>
                      </a: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3" y="6308725"/>
            <a:ext cx="1774825" cy="2159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1.6.2021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237288"/>
            <a:ext cx="5544592" cy="2587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/>
              <a:t>		Nehodovost na území Moravskoslezského kraje za 2020</a:t>
            </a:r>
            <a:endParaRPr lang="cs-CZ" altLang="cs-CZ" sz="1600" dirty="0"/>
          </a:p>
        </p:txBody>
      </p:sp>
      <p:pic>
        <p:nvPicPr>
          <p:cNvPr id="3075" name="Picture 3" descr="H:\Prezentace\2021\nehod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00" y="4077072"/>
            <a:ext cx="8343901" cy="14382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20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1A5B4-C2FD-4DB4-AE2A-9B91D53252D4}" type="slidenum">
              <a:rPr lang="cs-CZ" altLang="cs-CZ"/>
              <a:pPr eaLnBrk="1" hangingPunct="1"/>
              <a:t>4</a:t>
            </a:fld>
            <a:endParaRPr lang="cs-CZ" altLang="cs-CZ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0" algn="ctr" eaLnBrk="1" hangingPunct="1"/>
            <a:r>
              <a:rPr lang="cs-CZ" sz="2400" b="1" dirty="0">
                <a:solidFill>
                  <a:srgbClr val="002060"/>
                </a:solidFill>
                <a:latin typeface="Calibri" pitchFamily="34" charset="0"/>
              </a:rPr>
              <a:t>CELKEM DOPRAVNÍCH NEHOD PO OKRESECH</a:t>
            </a:r>
            <a:br>
              <a:rPr lang="cs-CZ" sz="2400" b="1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cs-CZ" sz="1800" b="1" dirty="0">
                <a:solidFill>
                  <a:srgbClr val="002060"/>
                </a:solidFill>
                <a:latin typeface="Calibri" pitchFamily="34" charset="0"/>
              </a:rPr>
              <a:t>(ROK 2020 S POROVNÁNÍM)</a:t>
            </a:r>
            <a:endParaRPr lang="cs-CZ" altLang="cs-CZ" sz="2400" dirty="0">
              <a:solidFill>
                <a:srgbClr val="002060"/>
              </a:solidFill>
            </a:endParaRPr>
          </a:p>
        </p:txBody>
      </p:sp>
      <p:graphicFrame>
        <p:nvGraphicFramePr>
          <p:cNvPr id="6" name="Group 8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233338378"/>
              </p:ext>
            </p:extLst>
          </p:nvPr>
        </p:nvGraphicFramePr>
        <p:xfrm>
          <a:off x="395536" y="1052736"/>
          <a:ext cx="8215371" cy="2658820"/>
        </p:xfrm>
        <a:graphic>
          <a:graphicData uri="http://schemas.openxmlformats.org/drawingml/2006/table">
            <a:tbl>
              <a:tblPr/>
              <a:tblGrid>
                <a:gridCol w="1809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25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2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6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BR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FM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KA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NJ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OP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OV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2017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938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1 722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1 482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1 174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1 330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2 978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2018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998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1 666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1 357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1 229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1 449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3 006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2019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982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1 723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1 499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1 402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1 476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3 168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2020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907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1 561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1 513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1 216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1 331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2 669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Rozdíl 2020-2019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- 75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- 162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+ 14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- 186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- 145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- 499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3" y="6308725"/>
            <a:ext cx="1774825" cy="2159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1.6.2021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237288"/>
            <a:ext cx="5544592" cy="2587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/>
              <a:t>		Nehodovost na území Moravskoslezského kraje za 2020</a:t>
            </a:r>
            <a:endParaRPr lang="cs-CZ" altLang="cs-CZ" sz="1600" dirty="0"/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559001"/>
              </p:ext>
            </p:extLst>
          </p:nvPr>
        </p:nvGraphicFramePr>
        <p:xfrm>
          <a:off x="107504" y="3711555"/>
          <a:ext cx="8856984" cy="1877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16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1A5B4-C2FD-4DB4-AE2A-9B91D53252D4}" type="slidenum">
              <a:rPr lang="cs-CZ" altLang="cs-CZ"/>
              <a:pPr eaLnBrk="1" hangingPunct="1"/>
              <a:t>5</a:t>
            </a:fld>
            <a:endParaRPr lang="cs-CZ" altLang="cs-CZ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0" algn="ctr" eaLnBrk="1" hangingPunct="1"/>
            <a:r>
              <a:rPr lang="cs-CZ" sz="2400" b="1" dirty="0">
                <a:solidFill>
                  <a:srgbClr val="002060"/>
                </a:solidFill>
                <a:latin typeface="Calibri" pitchFamily="34" charset="0"/>
              </a:rPr>
              <a:t>CEKEM USMRCENÝCH OSOB PŘI DN PO OKRESECH</a:t>
            </a:r>
            <a:br>
              <a:rPr lang="cs-CZ" sz="2400" b="1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cs-CZ" sz="1800" b="1" dirty="0">
                <a:solidFill>
                  <a:srgbClr val="002060"/>
                </a:solidFill>
                <a:latin typeface="Calibri" pitchFamily="34" charset="0"/>
              </a:rPr>
              <a:t>(ROK 2020 S POROVNÁNÍM)</a:t>
            </a:r>
            <a:endParaRPr lang="cs-CZ" altLang="cs-CZ" sz="2400" dirty="0">
              <a:solidFill>
                <a:srgbClr val="002060"/>
              </a:solidFill>
            </a:endParaRPr>
          </a:p>
        </p:txBody>
      </p:sp>
      <p:graphicFrame>
        <p:nvGraphicFramePr>
          <p:cNvPr id="7" name="Zástupný symbol pro obsah 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41974956"/>
              </p:ext>
            </p:extLst>
          </p:nvPr>
        </p:nvGraphicFramePr>
        <p:xfrm>
          <a:off x="467544" y="980156"/>
          <a:ext cx="8215340" cy="2808884"/>
        </p:xfrm>
        <a:graphic>
          <a:graphicData uri="http://schemas.openxmlformats.org/drawingml/2006/table">
            <a:tbl>
              <a:tblPr/>
              <a:tblGrid>
                <a:gridCol w="1483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1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2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25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4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BR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FM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KA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NJ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OP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OV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KRAJ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2017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2018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2019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2020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Rozdíl 2020-2019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+ 2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+ 4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- 2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- 10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0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- 9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- 15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3" y="6308725"/>
            <a:ext cx="1774825" cy="2159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1.6.2021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237288"/>
            <a:ext cx="5544592" cy="2587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/>
              <a:t>		Nehodovost na území Moravskoslezského kraje za 2020</a:t>
            </a:r>
            <a:endParaRPr lang="cs-CZ" altLang="cs-CZ" sz="16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39552" y="3967896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15x (-9)	řidič osobního či nákladního automobilu (14x OA, 1x NA)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8x (-2)	chodec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5x (-3)	motocyklista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4x (-3)	spolujezdec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6x (+2)	cyklista</a:t>
            </a:r>
          </a:p>
        </p:txBody>
      </p:sp>
    </p:spTree>
    <p:extLst>
      <p:ext uri="{BB962C8B-B14F-4D97-AF65-F5344CB8AC3E}">
        <p14:creationId xmlns:p14="http://schemas.microsoft.com/office/powerpoint/2010/main" val="17521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1A5B4-C2FD-4DB4-AE2A-9B91D53252D4}" type="slidenum">
              <a:rPr lang="cs-CZ" altLang="cs-CZ"/>
              <a:pPr eaLnBrk="1" hangingPunct="1"/>
              <a:t>6</a:t>
            </a:fld>
            <a:endParaRPr lang="cs-CZ" altLang="cs-CZ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0" algn="ctr" eaLnBrk="1" hangingPunct="1"/>
            <a:r>
              <a:rPr lang="cs-CZ" sz="2400" b="1" dirty="0">
                <a:solidFill>
                  <a:srgbClr val="002060"/>
                </a:solidFill>
                <a:latin typeface="Calibri" pitchFamily="34" charset="0"/>
              </a:rPr>
              <a:t>NEJTRAGIČTĚJŠÍ NEHODY – Oborná, okr. Bruntál </a:t>
            </a:r>
            <a:endParaRPr lang="cs-CZ" altLang="cs-CZ" sz="2400" dirty="0">
              <a:solidFill>
                <a:srgbClr val="00206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7504" y="3632158"/>
            <a:ext cx="8928992" cy="1957082"/>
          </a:xfrm>
          <a:prstGeom prst="rect">
            <a:avLst/>
          </a:prstGeom>
          <a:solidFill>
            <a:schemeClr val="tx1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cs-CZ" b="1" u="sng" dirty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Datum a čas:</a:t>
            </a:r>
            <a:r>
              <a:rPr lang="cs-CZ" b="1" dirty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b="1" dirty="0">
                <a:latin typeface="Calibri" pitchFamily="34" charset="0"/>
                <a:cs typeface="Arial" charset="0"/>
              </a:rPr>
              <a:t>pondělí 3. 2</a:t>
            </a:r>
            <a:r>
              <a:rPr lang="cs-CZ" b="1" kern="0" dirty="0">
                <a:latin typeface="Calibri" pitchFamily="34" charset="0"/>
                <a:cs typeface="Arial" pitchFamily="34" charset="0"/>
              </a:rPr>
              <a:t>. 2020 v 14:40 hod.</a:t>
            </a:r>
            <a:endParaRPr lang="cs-CZ" b="1" dirty="0">
              <a:latin typeface="Calibri" pitchFamily="34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cs-CZ" b="1" u="sng" dirty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Místo:</a:t>
            </a:r>
            <a:r>
              <a:rPr lang="cs-CZ" b="1" kern="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cs-CZ" b="1" kern="0" dirty="0">
                <a:latin typeface="Calibri" pitchFamily="34" charset="0"/>
                <a:cs typeface="Arial" pitchFamily="34" charset="0"/>
              </a:rPr>
              <a:t>sil. I/45 km 27,67 v katastru obce Oborná, okr. Bruntál</a:t>
            </a:r>
            <a:endParaRPr lang="cs-CZ" b="1" dirty="0">
              <a:latin typeface="Calibri" pitchFamily="34" charset="0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cs-CZ" b="1" u="sng" dirty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Děj:</a:t>
            </a:r>
            <a:r>
              <a:rPr lang="cs-CZ" b="1" kern="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cs-CZ" b="1" kern="0" dirty="0">
                <a:latin typeface="Calibri" pitchFamily="34" charset="0"/>
                <a:cs typeface="Arial" pitchFamily="34" charset="0"/>
              </a:rPr>
              <a:t>35letá řidička vozidla Škoda Fabia </a:t>
            </a:r>
            <a:r>
              <a:rPr lang="cs-CZ" b="1" kern="0" dirty="0" err="1">
                <a:latin typeface="Calibri" pitchFamily="34" charset="0"/>
                <a:cs typeface="Arial" pitchFamily="34" charset="0"/>
              </a:rPr>
              <a:t>combi</a:t>
            </a:r>
            <a:r>
              <a:rPr lang="cs-CZ" b="1" kern="0" dirty="0">
                <a:latin typeface="Calibri" pitchFamily="34" charset="0"/>
                <a:cs typeface="Arial" pitchFamily="34" charset="0"/>
              </a:rPr>
              <a:t> jedoucí ve směru na Bruntál přejela vlivem nevěnování se řízení na </a:t>
            </a:r>
            <a:r>
              <a:rPr lang="cs-CZ" b="1" kern="0" dirty="0" err="1">
                <a:latin typeface="Calibri" pitchFamily="34" charset="0"/>
                <a:cs typeface="Arial" pitchFamily="34" charset="0"/>
              </a:rPr>
              <a:t>třípruhové</a:t>
            </a:r>
            <a:r>
              <a:rPr lang="cs-CZ" b="1" kern="0" dirty="0">
                <a:latin typeface="Calibri" pitchFamily="34" charset="0"/>
                <a:cs typeface="Arial" pitchFamily="34" charset="0"/>
              </a:rPr>
              <a:t> komunikaci do protisměru, kde se střetla s protijedoucím vozidlem Land Rover 50leté řidičky.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cs-CZ" b="1" u="sng" dirty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Následek:</a:t>
            </a:r>
            <a:r>
              <a:rPr lang="cs-CZ" b="1" kern="0" dirty="0">
                <a:solidFill>
                  <a:srgbClr val="FFC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cs-CZ" b="1" kern="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2x smrtelné zranění + 3x lehké zranění</a:t>
            </a:r>
            <a:endParaRPr lang="cs-CZ" b="1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3" y="6308725"/>
            <a:ext cx="1774825" cy="2159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1.6.2021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237288"/>
            <a:ext cx="5544592" cy="2587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/>
              <a:t>		Nehodovost na území Moravskoslezského kraje za 2020</a:t>
            </a:r>
            <a:endParaRPr lang="cs-CZ" altLang="cs-CZ" sz="1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0" t="-109" r="10541" b="109"/>
          <a:stretch/>
        </p:blipFill>
        <p:spPr>
          <a:xfrm>
            <a:off x="4716016" y="836711"/>
            <a:ext cx="4203392" cy="26930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2"/>
          <a:stretch/>
        </p:blipFill>
        <p:spPr>
          <a:xfrm>
            <a:off x="226698" y="836711"/>
            <a:ext cx="4345302" cy="26900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85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1A5B4-C2FD-4DB4-AE2A-9B91D53252D4}" type="slidenum">
              <a:rPr lang="cs-CZ" altLang="cs-CZ"/>
              <a:pPr eaLnBrk="1" hangingPunct="1"/>
              <a:t>7</a:t>
            </a:fld>
            <a:endParaRPr lang="cs-CZ" altLang="cs-CZ"/>
          </a:p>
        </p:txBody>
      </p:sp>
      <p:sp>
        <p:nvSpPr>
          <p:cNvPr id="6" name="Obdélník 3"/>
          <p:cNvSpPr>
            <a:spLocks noChangeArrowheads="1"/>
          </p:cNvSpPr>
          <p:nvPr/>
        </p:nvSpPr>
        <p:spPr bwMode="auto">
          <a:xfrm>
            <a:off x="107504" y="3618890"/>
            <a:ext cx="8928992" cy="1754326"/>
          </a:xfrm>
          <a:prstGeom prst="rect">
            <a:avLst/>
          </a:prstGeom>
          <a:solidFill>
            <a:schemeClr val="tx1">
              <a:alpha val="1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cs-CZ" b="1" u="sng" dirty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Datum a čas:</a:t>
            </a:r>
            <a:r>
              <a:rPr lang="cs-CZ" b="1" dirty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pátek 3. 7. 2020 v 11:25 hod.</a:t>
            </a:r>
          </a:p>
          <a:p>
            <a:pPr lvl="0" algn="just"/>
            <a:r>
              <a:rPr lang="cs-CZ" b="1" u="sng" dirty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Místo:</a:t>
            </a:r>
            <a:r>
              <a:rPr lang="cs-CZ" b="1" dirty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Rychvald, sil. II/470 km 6,45, okr. Karviná</a:t>
            </a:r>
          </a:p>
          <a:p>
            <a:pPr lvl="0" algn="just"/>
            <a:r>
              <a:rPr lang="cs-CZ" b="1" u="sng" dirty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Děj:</a:t>
            </a:r>
            <a:r>
              <a:rPr lang="cs-CZ" b="1" dirty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  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69letý řidič osobního vozidla Renault Thalia jedoucí ve směru od Rychvaldu do Ostravy nepřizpůsobil rychlost jízdy a po projetí levotočivé zatáčky uvedl vozidlo do smyku, přejel do protisměru, kde se střetl s protijedoucím vozidlem Volkswagen Polo 42leté řidičky</a:t>
            </a:r>
          </a:p>
          <a:p>
            <a:pPr lvl="0" algn="just"/>
            <a:r>
              <a:rPr lang="cs-CZ" b="1" u="sng" dirty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Následek:</a:t>
            </a:r>
            <a:r>
              <a:rPr lang="cs-CZ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2x smrtelné zranění + 1x lehké zranění</a:t>
            </a:r>
            <a:endParaRPr lang="cs-CZ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3" y="6308725"/>
            <a:ext cx="1774825" cy="2159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1.6.2021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237288"/>
            <a:ext cx="5544592" cy="2587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/>
              <a:t>		Nehodovost na území Moravskoslezského kraje za 2020</a:t>
            </a:r>
            <a:endParaRPr lang="cs-CZ" altLang="cs-CZ" sz="16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63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400" b="1" kern="0" dirty="0">
                <a:solidFill>
                  <a:srgbClr val="002060"/>
                </a:solidFill>
                <a:latin typeface="Calibri" pitchFamily="34" charset="0"/>
              </a:rPr>
              <a:t>NEJTRAGIČTĚJŠÍ NEHODY – Rychvald, okr. Karviná  </a:t>
            </a:r>
            <a:endParaRPr lang="cs-CZ" altLang="cs-CZ" sz="2400" kern="0" dirty="0">
              <a:solidFill>
                <a:srgbClr val="00206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1"/>
            <a:ext cx="3073524" cy="24925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 r="9713"/>
          <a:stretch/>
        </p:blipFill>
        <p:spPr>
          <a:xfrm>
            <a:off x="6418907" y="908720"/>
            <a:ext cx="2617589" cy="24868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7"/>
          <a:stretch/>
        </p:blipFill>
        <p:spPr>
          <a:xfrm>
            <a:off x="3264817" y="908720"/>
            <a:ext cx="3035375" cy="2492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921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1A5B4-C2FD-4DB4-AE2A-9B91D53252D4}" type="slidenum">
              <a:rPr lang="cs-CZ" altLang="cs-CZ"/>
              <a:pPr eaLnBrk="1" hangingPunct="1"/>
              <a:t>8</a:t>
            </a:fld>
            <a:endParaRPr lang="cs-CZ" altLang="cs-CZ"/>
          </a:p>
        </p:txBody>
      </p:sp>
      <p:sp>
        <p:nvSpPr>
          <p:cNvPr id="6" name="Obdélník 3"/>
          <p:cNvSpPr>
            <a:spLocks noChangeArrowheads="1"/>
          </p:cNvSpPr>
          <p:nvPr/>
        </p:nvSpPr>
        <p:spPr bwMode="auto">
          <a:xfrm>
            <a:off x="107504" y="3659608"/>
            <a:ext cx="8928992" cy="1754326"/>
          </a:xfrm>
          <a:prstGeom prst="rect">
            <a:avLst/>
          </a:prstGeom>
          <a:solidFill>
            <a:schemeClr val="tx1">
              <a:alpha val="1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cs-CZ" b="1" u="sng" dirty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Datum a čas:</a:t>
            </a:r>
            <a:r>
              <a:rPr lang="cs-CZ" b="1" dirty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sobota 21. 11. 2020 v 9:44 hod.</a:t>
            </a:r>
          </a:p>
          <a:p>
            <a:pPr lvl="0" algn="just"/>
            <a:r>
              <a:rPr lang="cs-CZ" b="1" u="sng" dirty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Místo:</a:t>
            </a:r>
            <a:r>
              <a:rPr lang="cs-CZ" b="1" dirty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Lichnov, sil. I/58 km 12,93, okr. Nový Jičín</a:t>
            </a:r>
          </a:p>
          <a:p>
            <a:pPr lvl="0" algn="just"/>
            <a:r>
              <a:rPr lang="cs-CZ" b="1" u="sng" dirty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Děj:</a:t>
            </a:r>
            <a:r>
              <a:rPr lang="cs-CZ" b="1" dirty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  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63letý řidič osobního vozidla Škoda Rapid jedoucí ve směru na Frenštát pod Radhoštěm přejel po projetí levotočivé zatáčky do protisměru, kde se čelně střetl s protijedoucím vozidlem Citroen </a:t>
            </a:r>
            <a:r>
              <a:rPr lang="cs-CZ" b="1" dirty="0" err="1">
                <a:latin typeface="Calibri" pitchFamily="34" charset="0"/>
                <a:cs typeface="Calibri" pitchFamily="34" charset="0"/>
              </a:rPr>
              <a:t>Berlingo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 63letého řidiče.</a:t>
            </a:r>
          </a:p>
          <a:p>
            <a:pPr lvl="0" algn="just"/>
            <a:r>
              <a:rPr lang="cs-CZ" b="1" u="sng" dirty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Následek:</a:t>
            </a:r>
            <a:r>
              <a:rPr lang="cs-CZ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2x smrtelné zranění</a:t>
            </a:r>
            <a:endParaRPr lang="cs-CZ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3" y="6308725"/>
            <a:ext cx="1774825" cy="2159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1.6.2021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237288"/>
            <a:ext cx="5544592" cy="2587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/>
              <a:t>		Nehodovost na území Moravskoslezského kraje za 2020</a:t>
            </a:r>
            <a:endParaRPr lang="cs-CZ" altLang="cs-CZ" sz="16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63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400" b="1" kern="0" dirty="0">
                <a:solidFill>
                  <a:srgbClr val="002060"/>
                </a:solidFill>
                <a:latin typeface="Calibri" pitchFamily="34" charset="0"/>
              </a:rPr>
              <a:t>NEJTRAGIČTĚJŠÍ NEHODY – Lichnov, okr. Nový Jičín </a:t>
            </a:r>
            <a:endParaRPr lang="cs-CZ" altLang="cs-CZ" sz="2400" kern="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:\Prezentace\dodatek LADA\1043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82668"/>
            <a:ext cx="3816424" cy="254428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Prezentace\dodatek LADA\1043_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88109"/>
            <a:ext cx="3816424" cy="254428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46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1A5B4-C2FD-4DB4-AE2A-9B91D53252D4}" type="slidenum">
              <a:rPr lang="cs-CZ" altLang="cs-CZ"/>
              <a:pPr eaLnBrk="1" hangingPunct="1"/>
              <a:t>9</a:t>
            </a:fld>
            <a:endParaRPr lang="cs-CZ" altLang="cs-CZ"/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3" y="6308725"/>
            <a:ext cx="1774825" cy="2159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1.6.2021</a:t>
            </a:r>
          </a:p>
        </p:txBody>
      </p:sp>
      <p:sp>
        <p:nvSpPr>
          <p:cNvPr id="12" name="Obdélník 3"/>
          <p:cNvSpPr>
            <a:spLocks noChangeArrowheads="1"/>
          </p:cNvSpPr>
          <p:nvPr/>
        </p:nvSpPr>
        <p:spPr bwMode="auto">
          <a:xfrm>
            <a:off x="467544" y="836712"/>
            <a:ext cx="8244916" cy="3293209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cs-CZ" sz="2400" b="1" dirty="0">
                <a:solidFill>
                  <a:schemeClr val="bg1"/>
                </a:solidFill>
                <a:latin typeface="Calibri" pitchFamily="34" charset="0"/>
              </a:rPr>
              <a:t>VIDITELNÝ DOHLED				             </a:t>
            </a:r>
            <a:r>
              <a:rPr lang="cs-CZ" sz="1600" b="1" dirty="0">
                <a:solidFill>
                  <a:schemeClr val="bg1"/>
                </a:solidFill>
                <a:latin typeface="Calibri" pitchFamily="34" charset="0"/>
              </a:rPr>
              <a:t>(vyvážený výkon služby v poměru viditelného a skrytého dohledu)</a:t>
            </a:r>
            <a:endParaRPr lang="cs-CZ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cs-CZ" sz="2400" b="1" dirty="0">
                <a:solidFill>
                  <a:schemeClr val="bg1"/>
                </a:solidFill>
                <a:latin typeface="Calibri" pitchFamily="34" charset="0"/>
              </a:rPr>
              <a:t>ZRANITELNÍ ÚČASTNÍCI SILNIČNÍHO PROVOZU 		   </a:t>
            </a:r>
            <a:r>
              <a:rPr lang="cs-CZ" sz="1600" b="1" dirty="0">
                <a:solidFill>
                  <a:schemeClr val="bg1"/>
                </a:solidFill>
                <a:latin typeface="Calibri" pitchFamily="34" charset="0"/>
              </a:rPr>
              <a:t>(chodci, cyklisté, motocyklisté)</a:t>
            </a:r>
            <a:endParaRPr lang="cs-CZ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cs-CZ" sz="2400" b="1" dirty="0">
                <a:solidFill>
                  <a:schemeClr val="bg1"/>
                </a:solidFill>
                <a:latin typeface="Calibri" pitchFamily="34" charset="0"/>
              </a:rPr>
              <a:t>VYTVÁŘENÍ BEZPEČNÉHO DOPRAVNÍHO PROSTORU</a:t>
            </a: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cs-CZ" sz="2400" b="1" dirty="0">
                <a:solidFill>
                  <a:schemeClr val="bg1"/>
                </a:solidFill>
                <a:latin typeface="Calibri" pitchFamily="34" charset="0"/>
              </a:rPr>
              <a:t>NEPOZORNOST ZA VOLANTEM 			                 </a:t>
            </a:r>
            <a:r>
              <a:rPr lang="cs-CZ" sz="1600" b="1" dirty="0">
                <a:solidFill>
                  <a:schemeClr val="bg1"/>
                </a:solidFill>
                <a:latin typeface="Calibri" pitchFamily="34" charset="0"/>
              </a:rPr>
              <a:t>(mobily apod.)</a:t>
            </a:r>
            <a:endParaRPr lang="cs-CZ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cs-CZ" sz="2400" b="1" dirty="0">
                <a:solidFill>
                  <a:schemeClr val="bg1"/>
                </a:solidFill>
                <a:latin typeface="Calibri" pitchFamily="34" charset="0"/>
              </a:rPr>
              <a:t>PLYNULÝ DÁLNIČNÍ PROVOZ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614"/>
            <a:ext cx="8229600" cy="634082"/>
          </a:xfrm>
        </p:spPr>
        <p:txBody>
          <a:bodyPr/>
          <a:lstStyle/>
          <a:p>
            <a:pPr algn="ctr" eaLnBrk="1" hangingPunct="1"/>
            <a:r>
              <a:rPr lang="cs-CZ" sz="2400" b="1" dirty="0">
                <a:solidFill>
                  <a:srgbClr val="002060"/>
                </a:solidFill>
                <a:latin typeface="Calibri" pitchFamily="34" charset="0"/>
              </a:rPr>
              <a:t>V ROCE 2020 SE POLICIE ZAMĚŘOVALA NA TYTO PRIORITY:</a:t>
            </a: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237288"/>
            <a:ext cx="5544592" cy="2587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/>
              <a:t>		Nehodovost na území Moravskoslezského kraje za 2020</a:t>
            </a:r>
            <a:endParaRPr lang="cs-CZ" altLang="cs-CZ" sz="1600" dirty="0"/>
          </a:p>
        </p:txBody>
      </p:sp>
      <p:sp>
        <p:nvSpPr>
          <p:cNvPr id="7" name="Obdélník 3"/>
          <p:cNvSpPr>
            <a:spLocks noChangeArrowheads="1"/>
          </p:cNvSpPr>
          <p:nvPr/>
        </p:nvSpPr>
        <p:spPr bwMode="auto">
          <a:xfrm>
            <a:off x="467544" y="4293096"/>
            <a:ext cx="8244916" cy="1015663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000" b="1" dirty="0">
                <a:solidFill>
                  <a:schemeClr val="bg1"/>
                </a:solidFill>
                <a:latin typeface="Calibri" pitchFamily="34" charset="0"/>
              </a:rPr>
              <a:t>PRIORITY POLICIE MORAVSKOSLEZSKÉHO KRAJE:</a:t>
            </a:r>
          </a:p>
          <a:p>
            <a:pPr marL="514350" lvl="0" indent="-514350">
              <a:buAutoNum type="arabicPeriod"/>
            </a:pPr>
            <a:r>
              <a:rPr lang="cs-CZ" sz="2000" b="1" dirty="0">
                <a:solidFill>
                  <a:schemeClr val="bg1"/>
                </a:solidFill>
                <a:latin typeface="Calibri" pitchFamily="34" charset="0"/>
              </a:rPr>
              <a:t>UŽÍVÁNÍ TELEFONU ZA JÍZDY</a:t>
            </a:r>
          </a:p>
          <a:p>
            <a:pPr marL="514350" lvl="0" indent="-514350">
              <a:buAutoNum type="arabicPeriod"/>
            </a:pPr>
            <a:r>
              <a:rPr lang="cs-CZ" sz="2000" b="1" dirty="0">
                <a:solidFill>
                  <a:schemeClr val="bg1"/>
                </a:solidFill>
                <a:latin typeface="Calibri" pitchFamily="34" charset="0"/>
              </a:rPr>
              <a:t>JÍZDA V JÍZDNÍCH PRUZÍCH </a:t>
            </a:r>
          </a:p>
        </p:txBody>
      </p:sp>
    </p:spTree>
    <p:extLst>
      <p:ext uri="{BB962C8B-B14F-4D97-AF65-F5344CB8AC3E}">
        <p14:creationId xmlns:p14="http://schemas.microsoft.com/office/powerpoint/2010/main" val="2879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B7B6B7"/>
      </a:lt2>
      <a:accent1>
        <a:srgbClr val="3B7EA9"/>
      </a:accent1>
      <a:accent2>
        <a:srgbClr val="3F94D3"/>
      </a:accent2>
      <a:accent3>
        <a:srgbClr val="FFFFFF"/>
      </a:accent3>
      <a:accent4>
        <a:srgbClr val="000000"/>
      </a:accent4>
      <a:accent5>
        <a:srgbClr val="AFC0D1"/>
      </a:accent5>
      <a:accent6>
        <a:srgbClr val="3886BF"/>
      </a:accent6>
      <a:hlink>
        <a:srgbClr val="A8C8EB"/>
      </a:hlink>
      <a:folHlink>
        <a:srgbClr val="368E2B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B7B6B7"/>
        </a:lt2>
        <a:accent1>
          <a:srgbClr val="3B7EA9"/>
        </a:accent1>
        <a:accent2>
          <a:srgbClr val="3F94D3"/>
        </a:accent2>
        <a:accent3>
          <a:srgbClr val="FFFFFF"/>
        </a:accent3>
        <a:accent4>
          <a:srgbClr val="000000"/>
        </a:accent4>
        <a:accent5>
          <a:srgbClr val="AFC0D1"/>
        </a:accent5>
        <a:accent6>
          <a:srgbClr val="3886BF"/>
        </a:accent6>
        <a:hlink>
          <a:srgbClr val="A8C8EB"/>
        </a:hlink>
        <a:folHlink>
          <a:srgbClr val="368E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16137</TotalTime>
  <Words>1510</Words>
  <Application>Microsoft Office PowerPoint</Application>
  <PresentationFormat>Předvádění na obrazovce (4:3)</PresentationFormat>
  <Paragraphs>446</Paragraphs>
  <Slides>18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Výchozí návrh</vt:lpstr>
      <vt:lpstr>DOPRAVNÍ NEHODOVOST NA ÚZEMÍ MORAVSKOSLEZSKÉHO KRAJE ZA ROK 2020</vt:lpstr>
      <vt:lpstr>CELKOVÉ NÁSLEDKY DOPRAVNÍCH NEHOD (ROK 2020 S POROVNÁNÍM)</vt:lpstr>
      <vt:lpstr>HLAVNÍ PŘÍČINY DOPRAVNÍCH NEHOD – jen motorová vozidla (ROK 2020 S POROVNÁNÍM)</vt:lpstr>
      <vt:lpstr>CELKEM DOPRAVNÍCH NEHOD PO OKRESECH (ROK 2020 S POROVNÁNÍM)</vt:lpstr>
      <vt:lpstr>CEKEM USMRCENÝCH OSOB PŘI DN PO OKRESECH (ROK 2020 S POROVNÁNÍM)</vt:lpstr>
      <vt:lpstr>NEJTRAGIČTĚJŠÍ NEHODY – Oborná, okr. Bruntál </vt:lpstr>
      <vt:lpstr>Prezentace aplikace PowerPoint</vt:lpstr>
      <vt:lpstr>Prezentace aplikace PowerPoint</vt:lpstr>
      <vt:lpstr>V ROCE 2020 SE POLICIE ZAMĚŘOVALA NA TYTO PRIORITY:</vt:lpstr>
      <vt:lpstr>SILNIČNÍ KONTROLY ZAMĚŘENÉ NA BEZPEČNOST CHODCŮ A CYKLISTŮ V ROCE 2020 (ZA KRAJSKÉ ŘEDITELSTVÍ POLICIE MORAVSKOSLEZSKÉHO KRAJE + porovnání s rokem 2019)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ZÁKLADNÍ VÝSLEDNÁ ČINNOST ZA ROK 2020 SOUČTY ZA KRAJSKÉ ŘEDITELSTVÍ POLICIE MORAVSKOSLEZSKÉHO KRAJE</vt:lpstr>
      <vt:lpstr>REPUBLIKOVÉ PRIORITY DOPRAVNÍ POLICIE NA ROK 2021</vt:lpstr>
      <vt:lpstr>Prezentace aplikace PowerPoint</vt:lpstr>
    </vt:vector>
  </TitlesOfParts>
  <Company>GOPAS,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Martin Kostelenec</cp:lastModifiedBy>
  <cp:revision>1769</cp:revision>
  <cp:lastPrinted>2020-01-10T07:23:05Z</cp:lastPrinted>
  <dcterms:created xsi:type="dcterms:W3CDTF">2008-10-28T13:44:22Z</dcterms:created>
  <dcterms:modified xsi:type="dcterms:W3CDTF">2021-06-01T05:36:40Z</dcterms:modified>
</cp:coreProperties>
</file>